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232" r:id="rId2"/>
    <p:sldId id="2265" r:id="rId3"/>
    <p:sldId id="265" r:id="rId4"/>
    <p:sldId id="2278" r:id="rId5"/>
    <p:sldId id="2279" r:id="rId6"/>
    <p:sldId id="2259" r:id="rId7"/>
    <p:sldId id="2261" r:id="rId8"/>
    <p:sldId id="270" r:id="rId9"/>
    <p:sldId id="2266" r:id="rId10"/>
    <p:sldId id="2267" r:id="rId11"/>
    <p:sldId id="2240" r:id="rId12"/>
    <p:sldId id="2241" r:id="rId13"/>
    <p:sldId id="2269" r:id="rId14"/>
    <p:sldId id="2262" r:id="rId15"/>
    <p:sldId id="2244" r:id="rId16"/>
    <p:sldId id="2287" r:id="rId17"/>
    <p:sldId id="2245" r:id="rId18"/>
    <p:sldId id="2280" r:id="rId19"/>
    <p:sldId id="2271" r:id="rId20"/>
    <p:sldId id="2250" r:id="rId21"/>
    <p:sldId id="2263" r:id="rId22"/>
    <p:sldId id="2248" r:id="rId23"/>
    <p:sldId id="2283" r:id="rId24"/>
    <p:sldId id="2281" r:id="rId25"/>
    <p:sldId id="2282" r:id="rId26"/>
    <p:sldId id="2284" r:id="rId27"/>
    <p:sldId id="2247" r:id="rId28"/>
    <p:sldId id="2260" r:id="rId29"/>
    <p:sldId id="2264" r:id="rId30"/>
    <p:sldId id="2254" r:id="rId31"/>
    <p:sldId id="2285" r:id="rId32"/>
    <p:sldId id="2255" r:id="rId33"/>
    <p:sldId id="2257" r:id="rId34"/>
    <p:sldId id="2258" r:id="rId35"/>
    <p:sldId id="2290" r:id="rId36"/>
    <p:sldId id="2289" r:id="rId37"/>
    <p:sldId id="2243" r:id="rId38"/>
    <p:sldId id="2288" r:id="rId39"/>
    <p:sldId id="273" r:id="rId40"/>
  </p:sldIdLst>
  <p:sldSz cx="9144000" cy="6858000" type="screen4x3"/>
  <p:notesSz cx="6858000" cy="9144000"/>
  <p:defaultTextStyle>
    <a:defPPr>
      <a:defRPr lang="fr-FR"/>
    </a:defPPr>
    <a:lvl1pPr algn="ctr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ctr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ctr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ctr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ctr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969696"/>
    <a:srgbClr val="44E936"/>
    <a:srgbClr val="C1E9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E3FDE45-AF77-4B5C-9715-49D594BDF05E}" styleName="Style léger 1 - Accentuation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yle léger 1 - Accentuation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Style léger 1 - Accentuation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E929F9F4-4A8F-4326-A1B4-22849713DDAB}" styleName="Style foncé 1 - Accentuation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A488322-F2BA-4B5B-9748-0D474271808F}" styleName="Style moyen 3 - 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5758FB7-9AC5-4552-8A53-C91805E547FA}" styleName="Style à thème 1 - Accentuation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21" autoAdjust="0"/>
    <p:restoredTop sz="81818" autoAdjust="0"/>
  </p:normalViewPr>
  <p:slideViewPr>
    <p:cSldViewPr snapToGrid="0" snapToObjects="1">
      <p:cViewPr varScale="1">
        <p:scale>
          <a:sx n="94" d="100"/>
          <a:sy n="94" d="100"/>
        </p:scale>
        <p:origin x="143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6A8970D4-7F56-4F48-AB33-76854EBFB9F7}" type="datetimeFigureOut">
              <a:rPr lang="fr-FR" altLang="fr-FR"/>
              <a:pPr/>
              <a:t>03/12/2021</a:t>
            </a:fld>
            <a:endParaRPr lang="fr-FR" alt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67F6CBB9-E311-4CEE-A872-3736E03ACF0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922913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dirty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638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86C6555C-637C-4855-A587-773C4DFEF79F}" type="slidenum">
              <a:rPr lang="fr-FR" altLang="fr-FR" sz="1200">
                <a:latin typeface="Calibri" pitchFamily="34" charset="0"/>
              </a:rPr>
              <a:pPr eaLnBrk="1" hangingPunct="1"/>
              <a:t>1</a:t>
            </a:fld>
            <a:endParaRPr lang="fr-FR" altLang="fr-F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965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6CBB9-E311-4CEE-A872-3736E03ACF07}" type="slidenum">
              <a:rPr lang="fr-FR" altLang="fr-FR" smtClean="0"/>
              <a:pPr/>
              <a:t>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66167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6CBB9-E311-4CEE-A872-3736E03ACF07}" type="slidenum">
              <a:rPr lang="fr-FR" altLang="fr-FR" smtClean="0"/>
              <a:pPr/>
              <a:t>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1487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6CBB9-E311-4CEE-A872-3736E03ACF07}" type="slidenum">
              <a:rPr lang="fr-FR" altLang="fr-FR" smtClean="0"/>
              <a:pPr/>
              <a:t>30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51806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6CBB9-E311-4CEE-A872-3736E03ACF07}" type="slidenum">
              <a:rPr lang="fr-FR" altLang="fr-FR" smtClean="0"/>
              <a:pPr/>
              <a:t>31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05982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6CBB9-E311-4CEE-A872-3736E03ACF07}" type="slidenum">
              <a:rPr lang="fr-FR" altLang="fr-FR" smtClean="0"/>
              <a:pPr/>
              <a:t>32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98861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6CBB9-E311-4CEE-A872-3736E03ACF07}" type="slidenum">
              <a:rPr lang="fr-FR" altLang="fr-FR" smtClean="0"/>
              <a:pPr/>
              <a:t>33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25227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6CBB9-E311-4CEE-A872-3736E03ACF07}" type="slidenum">
              <a:rPr lang="fr-FR" altLang="fr-FR" smtClean="0"/>
              <a:pPr/>
              <a:t>34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03327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6CBB9-E311-4CEE-A872-3736E03ACF07}" type="slidenum">
              <a:rPr lang="fr-FR" altLang="fr-FR" smtClean="0"/>
              <a:pPr/>
              <a:t>35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9039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B8B9B5-0C6D-4278-AE0B-5E78C0E361E7}" type="datetimeFigureOut">
              <a:rPr lang="fr-FR" altLang="fr-FR"/>
              <a:pPr/>
              <a:t>03/12/2021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98FDF9-8972-423E-B724-C5D32191F18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14163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C78B9F-1139-4ABA-B564-D4E888064F06}" type="datetimeFigureOut">
              <a:rPr lang="fr-FR" altLang="fr-FR"/>
              <a:pPr/>
              <a:t>03/12/2021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B13A9F-D86F-4418-8A68-8CC161DAC56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77996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C308A32-F2D5-4FA8-8EFC-A02B5892B6AE}" type="datetimeFigureOut">
              <a:rPr lang="fr-FR" altLang="fr-FR"/>
              <a:pPr/>
              <a:t>03/12/2021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7BC119-AF27-4C3D-97FF-A1B500F7C5C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13122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726813-7C32-4597-9CCC-00F5F84D9098}" type="datetimeFigureOut">
              <a:rPr lang="fr-FR" altLang="fr-FR"/>
              <a:pPr/>
              <a:t>03/12/2021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B0F44A-3933-44E5-ADC5-D4B0703126E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78307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5F9EFA-435A-48DF-937E-3E4A2DC0DD39}" type="datetimeFigureOut">
              <a:rPr lang="fr-FR" altLang="fr-FR"/>
              <a:pPr/>
              <a:t>03/12/2021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E50033-5BF9-4C41-B6A3-97BDC623232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26217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4C92EE2-2E16-47E6-ABC3-4B36273873FB}" type="datetimeFigureOut">
              <a:rPr lang="fr-FR" altLang="fr-FR"/>
              <a:pPr/>
              <a:t>03/12/2021</a:t>
            </a:fld>
            <a:endParaRPr lang="fr-FR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494002-16B7-4FD4-859C-CD93E21DC6D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98247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C17FC5-87DF-42BA-A059-85C032E566FD}" type="datetimeFigureOut">
              <a:rPr lang="fr-FR" altLang="fr-FR"/>
              <a:pPr/>
              <a:t>03/12/2021</a:t>
            </a:fld>
            <a:endParaRPr lang="fr-FR" alt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1F8A7-2A06-4567-970B-A1C9B4042F7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42690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23EAC7-38D3-40E4-AB74-00FDD2E34B4B}" type="datetimeFigureOut">
              <a:rPr lang="fr-FR" altLang="fr-FR"/>
              <a:pPr/>
              <a:t>03/12/2021</a:t>
            </a:fld>
            <a:endParaRPr lang="fr-FR" alt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BB87A1-6AE5-49F9-8A40-38C0F631C10E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03761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EB7A83-0F13-42E2-AD02-FEB314071BD6}" type="datetimeFigureOut">
              <a:rPr lang="fr-FR" altLang="fr-FR"/>
              <a:pPr/>
              <a:t>03/12/2021</a:t>
            </a:fld>
            <a:endParaRPr lang="fr-FR" alt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EAD86E-EF1A-43AF-AE0B-63D146F818C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11329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F36080D-8638-4CA0-A41A-82D458A78BAD}" type="datetimeFigureOut">
              <a:rPr lang="fr-FR" altLang="fr-FR"/>
              <a:pPr/>
              <a:t>03/12/2021</a:t>
            </a:fld>
            <a:endParaRPr lang="fr-FR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A4BE38-4DB6-4B7C-B169-2FBC0FEDB46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68603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7944A3-3D1B-49F0-BFAF-3855637BE327}" type="datetimeFigureOut">
              <a:rPr lang="fr-FR" altLang="fr-FR"/>
              <a:pPr/>
              <a:t>03/12/2021</a:t>
            </a:fld>
            <a:endParaRPr lang="fr-FR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1E3D78-0846-4617-A5BA-4DEA604C8A1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77123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et modifiez le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E7CCD3BC-24FC-4C59-BE42-27E8610476B3}" type="datetimeFigureOut">
              <a:rPr lang="fr-FR" altLang="fr-FR"/>
              <a:pPr/>
              <a:t>03/12/2021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7EAAF4ED-3B68-4432-BF23-82971A02DA7A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Calibri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Calibri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Calibri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Calibri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Calibri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Calibri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openxmlformats.org/officeDocument/2006/relationships/image" Target="../media/image36.tmp"/><Relationship Id="rId4" Type="http://schemas.openxmlformats.org/officeDocument/2006/relationships/image" Target="../media/image35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0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16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mp"/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46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image" Target="../media/image51.emf"/><Relationship Id="rId7" Type="http://schemas.openxmlformats.org/officeDocument/2006/relationships/image" Target="../media/image5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10" Type="http://schemas.openxmlformats.org/officeDocument/2006/relationships/image" Target="../media/image58.emf"/><Relationship Id="rId4" Type="http://schemas.openxmlformats.org/officeDocument/2006/relationships/image" Target="../media/image52.emf"/><Relationship Id="rId9" Type="http://schemas.openxmlformats.org/officeDocument/2006/relationships/image" Target="../media/image5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2.png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tm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2.png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A876382-F2C6-4967-881E-F31829312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9855"/>
            <a:ext cx="9144000" cy="270132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7AD44B4-1AD3-437A-ACE7-1A428AAB3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93906"/>
            <a:ext cx="9144000" cy="128298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6A3901D-0D3D-4701-ABE1-1C08C5E3AA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89" t="9333" r="15827" b="39111"/>
          <a:stretch/>
        </p:blipFill>
        <p:spPr>
          <a:xfrm>
            <a:off x="312874" y="4476893"/>
            <a:ext cx="2410006" cy="226059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C397D4-2BA8-4544-9BE9-9B05979CEB3F}"/>
              </a:ext>
            </a:extLst>
          </p:cNvPr>
          <p:cNvSpPr/>
          <p:nvPr/>
        </p:nvSpPr>
        <p:spPr>
          <a:xfrm>
            <a:off x="1595120" y="5902960"/>
            <a:ext cx="264160" cy="3860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Afficher l’image source">
            <a:extLst>
              <a:ext uri="{FF2B5EF4-FFF2-40B4-BE49-F238E27FC236}">
                <a16:creationId xmlns:a16="http://schemas.microsoft.com/office/drawing/2014/main" id="{41D1B4DC-7F67-40FE-B502-96B55D030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t="15185" r="6444" b="19440"/>
          <a:stretch/>
        </p:blipFill>
        <p:spPr bwMode="auto">
          <a:xfrm>
            <a:off x="3035754" y="4699615"/>
            <a:ext cx="2854960" cy="1662047"/>
          </a:xfrm>
          <a:prstGeom prst="rect">
            <a:avLst/>
          </a:prstGeom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ficher l’image source">
            <a:extLst>
              <a:ext uri="{FF2B5EF4-FFF2-40B4-BE49-F238E27FC236}">
                <a16:creationId xmlns:a16="http://schemas.microsoft.com/office/drawing/2014/main" id="{5FF9AF2E-785E-4698-B26A-368366653F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00"/>
          <a:stretch/>
        </p:blipFill>
        <p:spPr bwMode="auto">
          <a:xfrm>
            <a:off x="6368370" y="4613954"/>
            <a:ext cx="2361020" cy="1833368"/>
          </a:xfrm>
          <a:prstGeom prst="rect">
            <a:avLst/>
          </a:prstGeom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45582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79120" y="1996051"/>
            <a:ext cx="8258909" cy="40589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285750" indent="-285750" algn="l" eaLnBrk="0" hangingPunct="0">
              <a:lnSpc>
                <a:spcPct val="120000"/>
              </a:lnSpc>
              <a:buFont typeface="Wingdings" panose="05000000000000000000" pitchFamily="2" charset="2"/>
              <a:buChar char="v"/>
              <a:defRPr sz="1800" b="1" u="sng">
                <a:latin typeface="+mn-lt"/>
                <a:cs typeface="Times New Roman" panose="02020603050405020304" pitchFamily="18" charset="0"/>
              </a:defRPr>
            </a:lvl1pPr>
            <a:lvl2pPr marL="742950" lvl="1" indent="-285750" algn="l" eaLnBrk="0" hangingPunct="0">
              <a:lnSpc>
                <a:spcPct val="120000"/>
              </a:lnSpc>
              <a:buFont typeface="Arial" pitchFamily="34" charset="0"/>
              <a:buChar char="•"/>
              <a:defRPr sz="1800" b="1">
                <a:latin typeface="+mn-lt"/>
                <a:cs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>
                <a:latin typeface="Calibri"/>
                <a:ea typeface="ＭＳ Ｐゴシック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latin typeface="Calibri"/>
                <a:ea typeface="ＭＳ Ｐゴシック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latin typeface="Calibri"/>
                <a:ea typeface="ＭＳ Ｐゴシック" charset="0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9pPr>
          </a:lstStyle>
          <a:p>
            <a:r>
              <a:rPr lang="fr-FR" dirty="0"/>
              <a:t>Du patient: </a:t>
            </a:r>
          </a:p>
          <a:p>
            <a:pPr lvl="1"/>
            <a:r>
              <a:rPr lang="fr-FR" b="0" u="none" dirty="0"/>
              <a:t>Comorbidités (Cortico &amp; immunosuppression, </a:t>
            </a:r>
            <a:r>
              <a:rPr lang="fr-FR" b="0" dirty="0"/>
              <a:t>équilibre </a:t>
            </a:r>
            <a:r>
              <a:rPr lang="fr-FR" b="0" u="none" dirty="0"/>
              <a:t>diabète, tabac…)</a:t>
            </a:r>
          </a:p>
          <a:p>
            <a:pPr lvl="1"/>
            <a:r>
              <a:rPr lang="fr-FR" b="0" u="none" dirty="0"/>
              <a:t>Pronostic oncologique (scanner récent TAP et stade tumoral)</a:t>
            </a:r>
          </a:p>
          <a:p>
            <a:endParaRPr lang="fr-FR" dirty="0"/>
          </a:p>
          <a:p>
            <a:r>
              <a:rPr lang="fr-FR" dirty="0"/>
              <a:t>De l’éventration: </a:t>
            </a:r>
          </a:p>
          <a:p>
            <a:pPr lvl="1"/>
            <a:r>
              <a:rPr lang="fr-FR" b="0" dirty="0"/>
              <a:t>Clinique : caractère réductible</a:t>
            </a:r>
          </a:p>
          <a:p>
            <a:pPr lvl="1"/>
            <a:r>
              <a:rPr lang="fr-FR" b="0" dirty="0"/>
              <a:t>Scanner : injecté avec temps tardif idéalement</a:t>
            </a:r>
          </a:p>
          <a:p>
            <a:pPr lvl="1"/>
            <a:r>
              <a:rPr lang="fr-FR" b="0" dirty="0"/>
              <a:t>Tailles</a:t>
            </a:r>
          </a:p>
          <a:p>
            <a:pPr lvl="1"/>
            <a:r>
              <a:rPr lang="fr-FR" b="0" dirty="0"/>
              <a:t>Dilatation cavité pyélocalicielle</a:t>
            </a:r>
          </a:p>
          <a:p>
            <a:endParaRPr lang="fr-FR" dirty="0"/>
          </a:p>
          <a:p>
            <a:r>
              <a:rPr lang="fr-FR" dirty="0"/>
              <a:t>Point urologique spécifique:</a:t>
            </a:r>
          </a:p>
          <a:p>
            <a:pPr lvl="1"/>
            <a:r>
              <a:rPr lang="fr-FR" b="0" dirty="0"/>
              <a:t>Infection urinaire, documentation </a:t>
            </a:r>
            <a:r>
              <a:rPr lang="fr-FR" b="0" dirty="0" err="1"/>
              <a:t>bactério</a:t>
            </a:r>
            <a:r>
              <a:rPr lang="fr-FR" b="0" dirty="0"/>
              <a:t> (ECBU systématique préop)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D55D18-CCFD-4A76-9171-FFB5E34C88C3}"/>
              </a:ext>
            </a:extLst>
          </p:cNvPr>
          <p:cNvSpPr/>
          <p:nvPr/>
        </p:nvSpPr>
        <p:spPr>
          <a:xfrm>
            <a:off x="230861" y="138223"/>
            <a:ext cx="224523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1800" b="1" dirty="0">
                <a:latin typeface="+mn-lt"/>
              </a:rPr>
              <a:t>Pr. Guillaume PASSOT</a:t>
            </a:r>
          </a:p>
          <a:p>
            <a:r>
              <a:rPr lang="fr-FR" sz="1400" b="1" dirty="0">
                <a:latin typeface="+mn-lt"/>
              </a:rPr>
              <a:t>Tout le monde d’accord</a:t>
            </a:r>
            <a:endParaRPr lang="en-US" sz="1400" dirty="0">
              <a:latin typeface="+mn-lt"/>
            </a:endParaRP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9157EE37-599A-4978-9E51-E3A806269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031" y="784668"/>
            <a:ext cx="1976889" cy="69557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F8A2C37-8140-4EFC-9242-64A944E7FE31}"/>
              </a:ext>
            </a:extLst>
          </p:cNvPr>
          <p:cNvSpPr/>
          <p:nvPr/>
        </p:nvSpPr>
        <p:spPr>
          <a:xfrm>
            <a:off x="2952578" y="30502"/>
            <a:ext cx="3238845" cy="954107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QUESTION 2</a:t>
            </a:r>
          </a:p>
          <a:p>
            <a:pPr algn="ctr"/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Bilan </a:t>
            </a:r>
            <a:r>
              <a:rPr lang="fr-FR" sz="2800" b="1" dirty="0" err="1">
                <a:solidFill>
                  <a:srgbClr val="FF0000"/>
                </a:solidFill>
                <a:cs typeface="Times New Roman" pitchFamily="18" charset="0"/>
              </a:rPr>
              <a:t>pré-opératoire</a:t>
            </a:r>
            <a:endParaRPr lang="fr-FR" sz="28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34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CA464A-2E80-4FF3-89BF-A1127F644F94}"/>
              </a:ext>
            </a:extLst>
          </p:cNvPr>
          <p:cNvSpPr/>
          <p:nvPr/>
        </p:nvSpPr>
        <p:spPr>
          <a:xfrm>
            <a:off x="2952578" y="30502"/>
            <a:ext cx="3238845" cy="954107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QUESTION 2</a:t>
            </a:r>
          </a:p>
          <a:p>
            <a:pPr algn="ctr"/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Bilan </a:t>
            </a:r>
            <a:r>
              <a:rPr lang="fr-FR" sz="2800" b="1" dirty="0" err="1">
                <a:solidFill>
                  <a:srgbClr val="FF0000"/>
                </a:solidFill>
                <a:cs typeface="Times New Roman" pitchFamily="18" charset="0"/>
              </a:rPr>
              <a:t>pré-opératoire</a:t>
            </a:r>
            <a:endParaRPr lang="fr-FR" sz="28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FE405335-C645-4AD2-A7DD-833E8F3B2D91}"/>
              </a:ext>
            </a:extLst>
          </p:cNvPr>
          <p:cNvSpPr txBox="1">
            <a:spLocks/>
          </p:cNvSpPr>
          <p:nvPr/>
        </p:nvSpPr>
        <p:spPr>
          <a:xfrm>
            <a:off x="10160" y="1268493"/>
            <a:ext cx="9133840" cy="372653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285750" indent="-285750" algn="l" eaLnBrk="0" hangingPunct="0">
              <a:lnSpc>
                <a:spcPct val="120000"/>
              </a:lnSpc>
              <a:buFont typeface="Wingdings" panose="05000000000000000000" pitchFamily="2" charset="2"/>
              <a:buChar char="v"/>
              <a:defRPr sz="1800" b="1" u="sng">
                <a:latin typeface="+mn-lt"/>
                <a:cs typeface="Times New Roman" panose="02020603050405020304" pitchFamily="18" charset="0"/>
              </a:defRPr>
            </a:lvl1pPr>
            <a:lvl2pPr marL="742950" lvl="1" indent="-285750" algn="l" eaLnBrk="0" hangingPunct="0">
              <a:lnSpc>
                <a:spcPct val="120000"/>
              </a:lnSpc>
              <a:buFont typeface="Arial" pitchFamily="34" charset="0"/>
              <a:buChar char="•"/>
              <a:defRPr sz="1800" b="0" u="none">
                <a:latin typeface="+mn-lt"/>
                <a:cs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>
                <a:latin typeface="Calibri"/>
                <a:ea typeface="ＭＳ Ｐゴシック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latin typeface="Calibri"/>
                <a:ea typeface="ＭＳ Ｐゴシック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latin typeface="Calibri"/>
                <a:ea typeface="ＭＳ Ｐゴシック" charset="0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9pPr>
          </a:lstStyle>
          <a:p>
            <a:r>
              <a:rPr lang="fr-FR" dirty="0" err="1"/>
              <a:t>Uro-scanner</a:t>
            </a:r>
            <a:r>
              <a:rPr lang="fr-FR" dirty="0"/>
              <a:t> </a:t>
            </a:r>
          </a:p>
          <a:p>
            <a:pPr lvl="1"/>
            <a:r>
              <a:rPr lang="fr-FR" b="0" u="none" dirty="0"/>
              <a:t>Localiser l’implantation des uretères</a:t>
            </a:r>
            <a:endParaRPr lang="fr-FR" dirty="0"/>
          </a:p>
          <a:p>
            <a:pPr lvl="1"/>
            <a:r>
              <a:rPr lang="fr-FR" b="0" u="none" dirty="0"/>
              <a:t>Taille de l’anse, dilatation pyélocalicielles, sténose …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Endoscopie de l’anse, en cas de :</a:t>
            </a:r>
          </a:p>
          <a:p>
            <a:pPr lvl="1"/>
            <a:r>
              <a:rPr lang="fr-FR" b="0" u="none" dirty="0"/>
              <a:t>Prolapsus associée</a:t>
            </a:r>
          </a:p>
          <a:p>
            <a:pPr lvl="1"/>
            <a:r>
              <a:rPr lang="fr-FR" b="0" u="none" dirty="0"/>
              <a:t>ATCD chirurgicaux sur l’anse (cure de prolapsus, plastie,…</a:t>
            </a:r>
            <a:r>
              <a:rPr lang="fr-FR" b="0" u="none" dirty="0" err="1"/>
              <a:t>etc</a:t>
            </a:r>
            <a:r>
              <a:rPr lang="fr-FR" b="0" u="none" dirty="0"/>
              <a:t>)</a:t>
            </a:r>
          </a:p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87327C1-70B2-4D4E-A115-94EAB364C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435" y="1113278"/>
            <a:ext cx="5372829" cy="252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B7DB78B-8F71-46FF-9582-74048D5E5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56" y="1113278"/>
            <a:ext cx="2973425" cy="252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1A479D2-6E0C-4116-8E01-3B7DB34AD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3435" y="4717583"/>
            <a:ext cx="5043077" cy="204969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Picture 5" descr="G:\Charte Graphique\Logo_puce_encadre\logo couleur\logo_3coul_CHU.jpg">
            <a:extLst>
              <a:ext uri="{FF2B5EF4-FFF2-40B4-BE49-F238E27FC236}">
                <a16:creationId xmlns:a16="http://schemas.microsoft.com/office/drawing/2014/main" id="{7C763B02-29C3-4529-B46C-9EB6D4191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14" y="684004"/>
            <a:ext cx="997005" cy="46800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6E0269E-2244-4AA5-A8C3-4FC0351829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0756" y="689947"/>
            <a:ext cx="974600" cy="466112"/>
          </a:xfrm>
          <a:prstGeom prst="rect">
            <a:avLst/>
          </a:prstGeom>
          <a:solidFill>
            <a:schemeClr val="bg1"/>
          </a:solidFill>
          <a:ln w="12700">
            <a:solidFill>
              <a:srgbClr val="00B0F0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17281-6E34-4C89-9585-1F7BF6F9EBF4}"/>
              </a:ext>
            </a:extLst>
          </p:cNvPr>
          <p:cNvSpPr/>
          <p:nvPr/>
        </p:nvSpPr>
        <p:spPr>
          <a:xfrm>
            <a:off x="156789" y="48871"/>
            <a:ext cx="2047933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1800" b="1" dirty="0">
                <a:latin typeface="+mn-lt"/>
              </a:rPr>
              <a:t>Dr. </a:t>
            </a:r>
            <a:r>
              <a:rPr lang="fr-FR" sz="1800" b="1" dirty="0" err="1">
                <a:latin typeface="+mn-lt"/>
              </a:rPr>
              <a:t>Haitham</a:t>
            </a:r>
            <a:r>
              <a:rPr lang="fr-FR" sz="1800" b="1" dirty="0">
                <a:latin typeface="+mn-lt"/>
              </a:rPr>
              <a:t> KHALIL</a:t>
            </a:r>
          </a:p>
          <a:p>
            <a:r>
              <a:rPr lang="fr-FR" sz="1400" b="1" dirty="0">
                <a:latin typeface="+mn-lt"/>
              </a:rPr>
              <a:t>Tout le monde d’accord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492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6A2845-B71E-4D61-A1C8-99BE3DCC2F77}"/>
              </a:ext>
            </a:extLst>
          </p:cNvPr>
          <p:cNvSpPr/>
          <p:nvPr/>
        </p:nvSpPr>
        <p:spPr>
          <a:xfrm>
            <a:off x="2952578" y="30502"/>
            <a:ext cx="3238845" cy="954107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QUESTION 3</a:t>
            </a:r>
          </a:p>
          <a:p>
            <a:pPr algn="ctr"/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Pré-optimisation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E791E2-8B01-4120-86B6-7C28671546F8}"/>
              </a:ext>
            </a:extLst>
          </p:cNvPr>
          <p:cNvSpPr/>
          <p:nvPr/>
        </p:nvSpPr>
        <p:spPr>
          <a:xfrm>
            <a:off x="119641" y="138223"/>
            <a:ext cx="2560381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1800" b="1" dirty="0">
                <a:latin typeface="+mn-lt"/>
              </a:rPr>
              <a:t>Dr. Vincent DUBUISSSON</a:t>
            </a:r>
          </a:p>
        </p:txBody>
      </p:sp>
      <p:pic>
        <p:nvPicPr>
          <p:cNvPr id="1026" name="Picture 2" descr="Afficher l’image source">
            <a:extLst>
              <a:ext uri="{FF2B5EF4-FFF2-40B4-BE49-F238E27FC236}">
                <a16:creationId xmlns:a16="http://schemas.microsoft.com/office/drawing/2014/main" id="{A4D6245E-64C8-4A5C-A61B-0B7204052F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8" t="13928" r="10357" b="14286"/>
          <a:stretch/>
        </p:blipFill>
        <p:spPr bwMode="auto">
          <a:xfrm>
            <a:off x="494638" y="670450"/>
            <a:ext cx="1810385" cy="8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E18DF18-6138-4D42-A18B-B5E18805A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9830" y="2114783"/>
            <a:ext cx="4306115" cy="3394134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marL="285750" indent="-285750" algn="l" eaLnBrk="0" hangingPunct="0">
              <a:lnSpc>
                <a:spcPct val="120000"/>
              </a:lnSpc>
              <a:buFont typeface="Wingdings" panose="05000000000000000000" pitchFamily="2" charset="2"/>
              <a:buChar char="v"/>
              <a:defRPr sz="1800" b="1" u="sng">
                <a:latin typeface="+mn-lt"/>
                <a:cs typeface="Times New Roman" panose="02020603050405020304" pitchFamily="18" charset="0"/>
              </a:defRPr>
            </a:lvl1pPr>
            <a:lvl2pPr marL="742950" lvl="1" indent="-285750" algn="l" eaLnBrk="0" hangingPunct="0">
              <a:lnSpc>
                <a:spcPct val="120000"/>
              </a:lnSpc>
              <a:buFont typeface="Arial" pitchFamily="34" charset="0"/>
              <a:buChar char="•"/>
              <a:defRPr sz="1800" b="0" u="none">
                <a:latin typeface="+mn-lt"/>
                <a:cs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>
                <a:latin typeface="Calibri"/>
                <a:ea typeface="ＭＳ Ｐゴシック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latin typeface="Calibri"/>
                <a:ea typeface="ＭＳ Ｐゴシック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latin typeface="Calibri"/>
                <a:ea typeface="ＭＳ Ｐゴシック" charset="0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9pPr>
          </a:lstStyle>
          <a:p>
            <a:r>
              <a:rPr lang="fr-FR" altLang="fr-FR" dirty="0"/>
              <a:t>SEUIL BMI :</a:t>
            </a:r>
          </a:p>
          <a:p>
            <a:pPr lvl="1"/>
            <a:r>
              <a:rPr lang="fr-FR" altLang="fr-FR" dirty="0"/>
              <a:t> </a:t>
            </a:r>
            <a:r>
              <a:rPr lang="fr-FR" altLang="fr-FR" b="1" u="sng" dirty="0"/>
              <a:t>40</a:t>
            </a:r>
            <a:r>
              <a:rPr lang="fr-FR" altLang="fr-FR" dirty="0"/>
              <a:t> Kg/m² : CI formelle</a:t>
            </a:r>
          </a:p>
          <a:p>
            <a:pPr lvl="1"/>
            <a:endParaRPr lang="fr-FR" altLang="fr-FR" dirty="0"/>
          </a:p>
          <a:p>
            <a:r>
              <a:rPr lang="fr-FR" altLang="fr-FR" dirty="0"/>
              <a:t>ARRET TABAC souhaité</a:t>
            </a:r>
          </a:p>
          <a:p>
            <a:pPr lvl="1"/>
            <a:r>
              <a:rPr lang="fr-FR" altLang="fr-FR" dirty="0"/>
              <a:t>Patient informé +++ des risques</a:t>
            </a:r>
          </a:p>
          <a:p>
            <a:endParaRPr lang="fr-FR" altLang="fr-FR" dirty="0"/>
          </a:p>
          <a:p>
            <a:r>
              <a:rPr lang="fr-FR" altLang="fr-FR" dirty="0"/>
              <a:t>KINE RESPIRATOIRE 20 à 25 séances</a:t>
            </a:r>
          </a:p>
          <a:p>
            <a:pPr lvl="1"/>
            <a:r>
              <a:rPr lang="fr-FR" altLang="fr-FR" dirty="0"/>
              <a:t>Indication très large selon contexte</a:t>
            </a:r>
          </a:p>
          <a:p>
            <a:endParaRPr lang="fr-FR" altLang="fr-FR" dirty="0"/>
          </a:p>
          <a:p>
            <a:r>
              <a:rPr lang="fr-FR" altLang="fr-FR" dirty="0"/>
              <a:t>ACTIVITE encouragée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03F3C48D-80EA-465B-A153-805C27E72345}"/>
              </a:ext>
            </a:extLst>
          </p:cNvPr>
          <p:cNvGrpSpPr/>
          <p:nvPr/>
        </p:nvGrpSpPr>
        <p:grpSpPr>
          <a:xfrm>
            <a:off x="5941924" y="1192213"/>
            <a:ext cx="3048000" cy="2286000"/>
            <a:chOff x="5962022" y="4446395"/>
            <a:chExt cx="3048000" cy="2286000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C5B9C898-3E47-4DEC-A9DD-41C4A0588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2022" y="4446395"/>
              <a:ext cx="3048000" cy="2286000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C6E055FD-2257-4AA6-831A-09C0995FB257}"/>
                </a:ext>
              </a:extLst>
            </p:cNvPr>
            <p:cNvSpPr txBox="1"/>
            <p:nvPr/>
          </p:nvSpPr>
          <p:spPr>
            <a:xfrm>
              <a:off x="7405635" y="5368965"/>
              <a:ext cx="472273" cy="5093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251893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49135" y="1459816"/>
            <a:ext cx="5725935" cy="239693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285750" indent="-285750" algn="l" eaLnBrk="0" hangingPunct="0">
              <a:lnSpc>
                <a:spcPct val="120000"/>
              </a:lnSpc>
              <a:buFont typeface="Wingdings" panose="05000000000000000000" pitchFamily="2" charset="2"/>
              <a:buChar char="v"/>
              <a:defRPr sz="1800" b="1" u="sng">
                <a:latin typeface="+mn-lt"/>
                <a:cs typeface="Times New Roman" panose="02020603050405020304" pitchFamily="18" charset="0"/>
              </a:defRPr>
            </a:lvl1pPr>
            <a:lvl2pPr marL="742950" lvl="1" indent="-285750" algn="l" eaLnBrk="0" hangingPunct="0">
              <a:lnSpc>
                <a:spcPct val="120000"/>
              </a:lnSpc>
              <a:buFont typeface="Arial" pitchFamily="34" charset="0"/>
              <a:buChar char="•"/>
              <a:defRPr sz="1800" b="0" u="none">
                <a:latin typeface="+mn-lt"/>
                <a:cs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>
                <a:latin typeface="Calibri"/>
                <a:ea typeface="ＭＳ Ｐゴシック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latin typeface="Calibri"/>
                <a:ea typeface="ＭＳ Ｐゴシック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latin typeface="Calibri"/>
                <a:ea typeface="ＭＳ Ｐゴシック" charset="0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9pPr>
          </a:lstStyle>
          <a:p>
            <a:r>
              <a:rPr lang="fr-FR" dirty="0"/>
              <a:t>Objectifs</a:t>
            </a:r>
          </a:p>
          <a:p>
            <a:pPr lvl="1"/>
            <a:r>
              <a:rPr lang="fr-FR" b="0" u="none" dirty="0"/>
              <a:t>Arrêt du tabac systématique ? (j’y songe)</a:t>
            </a:r>
          </a:p>
          <a:p>
            <a:pPr lvl="1"/>
            <a:r>
              <a:rPr lang="fr-FR" b="0" u="none" dirty="0"/>
              <a:t>BMI &lt; </a:t>
            </a:r>
            <a:r>
              <a:rPr lang="fr-FR" b="1" u="sng" dirty="0"/>
              <a:t>35</a:t>
            </a:r>
            <a:r>
              <a:rPr lang="fr-FR" b="0" u="none" dirty="0"/>
              <a:t> kg/m²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Programme de préhabilitation pour tous</a:t>
            </a:r>
          </a:p>
          <a:p>
            <a:pPr lvl="1"/>
            <a:r>
              <a:rPr lang="fr-FR" b="0" u="none" dirty="0"/>
              <a:t>Kiné de renforcement isotonique</a:t>
            </a:r>
          </a:p>
          <a:p>
            <a:endParaRPr lang="fr-FR" dirty="0"/>
          </a:p>
        </p:txBody>
      </p:sp>
      <p:pic>
        <p:nvPicPr>
          <p:cNvPr id="3" name="8BF42D6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6370" y="157795"/>
            <a:ext cx="2534822" cy="460876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Image 4" descr="Capture d’écra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298" y="3805570"/>
            <a:ext cx="4738445" cy="2894635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78" y="3656545"/>
            <a:ext cx="1315875" cy="861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Afficher l'image d'origin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5" y="4599560"/>
            <a:ext cx="1315878" cy="86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associé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" b="10642"/>
          <a:stretch/>
        </p:blipFill>
        <p:spPr bwMode="auto">
          <a:xfrm>
            <a:off x="284878" y="5567674"/>
            <a:ext cx="1315878" cy="86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F7EF1F4-51E6-4E69-8E01-679C8BD064B3}"/>
              </a:ext>
            </a:extLst>
          </p:cNvPr>
          <p:cNvSpPr/>
          <p:nvPr/>
        </p:nvSpPr>
        <p:spPr>
          <a:xfrm>
            <a:off x="2952578" y="30502"/>
            <a:ext cx="3238845" cy="954107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QUESTION 3</a:t>
            </a:r>
          </a:p>
          <a:p>
            <a:pPr algn="ctr"/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Pré-optimisation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3D5BF4-DB37-484F-BD2F-1AE6CFE36494}"/>
              </a:ext>
            </a:extLst>
          </p:cNvPr>
          <p:cNvSpPr/>
          <p:nvPr/>
        </p:nvSpPr>
        <p:spPr>
          <a:xfrm>
            <a:off x="202808" y="138223"/>
            <a:ext cx="2301336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1800" b="1" dirty="0">
                <a:latin typeface="+mn-lt"/>
              </a:rPr>
              <a:t>Pr. Guillaume PASSOT</a:t>
            </a:r>
            <a:endParaRPr lang="en-US" sz="1400" dirty="0">
              <a:latin typeface="+mn-lt"/>
            </a:endParaRPr>
          </a:p>
        </p:txBody>
      </p:sp>
      <p:pic>
        <p:nvPicPr>
          <p:cNvPr id="15" name="Picture 10">
            <a:extLst>
              <a:ext uri="{FF2B5EF4-FFF2-40B4-BE49-F238E27FC236}">
                <a16:creationId xmlns:a16="http://schemas.microsoft.com/office/drawing/2014/main" id="{2DA545EC-C507-4D27-A5D2-CFBFB96D7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" y="596833"/>
            <a:ext cx="1976889" cy="69557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6034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71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97006FC-DAE5-4920-83DB-4F3A806F5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0015"/>
            <a:ext cx="9144000" cy="270132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5236A36-E182-413B-9A08-5146B70D6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73026"/>
            <a:ext cx="9144000" cy="128298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2475589-C53E-459E-AD11-BE24087E63E8}"/>
              </a:ext>
            </a:extLst>
          </p:cNvPr>
          <p:cNvSpPr txBox="1"/>
          <p:nvPr/>
        </p:nvSpPr>
        <p:spPr>
          <a:xfrm>
            <a:off x="662940" y="5395256"/>
            <a:ext cx="4023360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  <a:latin typeface="+mn-lt"/>
              </a:rPr>
              <a:t>PARTIE 2</a:t>
            </a:r>
          </a:p>
          <a:p>
            <a:r>
              <a:rPr lang="fr-FR" sz="2800" b="1" dirty="0">
                <a:solidFill>
                  <a:srgbClr val="FF0000"/>
                </a:solidFill>
                <a:latin typeface="+mn-lt"/>
              </a:rPr>
              <a:t>Préparer l’intervention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E8F832-2904-4D34-B84B-8FFF14772BDE}"/>
              </a:ext>
            </a:extLst>
          </p:cNvPr>
          <p:cNvSpPr/>
          <p:nvPr/>
        </p:nvSpPr>
        <p:spPr>
          <a:xfrm>
            <a:off x="5281512" y="5153332"/>
            <a:ext cx="22680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800" b="1" dirty="0">
                <a:latin typeface="+mn-lt"/>
              </a:rPr>
              <a:t>Sonde double J</a:t>
            </a:r>
            <a:endParaRPr lang="en-US" sz="1800" b="1" dirty="0"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E5A0E7-960E-4BD7-8344-C1B91F799DF1}"/>
              </a:ext>
            </a:extLst>
          </p:cNvPr>
          <p:cNvSpPr/>
          <p:nvPr/>
        </p:nvSpPr>
        <p:spPr>
          <a:xfrm>
            <a:off x="5281512" y="5687644"/>
            <a:ext cx="22680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latin typeface="+mn-lt"/>
              </a:rPr>
              <a:t>Sonde</a:t>
            </a:r>
            <a:r>
              <a:rPr lang="en-US" sz="1800" b="1" dirty="0">
                <a:latin typeface="+mn-lt"/>
              </a:rPr>
              <a:t> </a:t>
            </a:r>
            <a:r>
              <a:rPr lang="en-US" sz="1800" b="1" dirty="0" err="1">
                <a:latin typeface="+mn-lt"/>
              </a:rPr>
              <a:t>Urinaire</a:t>
            </a:r>
            <a:endParaRPr lang="en-US" sz="1800" b="1" dirty="0"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E03F50-B73C-41B8-AAD3-E8692B0CC61B}"/>
              </a:ext>
            </a:extLst>
          </p:cNvPr>
          <p:cNvSpPr/>
          <p:nvPr/>
        </p:nvSpPr>
        <p:spPr>
          <a:xfrm>
            <a:off x="5281512" y="6221956"/>
            <a:ext cx="22680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+mn-lt"/>
              </a:rPr>
              <a:t>Intervention 2 </a:t>
            </a:r>
            <a:r>
              <a:rPr lang="en-US" sz="1800" b="1" dirty="0" err="1">
                <a:latin typeface="+mn-lt"/>
              </a:rPr>
              <a:t>spé</a:t>
            </a:r>
            <a:endParaRPr lang="en-US" sz="1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2856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2EF875-50EC-4245-8A75-6AF5CE68C869}"/>
              </a:ext>
            </a:extLst>
          </p:cNvPr>
          <p:cNvSpPr/>
          <p:nvPr/>
        </p:nvSpPr>
        <p:spPr>
          <a:xfrm>
            <a:off x="3136900" y="30502"/>
            <a:ext cx="5689600" cy="954107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QUESTION 4</a:t>
            </a:r>
          </a:p>
          <a:p>
            <a:pPr algn="ctr"/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Sonde JJ / urétérale systématique 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E29B11-849C-49CC-8C44-2849CA889ACA}"/>
              </a:ext>
            </a:extLst>
          </p:cNvPr>
          <p:cNvSpPr/>
          <p:nvPr/>
        </p:nvSpPr>
        <p:spPr>
          <a:xfrm>
            <a:off x="126832" y="138223"/>
            <a:ext cx="245330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1800" b="1" dirty="0">
                <a:latin typeface="+mn-lt"/>
              </a:rPr>
              <a:t>Dr. David MOSZKOWICZ</a:t>
            </a:r>
          </a:p>
          <a:p>
            <a:pPr lvl="0"/>
            <a:r>
              <a:rPr lang="fr-FR" sz="1400" b="1" dirty="0">
                <a:solidFill>
                  <a:prstClr val="black"/>
                </a:solidFill>
                <a:latin typeface="Calibri"/>
              </a:rPr>
              <a:t>Tout le monde d’accord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A3E540C6-776F-44C7-87B1-9B25D9FD7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598" y="846000"/>
            <a:ext cx="1357767" cy="41292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ZoneTexte 1">
            <a:extLst>
              <a:ext uri="{FF2B5EF4-FFF2-40B4-BE49-F238E27FC236}">
                <a16:creationId xmlns:a16="http://schemas.microsoft.com/office/drawing/2014/main" id="{F35F31EC-9D35-2747-993F-5CBAC8B85479}"/>
              </a:ext>
            </a:extLst>
          </p:cNvPr>
          <p:cNvSpPr txBox="1"/>
          <p:nvPr/>
        </p:nvSpPr>
        <p:spPr>
          <a:xfrm>
            <a:off x="1" y="2336096"/>
            <a:ext cx="5252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ctr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ctr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ctr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ctr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fr-FR" sz="1800" b="1" u="sng" dirty="0">
                <a:latin typeface="+mn-lt"/>
              </a:rPr>
              <a:t>Non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800" dirty="0">
                <a:latin typeface="+mn-lt"/>
              </a:rPr>
              <a:t>Car on ne va pas voir les anastomoses urétérales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endParaRPr lang="fr-FR" sz="1800" i="1" dirty="0"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fr-FR" sz="1800" b="1" u="sng" dirty="0">
                <a:latin typeface="+mn-lt"/>
              </a:rPr>
              <a:t>Cas particulier</a:t>
            </a:r>
            <a:r>
              <a:rPr lang="fr-FR" sz="1800" dirty="0">
                <a:latin typeface="+mn-lt"/>
              </a:rPr>
              <a:t>: uretère du Bricker dans une hernie inguinale</a:t>
            </a:r>
          </a:p>
        </p:txBody>
      </p:sp>
      <p:pic>
        <p:nvPicPr>
          <p:cNvPr id="2" name="HI-bricker">
            <a:hlinkClick r:id="" action="ppaction://media"/>
            <a:extLst>
              <a:ext uri="{FF2B5EF4-FFF2-40B4-BE49-F238E27FC236}">
                <a16:creationId xmlns:a16="http://schemas.microsoft.com/office/drawing/2014/main" id="{AF0B4E39-3DE0-4F1F-AF1B-37AC1EF602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8216" r="31580"/>
          <a:stretch/>
        </p:blipFill>
        <p:spPr>
          <a:xfrm>
            <a:off x="5168900" y="1273810"/>
            <a:ext cx="367622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0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2EF875-50EC-4245-8A75-6AF5CE68C869}"/>
              </a:ext>
            </a:extLst>
          </p:cNvPr>
          <p:cNvSpPr/>
          <p:nvPr/>
        </p:nvSpPr>
        <p:spPr>
          <a:xfrm>
            <a:off x="2438399" y="30502"/>
            <a:ext cx="6653931" cy="1384995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QUESTION 4</a:t>
            </a:r>
          </a:p>
          <a:p>
            <a:pPr algn="ctr"/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Sonde JJ / urétérale</a:t>
            </a:r>
          </a:p>
          <a:p>
            <a:pPr algn="ctr"/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EN CAS DE DILATATION PYELO-CALICIELLE 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3CE9F52-8739-43BE-A1F8-2F70EDF39A7A}"/>
              </a:ext>
            </a:extLst>
          </p:cNvPr>
          <p:cNvSpPr txBox="1"/>
          <p:nvPr/>
        </p:nvSpPr>
        <p:spPr>
          <a:xfrm>
            <a:off x="240323" y="1779944"/>
            <a:ext cx="866335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342900" indent="-342900" algn="l">
              <a:buFont typeface="Wingdings" panose="05000000000000000000" pitchFamily="2" charset="2"/>
              <a:buChar char="v"/>
              <a:defRPr sz="1800" b="1" u="sng">
                <a:latin typeface="+mn-lt"/>
              </a:defRPr>
            </a:lvl1pPr>
          </a:lstStyle>
          <a:p>
            <a:endParaRPr lang="fr-FR" dirty="0"/>
          </a:p>
          <a:p>
            <a:r>
              <a:rPr lang="fr-FR" dirty="0"/>
              <a:t>Rechercher la sténose</a:t>
            </a:r>
            <a:r>
              <a:rPr lang="fr-FR" b="0" u="none" dirty="0"/>
              <a:t> : Cutanée, collet, sur prolapsus (10%), anastomose (10%)</a:t>
            </a:r>
            <a:endParaRPr lang="fr-FR" b="0" u="none" dirty="0">
              <a:latin typeface="Arial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r-FR" sz="1800" dirty="0">
                <a:latin typeface="+mn-lt"/>
              </a:rPr>
              <a:t>Toucher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r-FR" sz="1800" dirty="0" err="1">
                <a:latin typeface="+mn-lt"/>
              </a:rPr>
              <a:t>Brickeroscopie</a:t>
            </a:r>
            <a:r>
              <a:rPr lang="fr-FR" sz="1800" dirty="0">
                <a:latin typeface="+mn-lt"/>
              </a:rPr>
              <a:t> (vitalité, sténose, anastomoses…)</a:t>
            </a:r>
          </a:p>
          <a:p>
            <a:endParaRPr lang="fr-FR" dirty="0"/>
          </a:p>
          <a:p>
            <a:r>
              <a:rPr lang="fr-FR" dirty="0"/>
              <a:t>Drainage préopératoire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r-FR" sz="1800" dirty="0">
                <a:latin typeface="+mn-lt"/>
              </a:rPr>
              <a:t>Sonde urétérale / </a:t>
            </a:r>
            <a:r>
              <a:rPr lang="fr-FR" sz="1800" dirty="0" err="1">
                <a:latin typeface="+mn-lt"/>
              </a:rPr>
              <a:t>monoJ</a:t>
            </a:r>
            <a:endParaRPr lang="fr-FR" sz="1800" dirty="0">
              <a:latin typeface="+mn-lt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r-FR" sz="1800" dirty="0">
                <a:latin typeface="+mn-lt"/>
              </a:rPr>
              <a:t>Néphrostomie puis </a:t>
            </a:r>
            <a:r>
              <a:rPr lang="fr-FR" sz="1800" dirty="0" err="1">
                <a:latin typeface="+mn-lt"/>
              </a:rPr>
              <a:t>monoJ</a:t>
            </a:r>
            <a:r>
              <a:rPr lang="fr-FR" sz="1800" dirty="0">
                <a:latin typeface="+mn-lt"/>
              </a:rPr>
              <a:t> par le haut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Traiter infection associée : ECBU préop systématique</a:t>
            </a:r>
          </a:p>
        </p:txBody>
      </p:sp>
      <p:pic>
        <p:nvPicPr>
          <p:cNvPr id="9" name="RCP-25nov21 - 3D (2)">
            <a:hlinkClick r:id="" action="ppaction://media"/>
            <a:extLst>
              <a:ext uri="{FF2B5EF4-FFF2-40B4-BE49-F238E27FC236}">
                <a16:creationId xmlns:a16="http://schemas.microsoft.com/office/drawing/2014/main" id="{0E4AC036-7E95-4A3F-986A-BA9068877C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6949" t="16103" r="12991" b="10482"/>
          <a:stretch/>
        </p:blipFill>
        <p:spPr>
          <a:xfrm>
            <a:off x="5734685" y="3261612"/>
            <a:ext cx="3243346" cy="297408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68E86F0-16AF-4F0E-A505-B221A122EC90}"/>
              </a:ext>
            </a:extLst>
          </p:cNvPr>
          <p:cNvSpPr/>
          <p:nvPr/>
        </p:nvSpPr>
        <p:spPr>
          <a:xfrm>
            <a:off x="6918959" y="6541720"/>
            <a:ext cx="2220595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600"/>
              </a:spcAft>
            </a:pPr>
            <a:r>
              <a:rPr lang="en-US" sz="1400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Chang et al. J Urol. 2002</a:t>
            </a:r>
            <a:endParaRPr lang="fr-FR" sz="1400" b="1" i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98E60B-715C-4039-B1D3-F8A0775FD9A2}"/>
              </a:ext>
            </a:extLst>
          </p:cNvPr>
          <p:cNvSpPr/>
          <p:nvPr/>
        </p:nvSpPr>
        <p:spPr>
          <a:xfrm>
            <a:off x="230861" y="138223"/>
            <a:ext cx="224523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1800" b="1" dirty="0">
                <a:latin typeface="+mn-lt"/>
              </a:rPr>
              <a:t>Pr. Guillaume PASSOT</a:t>
            </a:r>
          </a:p>
          <a:p>
            <a:r>
              <a:rPr lang="fr-FR" sz="1800" b="1" dirty="0">
                <a:latin typeface="+mn-lt"/>
              </a:rPr>
              <a:t>Et </a:t>
            </a:r>
            <a:r>
              <a:rPr lang="fr-FR" sz="1800" b="1" dirty="0" err="1">
                <a:latin typeface="+mn-lt"/>
              </a:rPr>
              <a:t>Haitham</a:t>
            </a:r>
            <a:endParaRPr lang="en-US" sz="1400" dirty="0">
              <a:latin typeface="+mn-lt"/>
            </a:endParaRP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273C7F3C-63BE-42D1-A68A-95F961652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869834"/>
            <a:ext cx="1976889" cy="69557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584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FD0A0D9-90F0-49A4-BFCD-A441F4665FE2}"/>
              </a:ext>
            </a:extLst>
          </p:cNvPr>
          <p:cNvSpPr/>
          <p:nvPr/>
        </p:nvSpPr>
        <p:spPr>
          <a:xfrm>
            <a:off x="2504144" y="30502"/>
            <a:ext cx="5622586" cy="1384995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QUESTION 5</a:t>
            </a:r>
          </a:p>
          <a:p>
            <a:pPr algn="ctr"/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Sonde Urinaire systématique après induction 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439696-6A95-466F-BC09-8606E6628AC9}"/>
              </a:ext>
            </a:extLst>
          </p:cNvPr>
          <p:cNvSpPr/>
          <p:nvPr/>
        </p:nvSpPr>
        <p:spPr>
          <a:xfrm>
            <a:off x="126832" y="138223"/>
            <a:ext cx="24533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1800" b="1" dirty="0">
                <a:latin typeface="+mn-lt"/>
              </a:rPr>
              <a:t>Dr. David MOSZKOWICZ</a:t>
            </a:r>
            <a:endParaRPr lang="en-US" sz="1400" dirty="0">
              <a:latin typeface="+mn-lt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CDFAF042-A089-4BB2-82F6-F3460275B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598" y="571680"/>
            <a:ext cx="1357767" cy="41292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" name="ZoneTexte 3">
            <a:extLst>
              <a:ext uri="{FF2B5EF4-FFF2-40B4-BE49-F238E27FC236}">
                <a16:creationId xmlns:a16="http://schemas.microsoft.com/office/drawing/2014/main" id="{318FA1B5-E243-EC44-96A3-6838BBDE932F}"/>
              </a:ext>
            </a:extLst>
          </p:cNvPr>
          <p:cNvSpPr txBox="1"/>
          <p:nvPr/>
        </p:nvSpPr>
        <p:spPr>
          <a:xfrm>
            <a:off x="674598" y="2177445"/>
            <a:ext cx="76707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ctr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ctr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ctr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ctr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fr-FR" sz="1800" b="1" u="sng" dirty="0">
                <a:latin typeface="+mn-lt"/>
              </a:rPr>
              <a:t>Non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r-FR" sz="1800" dirty="0">
                <a:latin typeface="+mn-lt"/>
              </a:rPr>
              <a:t>Gène la mobilisation du conduit urinaire si une transposition est prévue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r-FR" sz="1800" dirty="0">
                <a:latin typeface="+mn-lt"/>
              </a:rPr>
              <a:t>Risque de plaie au moment de la résection du sac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FR" sz="1800" i="1" dirty="0">
              <a:latin typeface="+mn-lt"/>
            </a:endParaRP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fr-FR" sz="1800" b="1" u="sng" dirty="0">
                <a:latin typeface="+mn-lt"/>
              </a:rPr>
              <a:t>Cas particulier </a:t>
            </a:r>
            <a:r>
              <a:rPr lang="fr-FR" sz="1800" i="1" dirty="0">
                <a:latin typeface="+mn-lt"/>
              </a:rPr>
              <a:t>: </a:t>
            </a:r>
            <a:r>
              <a:rPr lang="fr-FR" sz="1800" dirty="0">
                <a:latin typeface="+mn-lt"/>
              </a:rPr>
              <a:t>sonde posée pour obstruction au niveau de l’éventration</a:t>
            </a:r>
          </a:p>
          <a:p>
            <a:pPr algn="l"/>
            <a:r>
              <a:rPr lang="fr-FR" sz="1800" dirty="0">
                <a:latin typeface="+mn-lt"/>
              </a:rPr>
              <a:t>	</a:t>
            </a:r>
            <a:r>
              <a:rPr lang="fr-FR" sz="1800" dirty="0">
                <a:latin typeface="+mn-lt"/>
                <a:sym typeface="Wingdings" pitchFamily="2" charset="2"/>
              </a:rPr>
              <a:t> on retire la sonde en début d’intervention</a:t>
            </a:r>
            <a:endParaRPr lang="fr-FR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625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FD0A0D9-90F0-49A4-BFCD-A441F4665FE2}"/>
              </a:ext>
            </a:extLst>
          </p:cNvPr>
          <p:cNvSpPr/>
          <p:nvPr/>
        </p:nvSpPr>
        <p:spPr>
          <a:xfrm>
            <a:off x="2504144" y="30502"/>
            <a:ext cx="5622586" cy="1384995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QUESTION 5</a:t>
            </a:r>
          </a:p>
          <a:p>
            <a:pPr algn="ctr"/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Sonde Urinaire systématique après induction 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22C20B-ABDF-440E-B534-930B13A0CDBF}"/>
              </a:ext>
            </a:extLst>
          </p:cNvPr>
          <p:cNvSpPr/>
          <p:nvPr/>
        </p:nvSpPr>
        <p:spPr>
          <a:xfrm>
            <a:off x="119641" y="138223"/>
            <a:ext cx="2560381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1800" b="1" dirty="0">
                <a:latin typeface="+mn-lt"/>
              </a:rPr>
              <a:t>Dr. Vincent DUBUISSSON</a:t>
            </a:r>
          </a:p>
        </p:txBody>
      </p:sp>
      <p:pic>
        <p:nvPicPr>
          <p:cNvPr id="6" name="Picture 2" descr="Afficher l’image source">
            <a:extLst>
              <a:ext uri="{FF2B5EF4-FFF2-40B4-BE49-F238E27FC236}">
                <a16:creationId xmlns:a16="http://schemas.microsoft.com/office/drawing/2014/main" id="{D0734CD7-5D94-4D23-A7B3-62B3E9A17F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8" t="13928" r="10357" b="14286"/>
          <a:stretch/>
        </p:blipFill>
        <p:spPr bwMode="auto">
          <a:xfrm>
            <a:off x="494638" y="670450"/>
            <a:ext cx="1810385" cy="8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F77137D-B642-45D3-8B72-F09F89F37A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38" b="30396"/>
          <a:stretch/>
        </p:blipFill>
        <p:spPr>
          <a:xfrm>
            <a:off x="4229967" y="4448393"/>
            <a:ext cx="4382260" cy="171195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DA83987-8EA3-471E-B48E-2FEAA4B377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4" t="23705" r="16158" b="22730"/>
          <a:stretch/>
        </p:blipFill>
        <p:spPr>
          <a:xfrm>
            <a:off x="687140" y="4140310"/>
            <a:ext cx="3193980" cy="247348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896F9A5-4B18-479D-9125-487BF32367A7}"/>
              </a:ext>
            </a:extLst>
          </p:cNvPr>
          <p:cNvSpPr/>
          <p:nvPr/>
        </p:nvSpPr>
        <p:spPr>
          <a:xfrm>
            <a:off x="1078475" y="1870116"/>
            <a:ext cx="75337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v"/>
            </a:pPr>
            <a:endParaRPr lang="fr-FR" altLang="fr-FR" sz="1800" b="1" u="sng" dirty="0"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fr-FR" altLang="fr-FR" sz="1800" b="1" u="sng" dirty="0">
                <a:latin typeface="+mn-lt"/>
              </a:rPr>
              <a:t> Oui, EN DEBUT ou EN COURS  d’intervention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r-FR" altLang="fr-FR" sz="1800" dirty="0">
                <a:latin typeface="+mn-lt"/>
              </a:rPr>
              <a:t> Repérage per op avec bougie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r-FR" altLang="fr-FR" sz="1800" dirty="0">
                <a:latin typeface="+mn-lt"/>
              </a:rPr>
              <a:t> ou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r-FR" altLang="fr-FR" sz="1800" dirty="0">
                <a:latin typeface="+mn-lt"/>
              </a:rPr>
              <a:t> Sonde de Mercier (béquillée sans ballonnet) laissée en post op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endParaRPr lang="fr-FR" sz="1800" b="1" u="sng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5689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2809" y="1649528"/>
            <a:ext cx="8772584" cy="139974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285750" indent="-285750" algn="l" eaLnBrk="0" hangingPunct="0">
              <a:lnSpc>
                <a:spcPct val="120000"/>
              </a:lnSpc>
              <a:buFont typeface="Wingdings" panose="05000000000000000000" pitchFamily="2" charset="2"/>
              <a:buChar char="v"/>
              <a:defRPr sz="1800" b="1" u="sng">
                <a:latin typeface="+mn-lt"/>
                <a:cs typeface="Times New Roman" panose="02020603050405020304" pitchFamily="18" charset="0"/>
              </a:defRPr>
            </a:lvl1pPr>
            <a:lvl2pPr marL="742950" lvl="1" indent="-285750" algn="l" eaLnBrk="0" hangingPunct="0">
              <a:lnSpc>
                <a:spcPct val="120000"/>
              </a:lnSpc>
              <a:buFont typeface="Arial" pitchFamily="34" charset="0"/>
              <a:buChar char="•"/>
              <a:defRPr sz="1800" b="1">
                <a:latin typeface="+mn-lt"/>
                <a:cs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>
                <a:latin typeface="Calibri"/>
                <a:ea typeface="ＭＳ Ｐゴシック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latin typeface="Calibri"/>
                <a:ea typeface="ＭＳ Ｐゴシック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latin typeface="Calibri"/>
                <a:ea typeface="ＭＳ Ｐゴシック" charset="0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9pPr>
          </a:lstStyle>
          <a:p>
            <a:r>
              <a:rPr lang="fr-FR" dirty="0"/>
              <a:t>Oui, systématique</a:t>
            </a:r>
          </a:p>
          <a:p>
            <a:pPr lvl="1"/>
            <a:r>
              <a:rPr lang="fr-FR" b="0" u="none" dirty="0"/>
              <a:t>depuis le cas d’un patient avec sténose du Bricker (probable d’origine ischémique)</a:t>
            </a:r>
            <a:endParaRPr lang="fr-FR" dirty="0"/>
          </a:p>
          <a:p>
            <a:endParaRPr lang="fr-FR" dirty="0"/>
          </a:p>
          <a:p>
            <a:r>
              <a:rPr lang="fr-FR" dirty="0"/>
              <a:t>Ça aide aussi pour le repérage lors de la dissection</a:t>
            </a:r>
          </a:p>
        </p:txBody>
      </p:sp>
      <p:pic>
        <p:nvPicPr>
          <p:cNvPr id="3" name="Image 2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5" y="3633741"/>
            <a:ext cx="3466285" cy="209226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Image 3" descr="Capture d’écra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75"/>
          <a:stretch/>
        </p:blipFill>
        <p:spPr>
          <a:xfrm>
            <a:off x="2591968" y="4305002"/>
            <a:ext cx="3960064" cy="180693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Image 4" descr="Capture d’écra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40"/>
          <a:stretch/>
        </p:blipFill>
        <p:spPr>
          <a:xfrm>
            <a:off x="5015328" y="4963824"/>
            <a:ext cx="3960064" cy="181937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38C67C3-5845-457B-8FE3-ACB355FA7534}"/>
              </a:ext>
            </a:extLst>
          </p:cNvPr>
          <p:cNvSpPr/>
          <p:nvPr/>
        </p:nvSpPr>
        <p:spPr>
          <a:xfrm>
            <a:off x="202808" y="138223"/>
            <a:ext cx="2301336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1800" b="1" dirty="0">
                <a:latin typeface="+mn-lt"/>
              </a:rPr>
              <a:t>Pr. Guillaume PASSOT</a:t>
            </a:r>
            <a:endParaRPr lang="en-US" sz="1400" dirty="0">
              <a:latin typeface="+mn-lt"/>
            </a:endParaRP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4E1032AA-9744-45E8-93B8-6BB6CCF53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596833"/>
            <a:ext cx="1976889" cy="69557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C075E1C-DD2F-456F-9754-E633EF41F4BE}"/>
              </a:ext>
            </a:extLst>
          </p:cNvPr>
          <p:cNvSpPr/>
          <p:nvPr/>
        </p:nvSpPr>
        <p:spPr>
          <a:xfrm>
            <a:off x="2504144" y="30502"/>
            <a:ext cx="5622586" cy="1384995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QUESTION 5</a:t>
            </a:r>
          </a:p>
          <a:p>
            <a:pPr algn="ctr"/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Sonde Urinaire systématique après induction ?</a:t>
            </a:r>
          </a:p>
        </p:txBody>
      </p:sp>
    </p:spTree>
    <p:extLst>
      <p:ext uri="{BB962C8B-B14F-4D97-AF65-F5344CB8AC3E}">
        <p14:creationId xmlns:p14="http://schemas.microsoft.com/office/powerpoint/2010/main" val="322071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408C6DB-C2D7-4A9B-A01E-35C6C3E81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59" y="893498"/>
            <a:ext cx="2343150" cy="161596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3388B9E-3414-4753-81CB-7198ECC16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873" y="919514"/>
            <a:ext cx="4204625" cy="189856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8045438-1F37-43D7-A3F3-DA22545E9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00" y="3221948"/>
            <a:ext cx="2217734" cy="332232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F2BA842-474F-4C09-B513-CAE8B179F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8409" y="3195963"/>
            <a:ext cx="2809239" cy="330951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91132BE-E422-4BFF-9E5E-2F643FA92B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5468" y="3234754"/>
            <a:ext cx="2958986" cy="30073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BAE751B-7175-4F4F-BA2C-6667A2D9D390}"/>
              </a:ext>
            </a:extLst>
          </p:cNvPr>
          <p:cNvSpPr/>
          <p:nvPr/>
        </p:nvSpPr>
        <p:spPr>
          <a:xfrm>
            <a:off x="1566834" y="210402"/>
            <a:ext cx="6396411" cy="52322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152226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8106230-CD0F-481A-B860-2E9B5FE1A8CB}"/>
              </a:ext>
            </a:extLst>
          </p:cNvPr>
          <p:cNvSpPr/>
          <p:nvPr/>
        </p:nvSpPr>
        <p:spPr>
          <a:xfrm>
            <a:off x="3200399" y="30502"/>
            <a:ext cx="5381773" cy="1384995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QUESTION 6</a:t>
            </a:r>
          </a:p>
          <a:p>
            <a:pPr algn="ctr"/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Opérez-vous systématiquement avec l’urologue 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5B0028-F626-4F4C-BD3F-9FA6674DF9BE}"/>
              </a:ext>
            </a:extLst>
          </p:cNvPr>
          <p:cNvSpPr/>
          <p:nvPr/>
        </p:nvSpPr>
        <p:spPr>
          <a:xfrm>
            <a:off x="119641" y="138223"/>
            <a:ext cx="256038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1800" b="1" dirty="0">
                <a:latin typeface="+mn-lt"/>
              </a:rPr>
              <a:t>Dr. Vincent DUBUISSSON</a:t>
            </a:r>
          </a:p>
          <a:p>
            <a:r>
              <a:rPr lang="fr-FR" sz="1800" b="1" dirty="0">
                <a:latin typeface="+mn-lt"/>
              </a:rPr>
              <a:t>Tout le monde d’accord</a:t>
            </a:r>
          </a:p>
        </p:txBody>
      </p:sp>
      <p:pic>
        <p:nvPicPr>
          <p:cNvPr id="7" name="Picture 2" descr="Afficher l’image source">
            <a:extLst>
              <a:ext uri="{FF2B5EF4-FFF2-40B4-BE49-F238E27FC236}">
                <a16:creationId xmlns:a16="http://schemas.microsoft.com/office/drawing/2014/main" id="{99787887-176B-400A-AA2F-714414C41B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8" t="13928" r="10357" b="14286"/>
          <a:stretch/>
        </p:blipFill>
        <p:spPr bwMode="auto">
          <a:xfrm>
            <a:off x="494638" y="1047054"/>
            <a:ext cx="1810385" cy="8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3">
            <a:extLst>
              <a:ext uri="{FF2B5EF4-FFF2-40B4-BE49-F238E27FC236}">
                <a16:creationId xmlns:a16="http://schemas.microsoft.com/office/drawing/2014/main" id="{466CB65A-6FA9-4FB5-8639-FC3EF8C91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5161" y="2448353"/>
            <a:ext cx="7175239" cy="324640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marL="285750" indent="-285750" algn="l" eaLnBrk="0" hangingPunct="0">
              <a:lnSpc>
                <a:spcPct val="120000"/>
              </a:lnSpc>
              <a:buFont typeface="Wingdings" panose="05000000000000000000" pitchFamily="2" charset="2"/>
              <a:buChar char="v"/>
              <a:defRPr sz="1800" b="1" u="sng">
                <a:latin typeface="+mn-lt"/>
                <a:cs typeface="Times New Roman" panose="02020603050405020304" pitchFamily="18" charset="0"/>
              </a:defRPr>
            </a:lvl1pPr>
            <a:lvl2pPr marL="742950" lvl="1" indent="-285750" algn="l" eaLnBrk="0" hangingPunct="0">
              <a:lnSpc>
                <a:spcPct val="120000"/>
              </a:lnSpc>
              <a:buFont typeface="Arial" pitchFamily="34" charset="0"/>
              <a:buChar char="•"/>
              <a:defRPr sz="1800" b="0" u="none">
                <a:latin typeface="+mn-lt"/>
                <a:cs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>
                <a:latin typeface="Calibri"/>
                <a:ea typeface="ＭＳ Ｐゴシック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latin typeface="Calibri"/>
                <a:ea typeface="ＭＳ Ｐゴシック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latin typeface="Calibri"/>
                <a:ea typeface="ＭＳ Ｐゴシック" charset="0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9pPr>
          </a:lstStyle>
          <a:p>
            <a:r>
              <a:rPr lang="fr-FR" altLang="fr-FR" dirty="0"/>
              <a:t>Plutôt Systématiquement SANS</a:t>
            </a:r>
          </a:p>
          <a:p>
            <a:endParaRPr lang="fr-FR" altLang="fr-FR" dirty="0"/>
          </a:p>
          <a:p>
            <a:r>
              <a:rPr lang="fr-FR" altLang="fr-FR" dirty="0"/>
              <a:t>Intervention à 4 mains si :</a:t>
            </a:r>
          </a:p>
          <a:p>
            <a:pPr lvl="1"/>
            <a:r>
              <a:rPr lang="fr-FR" altLang="fr-FR" dirty="0"/>
              <a:t>Complication urologique associée</a:t>
            </a:r>
          </a:p>
          <a:p>
            <a:pPr lvl="1"/>
            <a:r>
              <a:rPr lang="fr-FR" altLang="fr-FR" dirty="0"/>
              <a:t>La réduction de l’éventration ne réglera pas le problème</a:t>
            </a:r>
          </a:p>
          <a:p>
            <a:pPr marL="914400" lvl="2" indent="0">
              <a:buNone/>
            </a:pPr>
            <a:r>
              <a:rPr lang="fr-FR" altLang="fr-FR" sz="1800" dirty="0"/>
              <a:t>- Drainage mono-J uni ou bilatéral</a:t>
            </a:r>
          </a:p>
          <a:p>
            <a:pPr marL="914400" lvl="2" indent="0">
              <a:buNone/>
            </a:pPr>
            <a:r>
              <a:rPr lang="fr-FR" altLang="fr-FR" sz="1800" dirty="0"/>
              <a:t>- Réimplantation urétérale …</a:t>
            </a:r>
          </a:p>
          <a:p>
            <a:pPr lvl="2"/>
            <a:endParaRPr lang="fr-FR" altLang="fr-FR" dirty="0"/>
          </a:p>
          <a:p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52593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97006FC-DAE5-4920-83DB-4F3A806F5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0015"/>
            <a:ext cx="9144000" cy="270132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5236A36-E182-413B-9A08-5146B70D6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73026"/>
            <a:ext cx="9144000" cy="128298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A7ABD7D-BB23-4F9B-A452-E95176D5C580}"/>
              </a:ext>
            </a:extLst>
          </p:cNvPr>
          <p:cNvSpPr txBox="1"/>
          <p:nvPr/>
        </p:nvSpPr>
        <p:spPr>
          <a:xfrm>
            <a:off x="662940" y="5395256"/>
            <a:ext cx="4023360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  <a:latin typeface="+mn-lt"/>
              </a:rPr>
              <a:t>PARTIE 3</a:t>
            </a:r>
          </a:p>
          <a:p>
            <a:r>
              <a:rPr lang="fr-FR" sz="2800" b="1" dirty="0">
                <a:solidFill>
                  <a:srgbClr val="FF0000"/>
                </a:solidFill>
                <a:latin typeface="+mn-lt"/>
              </a:rPr>
              <a:t>Techniques d’intervention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55A4DF-551C-4676-BCD1-337DE7641975}"/>
              </a:ext>
            </a:extLst>
          </p:cNvPr>
          <p:cNvSpPr/>
          <p:nvPr/>
        </p:nvSpPr>
        <p:spPr>
          <a:xfrm>
            <a:off x="5281512" y="5153332"/>
            <a:ext cx="2541688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800" b="1" dirty="0">
                <a:latin typeface="+mn-lt"/>
              </a:rPr>
              <a:t>Technique sans médiane</a:t>
            </a:r>
            <a:endParaRPr lang="en-US" sz="1800" b="1" dirty="0"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C52019-F681-4273-B5F6-4852F48441B6}"/>
              </a:ext>
            </a:extLst>
          </p:cNvPr>
          <p:cNvSpPr/>
          <p:nvPr/>
        </p:nvSpPr>
        <p:spPr>
          <a:xfrm>
            <a:off x="5281512" y="5687644"/>
            <a:ext cx="2541688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+mn-lt"/>
              </a:rPr>
              <a:t>Technique avec </a:t>
            </a:r>
            <a:r>
              <a:rPr lang="en-US" sz="1800" b="1" dirty="0" err="1">
                <a:latin typeface="+mn-lt"/>
              </a:rPr>
              <a:t>médiane</a:t>
            </a:r>
            <a:endParaRPr lang="en-US" sz="1800" b="1" dirty="0"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8EBB0C-820A-42B6-9E9A-ECC9F6089875}"/>
              </a:ext>
            </a:extLst>
          </p:cNvPr>
          <p:cNvSpPr/>
          <p:nvPr/>
        </p:nvSpPr>
        <p:spPr>
          <a:xfrm>
            <a:off x="5281512" y="6221956"/>
            <a:ext cx="2541688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+mn-lt"/>
              </a:rPr>
              <a:t>Drainage</a:t>
            </a:r>
          </a:p>
        </p:txBody>
      </p:sp>
    </p:spTree>
    <p:extLst>
      <p:ext uri="{BB962C8B-B14F-4D97-AF65-F5344CB8AC3E}">
        <p14:creationId xmlns:p14="http://schemas.microsoft.com/office/powerpoint/2010/main" val="2804815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G:\Charte Graphique\Logo_puce_encadre\logo couleur\logo_3coul_CHU.jpg">
            <a:extLst>
              <a:ext uri="{FF2B5EF4-FFF2-40B4-BE49-F238E27FC236}">
                <a16:creationId xmlns:a16="http://schemas.microsoft.com/office/drawing/2014/main" id="{BFE5ABE0-DA48-4ADA-A48E-9F184A410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34" y="490964"/>
            <a:ext cx="997005" cy="46800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E61A0EF-6F74-4ED3-A9DD-0D22CA00F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076" y="496907"/>
            <a:ext cx="974600" cy="466112"/>
          </a:xfrm>
          <a:prstGeom prst="rect">
            <a:avLst/>
          </a:prstGeom>
          <a:solidFill>
            <a:schemeClr val="bg1"/>
          </a:solidFill>
          <a:ln w="12700">
            <a:solidFill>
              <a:srgbClr val="00B0F0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7395C9-DB6C-4D0F-8C74-C6100C1DEFCF}"/>
              </a:ext>
            </a:extLst>
          </p:cNvPr>
          <p:cNvSpPr/>
          <p:nvPr/>
        </p:nvSpPr>
        <p:spPr>
          <a:xfrm>
            <a:off x="156789" y="48871"/>
            <a:ext cx="2047932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1800" b="1" dirty="0">
                <a:latin typeface="+mn-lt"/>
              </a:rPr>
              <a:t>Dr. </a:t>
            </a:r>
            <a:r>
              <a:rPr lang="fr-FR" sz="1800" b="1" dirty="0" err="1">
                <a:latin typeface="+mn-lt"/>
              </a:rPr>
              <a:t>Haitham</a:t>
            </a:r>
            <a:r>
              <a:rPr lang="fr-FR" sz="1800" b="1" dirty="0">
                <a:latin typeface="+mn-lt"/>
              </a:rPr>
              <a:t> KHALIL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651F17-4732-45D8-9377-5C82616EC706}"/>
              </a:ext>
            </a:extLst>
          </p:cNvPr>
          <p:cNvSpPr/>
          <p:nvPr/>
        </p:nvSpPr>
        <p:spPr>
          <a:xfrm>
            <a:off x="3200399" y="30502"/>
            <a:ext cx="5638801" cy="1815882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QUESTION 7</a:t>
            </a:r>
          </a:p>
          <a:p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Voie d'abord, technique et prothèse</a:t>
            </a:r>
          </a:p>
          <a:p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si péristomiale seule</a:t>
            </a:r>
          </a:p>
          <a:p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Et non-récidivée (première main)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067F8690-A95C-415C-9E15-30088F2E1330}"/>
              </a:ext>
            </a:extLst>
          </p:cNvPr>
          <p:cNvSpPr txBox="1">
            <a:spLocks/>
          </p:cNvSpPr>
          <p:nvPr/>
        </p:nvSpPr>
        <p:spPr>
          <a:xfrm>
            <a:off x="267997" y="1817206"/>
            <a:ext cx="5123810" cy="40589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285750" indent="-285750" algn="l" eaLnBrk="0" hangingPunct="0">
              <a:lnSpc>
                <a:spcPct val="120000"/>
              </a:lnSpc>
              <a:buFont typeface="Wingdings" panose="05000000000000000000" pitchFamily="2" charset="2"/>
              <a:buChar char="v"/>
              <a:defRPr sz="1800" b="1" u="sng">
                <a:latin typeface="+mn-lt"/>
                <a:cs typeface="Times New Roman" panose="02020603050405020304" pitchFamily="18" charset="0"/>
              </a:defRPr>
            </a:lvl1pPr>
            <a:lvl2pPr marL="742950" lvl="1" indent="-285750" algn="l" eaLnBrk="0" hangingPunct="0">
              <a:lnSpc>
                <a:spcPct val="120000"/>
              </a:lnSpc>
              <a:buFont typeface="Arial" pitchFamily="34" charset="0"/>
              <a:buChar char="•"/>
              <a:defRPr sz="1800" b="0" u="none">
                <a:latin typeface="+mn-lt"/>
                <a:cs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>
                <a:latin typeface="Calibri"/>
                <a:ea typeface="ＭＳ Ｐゴシック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latin typeface="Calibri"/>
                <a:ea typeface="ＭＳ Ｐゴシック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latin typeface="Calibri"/>
                <a:ea typeface="ＭＳ Ｐゴシック" charset="0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9pPr>
          </a:lstStyle>
          <a:p>
            <a:r>
              <a:rPr lang="it-IT" dirty="0"/>
              <a:t>Sugarbaker: 1ère </a:t>
            </a:r>
            <a:r>
              <a:rPr lang="fr-FR" dirty="0"/>
              <a:t>intention</a:t>
            </a:r>
          </a:p>
          <a:p>
            <a:pPr lvl="1"/>
            <a:r>
              <a:rPr lang="it-IT" b="0" u="none" dirty="0"/>
              <a:t>Coelioscopie / Robot</a:t>
            </a:r>
            <a:endParaRPr lang="fr-FR" b="0" u="none" dirty="0"/>
          </a:p>
          <a:p>
            <a:pPr lvl="1"/>
            <a:r>
              <a:rPr lang="fr-FR" b="0" u="none" dirty="0"/>
              <a:t>Laparotomie médiane</a:t>
            </a:r>
          </a:p>
          <a:p>
            <a:pPr lvl="1"/>
            <a:r>
              <a:rPr lang="fr-FR" b="0" u="none" dirty="0"/>
              <a:t>Voie combinée</a:t>
            </a:r>
          </a:p>
          <a:p>
            <a:pPr marL="457200" lvl="1" indent="0">
              <a:buNone/>
            </a:pPr>
            <a:endParaRPr lang="fr-FR" b="0" u="none" dirty="0"/>
          </a:p>
          <a:p>
            <a:r>
              <a:rPr lang="fr-FR" dirty="0"/>
              <a:t>Translocation :</a:t>
            </a:r>
          </a:p>
          <a:p>
            <a:pPr lvl="1"/>
            <a:r>
              <a:rPr lang="fr-FR" b="0" u="none" dirty="0"/>
              <a:t>Réfection de l’anse :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fr-FR" sz="1800" b="0" u="none" dirty="0">
                <a:latin typeface="+mn-lt"/>
              </a:rPr>
              <a:t>a- Anse longue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fr-FR" sz="1800" b="0" u="none" dirty="0">
                <a:latin typeface="+mn-lt"/>
              </a:rPr>
              <a:t>b- Anse courte  (Intérêt de cystoscopie)</a:t>
            </a:r>
          </a:p>
          <a:p>
            <a:pPr lvl="1"/>
            <a:r>
              <a:rPr lang="fr-FR" b="0" u="none" dirty="0" err="1"/>
              <a:t>Multirécidive</a:t>
            </a:r>
            <a:endParaRPr lang="fr-FR" b="0" u="none" dirty="0"/>
          </a:p>
          <a:p>
            <a:pPr marL="457200" lvl="1" indent="0">
              <a:buNone/>
            </a:pPr>
            <a:endParaRPr lang="fr-FR" b="0" u="none" dirty="0"/>
          </a:p>
          <a:p>
            <a:r>
              <a:rPr lang="fr-FR" dirty="0"/>
              <a:t>Key-Hole : Jamais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3330DB3-2C08-45A5-BC10-ED5DD9164BAE}"/>
              </a:ext>
            </a:extLst>
          </p:cNvPr>
          <p:cNvSpPr txBox="1"/>
          <p:nvPr/>
        </p:nvSpPr>
        <p:spPr>
          <a:xfrm>
            <a:off x="674537" y="6059334"/>
            <a:ext cx="5547587" cy="7349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>
            <a:defPPr>
              <a:defRPr lang="fr-FR"/>
            </a:defPPr>
            <a:lvl1pPr marL="285750" indent="-285750" algn="l" eaLnBrk="0" hangingPunct="0">
              <a:lnSpc>
                <a:spcPct val="120000"/>
              </a:lnSpc>
              <a:buFont typeface="Wingdings" panose="05000000000000000000" pitchFamily="2" charset="2"/>
              <a:buChar char="v"/>
              <a:defRPr sz="1800" b="1" u="sng">
                <a:latin typeface="+mn-lt"/>
                <a:cs typeface="Times New Roman" panose="02020603050405020304" pitchFamily="18" charset="0"/>
              </a:defRPr>
            </a:lvl1pPr>
            <a:lvl2pPr marL="742950" lvl="1" indent="-285750" algn="l" eaLnBrk="0" hangingPunct="0">
              <a:lnSpc>
                <a:spcPct val="120000"/>
              </a:lnSpc>
              <a:buFont typeface="Arial" pitchFamily="34" charset="0"/>
              <a:buChar char="•"/>
              <a:defRPr sz="1800" b="0" u="none">
                <a:latin typeface="+mn-lt"/>
                <a:cs typeface="Times New Roman" panose="02020603050405020304" pitchFamily="18" charset="0"/>
              </a:defRPr>
            </a:lvl2pPr>
            <a:lvl3pPr marL="1143000" lvl="2" indent="-228600" algn="l" eaLnBrk="0" hangingPunct="0">
              <a:spcBef>
                <a:spcPct val="20000"/>
              </a:spcBef>
              <a:buFont typeface="Wingdings" panose="05000000000000000000" pitchFamily="2" charset="2"/>
              <a:buChar char="ü"/>
              <a:defRPr sz="1800" b="0" u="none">
                <a:latin typeface="+mn-lt"/>
                <a:ea typeface="ＭＳ Ｐゴシック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latin typeface="Calibri"/>
                <a:ea typeface="ＭＳ Ｐゴシック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latin typeface="Calibri"/>
                <a:ea typeface="ＭＳ Ｐゴシック" charset="0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fr-FR" b="0" u="none" dirty="0"/>
              <a:t>Synthétique: 1ère intention</a:t>
            </a:r>
          </a:p>
          <a:p>
            <a:pPr marL="0" indent="0">
              <a:buNone/>
            </a:pPr>
            <a:r>
              <a:rPr lang="fr-FR" b="0" u="none" dirty="0"/>
              <a:t>Biologique: Milieu contaminé et Patient à très haut risque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3BF3BCF-DE4E-4A4B-B82B-251318765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6020" y="3569264"/>
            <a:ext cx="3800834" cy="243978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B267F9F-363A-4A4A-A6F9-C37BA901B9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9270" y="2366595"/>
            <a:ext cx="4826733" cy="106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6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651F17-4732-45D8-9377-5C82616EC706}"/>
              </a:ext>
            </a:extLst>
          </p:cNvPr>
          <p:cNvSpPr/>
          <p:nvPr/>
        </p:nvSpPr>
        <p:spPr>
          <a:xfrm>
            <a:off x="3200399" y="30502"/>
            <a:ext cx="5638801" cy="1815882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QUESTION 7</a:t>
            </a:r>
          </a:p>
          <a:p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Voie d'abord, technique et prothèse</a:t>
            </a:r>
          </a:p>
          <a:p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si péristomiale seule</a:t>
            </a:r>
          </a:p>
          <a:p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Et non-récidivée (première main)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C80D66-C206-437F-9D32-176958863765}"/>
              </a:ext>
            </a:extLst>
          </p:cNvPr>
          <p:cNvSpPr/>
          <p:nvPr/>
        </p:nvSpPr>
        <p:spPr>
          <a:xfrm>
            <a:off x="202808" y="138223"/>
            <a:ext cx="2301336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1800" b="1" dirty="0">
                <a:latin typeface="+mn-lt"/>
              </a:rPr>
              <a:t>Pr. Guillaume PASSOT</a:t>
            </a:r>
            <a:endParaRPr lang="en-US" sz="1400" dirty="0">
              <a:latin typeface="+mn-lt"/>
            </a:endParaRP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BFC7D31A-A232-4A00-9452-BB3A4E597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96833"/>
            <a:ext cx="1976889" cy="69557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B629BCC-5A75-4F02-9687-7582147D4697}"/>
              </a:ext>
            </a:extLst>
          </p:cNvPr>
          <p:cNvSpPr txBox="1"/>
          <p:nvPr/>
        </p:nvSpPr>
        <p:spPr>
          <a:xfrm>
            <a:off x="902970" y="3037840"/>
            <a:ext cx="7589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800" b="1" u="sng" dirty="0">
                <a:latin typeface="+mn-lt"/>
              </a:rPr>
              <a:t>Je ne sais pas trop comment trancher aujourd’hui…</a:t>
            </a:r>
          </a:p>
          <a:p>
            <a:pPr algn="l"/>
            <a:endParaRPr lang="fr-FR" sz="1800" dirty="0">
              <a:latin typeface="+mn-lt"/>
            </a:endParaRP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fr-FR" sz="1800" dirty="0">
                <a:latin typeface="+mn-lt"/>
              </a:rPr>
              <a:t>Je répondrais </a:t>
            </a:r>
            <a:r>
              <a:rPr lang="fr-FR" sz="1800" b="1" u="sng" dirty="0">
                <a:latin typeface="+mn-lt"/>
              </a:rPr>
              <a:t>plutôt voie péristomiale</a:t>
            </a:r>
            <a:r>
              <a:rPr lang="fr-FR" sz="1800" dirty="0">
                <a:latin typeface="+mn-lt"/>
              </a:rPr>
              <a:t>, mais c’est très rare de ne pas avoir de médiane associée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endParaRPr lang="fr-FR" sz="1800" dirty="0">
              <a:latin typeface="+mn-lt"/>
            </a:endParaRP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fr-FR" sz="1800" dirty="0">
                <a:latin typeface="+mn-lt"/>
              </a:rPr>
              <a:t>Et je commence à beaucoup aimer le Pauli…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endParaRPr lang="fr-FR" sz="1800" dirty="0">
              <a:latin typeface="+mn-lt"/>
            </a:endParaRP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fr-FR" sz="1800" dirty="0">
                <a:latin typeface="+mn-lt"/>
              </a:rPr>
              <a:t>Sinon si le patient est fragile </a:t>
            </a:r>
            <a:r>
              <a:rPr lang="fr-FR" sz="1800" dirty="0" err="1">
                <a:latin typeface="+mn-lt"/>
              </a:rPr>
              <a:t>Sugarbaker</a:t>
            </a:r>
            <a:r>
              <a:rPr lang="fr-FR" sz="18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949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651F17-4732-45D8-9377-5C82616EC706}"/>
              </a:ext>
            </a:extLst>
          </p:cNvPr>
          <p:cNvSpPr/>
          <p:nvPr/>
        </p:nvSpPr>
        <p:spPr>
          <a:xfrm>
            <a:off x="3200399" y="30502"/>
            <a:ext cx="5638801" cy="1815882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QUESTION 7</a:t>
            </a:r>
          </a:p>
          <a:p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Voie d'abord, technique et prothèse</a:t>
            </a:r>
          </a:p>
          <a:p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si péristomiale seule</a:t>
            </a:r>
          </a:p>
          <a:p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Et non-récidivée (première main)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F01307-F43C-4A50-801F-97D471FD44D2}"/>
              </a:ext>
            </a:extLst>
          </p:cNvPr>
          <p:cNvSpPr/>
          <p:nvPr/>
        </p:nvSpPr>
        <p:spPr>
          <a:xfrm>
            <a:off x="119641" y="138223"/>
            <a:ext cx="2560381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1800" b="1" dirty="0">
                <a:latin typeface="+mn-lt"/>
              </a:rPr>
              <a:t>Dr. Vincent DUBUISSSON</a:t>
            </a:r>
          </a:p>
        </p:txBody>
      </p:sp>
      <p:pic>
        <p:nvPicPr>
          <p:cNvPr id="9" name="Picture 2" descr="Afficher l’image source">
            <a:extLst>
              <a:ext uri="{FF2B5EF4-FFF2-40B4-BE49-F238E27FC236}">
                <a16:creationId xmlns:a16="http://schemas.microsoft.com/office/drawing/2014/main" id="{945CD2E6-7A49-42E8-8124-146F29ABD7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8" t="13928" r="10357" b="14286"/>
          <a:stretch/>
        </p:blipFill>
        <p:spPr bwMode="auto">
          <a:xfrm>
            <a:off x="494638" y="670450"/>
            <a:ext cx="1810385" cy="8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31E0F7C-017B-4810-BE03-B8BCBBEA6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41" y="1851055"/>
            <a:ext cx="7154920" cy="23969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marL="285750" indent="-285750" algn="l" eaLnBrk="0" hangingPunct="0">
              <a:lnSpc>
                <a:spcPct val="120000"/>
              </a:lnSpc>
              <a:buFont typeface="Wingdings" panose="05000000000000000000" pitchFamily="2" charset="2"/>
              <a:buChar char="v"/>
              <a:defRPr sz="1800" b="1" u="sng">
                <a:latin typeface="+mn-lt"/>
                <a:cs typeface="Times New Roman" panose="02020603050405020304" pitchFamily="18" charset="0"/>
              </a:defRPr>
            </a:lvl1pPr>
            <a:lvl2pPr marL="742950" lvl="1" indent="-285750" algn="l" eaLnBrk="0" hangingPunct="0">
              <a:lnSpc>
                <a:spcPct val="120000"/>
              </a:lnSpc>
              <a:buFont typeface="Arial" pitchFamily="34" charset="0"/>
              <a:buChar char="•"/>
              <a:defRPr sz="1800" b="0" u="none">
                <a:latin typeface="+mn-lt"/>
                <a:cs typeface="Times New Roman" panose="02020603050405020304" pitchFamily="18" charset="0"/>
              </a:defRPr>
            </a:lvl2pPr>
            <a:lvl3pPr marL="1143000" lvl="2" indent="-228600" algn="l" eaLnBrk="0" hangingPunct="0">
              <a:spcBef>
                <a:spcPct val="20000"/>
              </a:spcBef>
              <a:buFont typeface="Wingdings" panose="05000000000000000000" pitchFamily="2" charset="2"/>
              <a:buChar char="ü"/>
              <a:defRPr sz="1800" b="0" u="none">
                <a:latin typeface="+mn-lt"/>
                <a:ea typeface="ＭＳ Ｐゴシック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latin typeface="Calibri"/>
                <a:ea typeface="ＭＳ Ｐゴシック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latin typeface="Calibri"/>
                <a:ea typeface="ＭＳ Ｐゴシック" charset="0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9pPr>
          </a:lstStyle>
          <a:p>
            <a:r>
              <a:rPr lang="fr-FR" altLang="fr-FR" b="1" u="sng" dirty="0"/>
              <a:t>Pas de prothèse synthétique intra péritonéale</a:t>
            </a:r>
          </a:p>
          <a:p>
            <a:pPr lvl="1"/>
            <a:endParaRPr lang="fr-FR" altLang="fr-FR" dirty="0"/>
          </a:p>
          <a:p>
            <a:r>
              <a:rPr lang="fr-FR" altLang="fr-FR" b="1" u="sng" dirty="0"/>
              <a:t>Première intention</a:t>
            </a:r>
          </a:p>
          <a:p>
            <a:pPr lvl="1"/>
            <a:r>
              <a:rPr lang="fr-FR" altLang="fr-FR" dirty="0" err="1"/>
              <a:t>Phasix</a:t>
            </a:r>
            <a:r>
              <a:rPr lang="fr-FR" altLang="fr-FR" dirty="0"/>
              <a:t>® double étage rétro musculaire  et pré aponévrotique</a:t>
            </a:r>
          </a:p>
          <a:p>
            <a:pPr lvl="1"/>
            <a:r>
              <a:rPr lang="fr-FR" altLang="fr-FR" dirty="0"/>
              <a:t>Fermeture du collet PDS® par voie élective péristomiale</a:t>
            </a:r>
          </a:p>
          <a:p>
            <a:pPr lvl="1"/>
            <a:endParaRPr lang="fr-FR" altLang="fr-FR" dirty="0"/>
          </a:p>
          <a:p>
            <a:r>
              <a:rPr lang="fr-FR" altLang="fr-FR" b="1" u="sng" dirty="0" err="1"/>
              <a:t>Sugarbaker</a:t>
            </a:r>
            <a:r>
              <a:rPr lang="fr-FR" altLang="fr-FR" b="1" u="sng" dirty="0"/>
              <a:t> biologique coelio</a:t>
            </a:r>
            <a:endParaRPr lang="fr-FR" alt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646AC16-2A6B-46A9-BEAB-416706D944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023" y="4579693"/>
            <a:ext cx="3248346" cy="183005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03DFE98-51F2-4771-86C0-75782CB00A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741" y="3300014"/>
            <a:ext cx="2596459" cy="346194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62022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651F17-4732-45D8-9377-5C82616EC706}"/>
              </a:ext>
            </a:extLst>
          </p:cNvPr>
          <p:cNvSpPr/>
          <p:nvPr/>
        </p:nvSpPr>
        <p:spPr>
          <a:xfrm>
            <a:off x="3200399" y="30502"/>
            <a:ext cx="5638801" cy="1815882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QUESTION 7</a:t>
            </a:r>
          </a:p>
          <a:p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Voie d'abord, technique et prothèse</a:t>
            </a:r>
          </a:p>
          <a:p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si péristomiale seule</a:t>
            </a:r>
          </a:p>
          <a:p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Et non-récidivée (première main)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C0E184-54D5-4533-B808-8DDC89E43EE2}"/>
              </a:ext>
            </a:extLst>
          </p:cNvPr>
          <p:cNvSpPr/>
          <p:nvPr/>
        </p:nvSpPr>
        <p:spPr>
          <a:xfrm>
            <a:off x="126832" y="138223"/>
            <a:ext cx="24533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1800" b="1" dirty="0">
                <a:latin typeface="+mn-lt"/>
              </a:rPr>
              <a:t>Dr. David MOSZKOWICZ</a:t>
            </a:r>
            <a:endParaRPr lang="en-US" sz="1400" dirty="0"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FD280F-14A2-4727-8D96-86FCFB8F7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598" y="571680"/>
            <a:ext cx="1357767" cy="41292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21E68F8-1DCB-462E-BAF6-AAF3D1A70B2F}"/>
              </a:ext>
            </a:extLst>
          </p:cNvPr>
          <p:cNvSpPr txBox="1"/>
          <p:nvPr/>
        </p:nvSpPr>
        <p:spPr>
          <a:xfrm>
            <a:off x="232822" y="1910509"/>
            <a:ext cx="46946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fr-FR" sz="1800" b="1" u="sng" dirty="0">
                <a:latin typeface="+mn-lt"/>
              </a:rPr>
              <a:t>Transposition </a:t>
            </a:r>
            <a:r>
              <a:rPr lang="fr-FR" sz="1800" b="1" u="sng" dirty="0" err="1">
                <a:latin typeface="+mn-lt"/>
              </a:rPr>
              <a:t>trans</a:t>
            </a:r>
            <a:r>
              <a:rPr lang="fr-FR" sz="1800" b="1" u="sng" dirty="0">
                <a:latin typeface="+mn-lt"/>
              </a:rPr>
              <a:t>-prothétique sus-jacente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FR" sz="1800" dirty="0">
                <a:latin typeface="+mn-lt"/>
              </a:rPr>
              <a:t>Avec plastie </a:t>
            </a:r>
            <a:r>
              <a:rPr lang="fr-FR" sz="1800" dirty="0" err="1">
                <a:latin typeface="+mn-lt"/>
              </a:rPr>
              <a:t>rétro-musculaire</a:t>
            </a:r>
            <a:endParaRPr lang="fr-FR" sz="1800" dirty="0">
              <a:latin typeface="+mn-lt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FR" sz="1800" dirty="0">
                <a:latin typeface="+mn-lt"/>
              </a:rPr>
              <a:t>Prothèse non résorbable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FR" sz="1800" i="1" dirty="0"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fr-FR" sz="1800" b="1" u="sng" dirty="0">
                <a:latin typeface="+mn-lt"/>
              </a:rPr>
              <a:t>Collaboration avec la </a:t>
            </a:r>
            <a:r>
              <a:rPr lang="fr-FR" sz="1800" b="1" u="sng" dirty="0" err="1">
                <a:latin typeface="+mn-lt"/>
              </a:rPr>
              <a:t>stomathérapeute</a:t>
            </a:r>
            <a:r>
              <a:rPr lang="fr-FR" sz="1800" b="1" u="sng" dirty="0">
                <a:latin typeface="+mn-lt"/>
              </a:rPr>
              <a:t>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0D6FFC5-159C-4C41-A908-A24BA0A4D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46" y="3864542"/>
            <a:ext cx="3537284" cy="155323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42A4779-45EF-4053-937D-9C287BEFD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334" y="1841008"/>
            <a:ext cx="5927999" cy="432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02DD622-F0AF-4BCC-ABB8-376F841062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160" y="1945746"/>
            <a:ext cx="4968754" cy="432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022743D-D9A5-45E5-BDD2-F750995F29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7899" y="2120219"/>
            <a:ext cx="5928000" cy="4320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CB44FFF-5389-4292-96F3-ABB739477F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4262" y="2249287"/>
            <a:ext cx="5928000" cy="432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CA32CB6-35AB-487C-86EF-53F261EEEA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0626" y="2421128"/>
            <a:ext cx="5927999" cy="4320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15169D3-0341-4922-937A-ADA9EADE52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6989" y="2630791"/>
            <a:ext cx="5928000" cy="4320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D8C3641-5EFB-4579-8B03-773D7E1094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3352" y="2793013"/>
            <a:ext cx="5928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20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DB6AE82-C1D2-40A7-9589-547460B89E45}"/>
              </a:ext>
            </a:extLst>
          </p:cNvPr>
          <p:cNvSpPr/>
          <p:nvPr/>
        </p:nvSpPr>
        <p:spPr>
          <a:xfrm>
            <a:off x="126832" y="138223"/>
            <a:ext cx="245330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1800" b="1" dirty="0">
                <a:latin typeface="+mn-lt"/>
              </a:rPr>
              <a:t>Dr. David MOSZKOWICZ</a:t>
            </a:r>
          </a:p>
          <a:p>
            <a:r>
              <a:rPr lang="fr-FR" sz="1800" b="1" dirty="0">
                <a:latin typeface="+mn-lt"/>
              </a:rPr>
              <a:t>Idem Guillaume</a:t>
            </a:r>
            <a:endParaRPr lang="en-US" sz="1400" dirty="0">
              <a:latin typeface="+mn-lt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A15BB363-82A1-4A22-B8AB-061EC36CC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598" y="876479"/>
            <a:ext cx="1357767" cy="41292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6E005E-F7B4-48F5-AC07-0FD04EF45CA7}"/>
              </a:ext>
            </a:extLst>
          </p:cNvPr>
          <p:cNvSpPr/>
          <p:nvPr/>
        </p:nvSpPr>
        <p:spPr>
          <a:xfrm>
            <a:off x="3102429" y="292111"/>
            <a:ext cx="5914739" cy="1384995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QUESTION 8</a:t>
            </a:r>
          </a:p>
          <a:p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 Quelle stratégie en cas d'éventration sur </a:t>
            </a:r>
            <a:r>
              <a:rPr lang="fr-FR" sz="2800" b="1" dirty="0" err="1">
                <a:solidFill>
                  <a:srgbClr val="FF0000"/>
                </a:solidFill>
                <a:cs typeface="Times New Roman" pitchFamily="18" charset="0"/>
              </a:rPr>
              <a:t>bricker</a:t>
            </a:r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 + médiane 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62F6EEA-DE8B-4042-8193-4D60A6B87908}"/>
              </a:ext>
            </a:extLst>
          </p:cNvPr>
          <p:cNvSpPr txBox="1"/>
          <p:nvPr/>
        </p:nvSpPr>
        <p:spPr>
          <a:xfrm>
            <a:off x="253843" y="2168549"/>
            <a:ext cx="50041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fr-FR" sz="1800" b="1" u="sng" dirty="0">
                <a:latin typeface="+mn-lt"/>
              </a:rPr>
              <a:t>Voie médiane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FR" sz="1800" dirty="0">
                <a:latin typeface="+mn-lt"/>
              </a:rPr>
              <a:t>Dissection rétro-musculaire bilatérale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FR" sz="1800" dirty="0">
                <a:latin typeface="+mn-lt"/>
              </a:rPr>
              <a:t>TAULI = TAR homolatéral au Bricker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FR" sz="1800" dirty="0">
                <a:latin typeface="+mn-lt"/>
              </a:rPr>
              <a:t>Prothèse biface retournée ou lentement R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239787E-0668-4C34-94C1-62477726B2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9" t="32434" r="2473" b="23374"/>
          <a:stretch/>
        </p:blipFill>
        <p:spPr>
          <a:xfrm>
            <a:off x="5928528" y="3808252"/>
            <a:ext cx="3088640" cy="204216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3FA6A26-5BD3-4195-BA61-6E10E2292F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2" t="32679" r="53756" b="23381"/>
          <a:stretch/>
        </p:blipFill>
        <p:spPr>
          <a:xfrm>
            <a:off x="5928528" y="1677106"/>
            <a:ext cx="3088639" cy="203052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26" name="Picture 2" descr="Afficher l’image source">
            <a:extLst>
              <a:ext uri="{FF2B5EF4-FFF2-40B4-BE49-F238E27FC236}">
                <a16:creationId xmlns:a16="http://schemas.microsoft.com/office/drawing/2014/main" id="{371A843A-2A14-4E43-A3A3-B75C676D4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2" y="4040686"/>
            <a:ext cx="5259033" cy="18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90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96E005E-F7B4-48F5-AC07-0FD04EF45CA7}"/>
              </a:ext>
            </a:extLst>
          </p:cNvPr>
          <p:cNvSpPr/>
          <p:nvPr/>
        </p:nvSpPr>
        <p:spPr>
          <a:xfrm>
            <a:off x="3102429" y="292111"/>
            <a:ext cx="5914739" cy="1384995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QUESTION 8</a:t>
            </a:r>
          </a:p>
          <a:p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 Quelle stratégie en cas d'éventration sur </a:t>
            </a:r>
            <a:r>
              <a:rPr lang="fr-FR" sz="2800" b="1" dirty="0" err="1">
                <a:solidFill>
                  <a:srgbClr val="FF0000"/>
                </a:solidFill>
                <a:cs typeface="Times New Roman" pitchFamily="18" charset="0"/>
              </a:rPr>
              <a:t>bricker</a:t>
            </a:r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 + médiane 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7A1CBB-E652-4CB1-9F4E-24D96FBE293D}"/>
              </a:ext>
            </a:extLst>
          </p:cNvPr>
          <p:cNvSpPr/>
          <p:nvPr/>
        </p:nvSpPr>
        <p:spPr>
          <a:xfrm>
            <a:off x="119641" y="138223"/>
            <a:ext cx="2560381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1800" b="1" dirty="0">
                <a:latin typeface="+mn-lt"/>
              </a:rPr>
              <a:t>Dr. Vincent DUBUISSSON</a:t>
            </a:r>
          </a:p>
        </p:txBody>
      </p:sp>
      <p:pic>
        <p:nvPicPr>
          <p:cNvPr id="8" name="Picture 2" descr="Afficher l’image source">
            <a:extLst>
              <a:ext uri="{FF2B5EF4-FFF2-40B4-BE49-F238E27FC236}">
                <a16:creationId xmlns:a16="http://schemas.microsoft.com/office/drawing/2014/main" id="{1101309C-01F6-455E-9045-81875019DC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8" t="13928" r="10357" b="14286"/>
          <a:stretch/>
        </p:blipFill>
        <p:spPr bwMode="auto">
          <a:xfrm>
            <a:off x="494638" y="670450"/>
            <a:ext cx="1810385" cy="8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3">
            <a:extLst>
              <a:ext uri="{FF2B5EF4-FFF2-40B4-BE49-F238E27FC236}">
                <a16:creationId xmlns:a16="http://schemas.microsoft.com/office/drawing/2014/main" id="{88A4BF4C-3C0B-436D-9547-466AAD2DE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360" y="2451953"/>
            <a:ext cx="8636808" cy="397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fr-FR"/>
            </a:defPPr>
            <a:lvl1pPr marL="342900" indent="-342900" algn="l">
              <a:buFont typeface="Wingdings" panose="05000000000000000000" pitchFamily="2" charset="2"/>
              <a:buChar char="v"/>
              <a:defRPr sz="1800" b="1" u="sng">
                <a:latin typeface="+mn-lt"/>
              </a:defRPr>
            </a:lvl1pPr>
            <a:lvl2pPr marL="800100" lvl="1" indent="-342900" algn="l">
              <a:buFont typeface="Arial" panose="020B0604020202020204" pitchFamily="34" charset="0"/>
              <a:buChar char="•"/>
              <a:defRPr sz="1800">
                <a:latin typeface="+mn-lt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fr-FR" altLang="fr-FR" dirty="0"/>
              <a:t>LAPAROTOMIE MEDIANE </a:t>
            </a:r>
          </a:p>
          <a:p>
            <a:endParaRPr lang="fr-FR" altLang="fr-FR" dirty="0"/>
          </a:p>
          <a:p>
            <a:r>
              <a:rPr lang="fr-FR" altLang="fr-FR" dirty="0"/>
              <a:t>Médiane</a:t>
            </a:r>
          </a:p>
          <a:p>
            <a:pPr lvl="1"/>
            <a:r>
              <a:rPr lang="fr-FR" altLang="fr-FR" dirty="0"/>
              <a:t>Prothèse non résorbable (Progrip®) rétro musculaire cravatant (fendue en dehors) la stomie </a:t>
            </a:r>
          </a:p>
          <a:p>
            <a:endParaRPr lang="fr-FR" altLang="fr-FR" dirty="0"/>
          </a:p>
          <a:p>
            <a:r>
              <a:rPr lang="fr-FR" altLang="fr-FR" dirty="0"/>
              <a:t>Stomie</a:t>
            </a:r>
          </a:p>
          <a:p>
            <a:pPr lvl="1"/>
            <a:r>
              <a:rPr lang="fr-FR" altLang="fr-FR" dirty="0"/>
              <a:t>une autre prothèse </a:t>
            </a:r>
            <a:r>
              <a:rPr lang="fr-FR" altLang="fr-FR" dirty="0" err="1"/>
              <a:t>rétromusculaire</a:t>
            </a:r>
            <a:r>
              <a:rPr lang="fr-FR" altLang="fr-FR" dirty="0"/>
              <a:t> non résorbable (Progrip®) chevauchant la précédente et cravatant dans le sens inverse (refend médial)</a:t>
            </a:r>
          </a:p>
          <a:p>
            <a:pPr lvl="1"/>
            <a:r>
              <a:rPr lang="fr-FR" altLang="fr-FR" dirty="0" err="1"/>
              <a:t>Sugarbaker</a:t>
            </a:r>
            <a:r>
              <a:rPr lang="fr-FR" altLang="fr-FR" dirty="0"/>
              <a:t> avec biologique ?</a:t>
            </a:r>
          </a:p>
          <a:p>
            <a:pPr lvl="1"/>
            <a:endParaRPr lang="fr-FR" altLang="fr-FR" dirty="0"/>
          </a:p>
          <a:p>
            <a:pPr lvl="1"/>
            <a:endParaRPr lang="fr-FR" altLang="fr-FR" dirty="0"/>
          </a:p>
          <a:p>
            <a:pPr lvl="1"/>
            <a:endParaRPr lang="fr-FR" altLang="fr-FR" dirty="0"/>
          </a:p>
          <a:p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6412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20B3284-152B-4D57-9B64-0B8C595DCDFB}"/>
              </a:ext>
            </a:extLst>
          </p:cNvPr>
          <p:cNvSpPr/>
          <p:nvPr/>
        </p:nvSpPr>
        <p:spPr>
          <a:xfrm>
            <a:off x="3768432" y="4594402"/>
            <a:ext cx="19898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0"/>
              </a:spcAft>
            </a:pPr>
            <a:r>
              <a:rPr lang="fr-FR" sz="1800" b="1" dirty="0">
                <a:latin typeface="+mn-lt"/>
              </a:rPr>
              <a:t>Jamais</a:t>
            </a:r>
            <a:endParaRPr lang="fr-FR" sz="1800" b="1" i="0" dirty="0">
              <a:effectLst/>
              <a:latin typeface="+mn-lt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AB56A6-C857-4248-A961-161999701264}"/>
              </a:ext>
            </a:extLst>
          </p:cNvPr>
          <p:cNvSpPr txBox="1"/>
          <p:nvPr/>
        </p:nvSpPr>
        <p:spPr>
          <a:xfrm>
            <a:off x="3768432" y="1621100"/>
            <a:ext cx="2889704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l">
              <a:spcAft>
                <a:spcPts val="0"/>
              </a:spcAft>
              <a:defRPr sz="1800">
                <a:latin typeface="+mn-lt"/>
              </a:defRPr>
            </a:lvl1pPr>
          </a:lstStyle>
          <a:p>
            <a:r>
              <a:rPr lang="fr-FR" b="1" dirty="0"/>
              <a:t>Jamais en systématique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3C98D444-B2EC-4DDB-8A91-BD0655CD6485}"/>
              </a:ext>
            </a:extLst>
          </p:cNvPr>
          <p:cNvSpPr txBox="1">
            <a:spLocks/>
          </p:cNvSpPr>
          <p:nvPr/>
        </p:nvSpPr>
        <p:spPr>
          <a:xfrm>
            <a:off x="3768432" y="3107751"/>
            <a:ext cx="3916674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l">
              <a:spcAft>
                <a:spcPts val="0"/>
              </a:spcAft>
              <a:defRPr sz="1800">
                <a:latin typeface="+mn-lt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/>
              <a:t>Oui: Drainage actif de la poche</a:t>
            </a:r>
          </a:p>
          <a:p>
            <a:r>
              <a:rPr lang="fr-FR" b="1" dirty="0"/>
              <a:t>		(Si éventration volumineuse)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F2955D-6006-4196-9654-0B52A69CEBEF}"/>
              </a:ext>
            </a:extLst>
          </p:cNvPr>
          <p:cNvSpPr/>
          <p:nvPr/>
        </p:nvSpPr>
        <p:spPr>
          <a:xfrm>
            <a:off x="1614631" y="4864"/>
            <a:ext cx="5914739" cy="954107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QUESTION 9</a:t>
            </a:r>
          </a:p>
          <a:p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Drainage 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31657E-7F1F-4960-94D0-B3E890063165}"/>
              </a:ext>
            </a:extLst>
          </p:cNvPr>
          <p:cNvSpPr/>
          <p:nvPr/>
        </p:nvSpPr>
        <p:spPr>
          <a:xfrm>
            <a:off x="1279539" y="1115782"/>
            <a:ext cx="2301336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1800" b="1" dirty="0">
                <a:latin typeface="+mn-lt"/>
              </a:rPr>
              <a:t>Pr. Guillaume PASSOT</a:t>
            </a:r>
            <a:endParaRPr lang="en-US" sz="1400" dirty="0"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7560D3-00BA-477C-90C3-8C5C79948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1763" y="1574392"/>
            <a:ext cx="1976889" cy="69557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36BCFA3-8161-4DE1-BFB8-6BC4370789B7}"/>
              </a:ext>
            </a:extLst>
          </p:cNvPr>
          <p:cNvSpPr/>
          <p:nvPr/>
        </p:nvSpPr>
        <p:spPr>
          <a:xfrm>
            <a:off x="1203557" y="5899809"/>
            <a:ext cx="24533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1800" b="1" dirty="0">
                <a:latin typeface="+mn-lt"/>
              </a:rPr>
              <a:t>Dr. David MOSZKOWICZ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D727656A-C24C-41E2-8BD8-75EB720DC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1324" y="6333268"/>
            <a:ext cx="1357767" cy="41292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8FB86D0-4F60-4A9F-97F8-BA1E2084E483}"/>
              </a:ext>
            </a:extLst>
          </p:cNvPr>
          <p:cNvSpPr/>
          <p:nvPr/>
        </p:nvSpPr>
        <p:spPr>
          <a:xfrm>
            <a:off x="1150017" y="4248595"/>
            <a:ext cx="2560381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1800" b="1" dirty="0">
                <a:latin typeface="+mn-lt"/>
              </a:rPr>
              <a:t>Dr. Vincent DUBUISSSON</a:t>
            </a:r>
          </a:p>
        </p:txBody>
      </p:sp>
      <p:pic>
        <p:nvPicPr>
          <p:cNvPr id="15" name="Picture 2" descr="Afficher l’image source">
            <a:extLst>
              <a:ext uri="{FF2B5EF4-FFF2-40B4-BE49-F238E27FC236}">
                <a16:creationId xmlns:a16="http://schemas.microsoft.com/office/drawing/2014/main" id="{39A945ED-CD96-4953-B97D-1513685CBF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8" t="13928" r="10357" b="14286"/>
          <a:stretch/>
        </p:blipFill>
        <p:spPr bwMode="auto">
          <a:xfrm>
            <a:off x="1525015" y="4780822"/>
            <a:ext cx="1810385" cy="8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5CFC193-A8A2-42A5-9F3A-9A2B02E854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0107" y="3150797"/>
            <a:ext cx="974600" cy="466112"/>
          </a:xfrm>
          <a:prstGeom prst="rect">
            <a:avLst/>
          </a:prstGeom>
          <a:solidFill>
            <a:schemeClr val="bg1"/>
          </a:solidFill>
          <a:ln w="12700">
            <a:solidFill>
              <a:srgbClr val="00B0F0"/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FA92465-AD88-4710-AE49-E4F92524B1FF}"/>
              </a:ext>
            </a:extLst>
          </p:cNvPr>
          <p:cNvSpPr/>
          <p:nvPr/>
        </p:nvSpPr>
        <p:spPr>
          <a:xfrm>
            <a:off x="1406241" y="2723081"/>
            <a:ext cx="2047932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1800" b="1" dirty="0">
                <a:latin typeface="+mn-lt"/>
              </a:rPr>
              <a:t>Dr. </a:t>
            </a:r>
            <a:r>
              <a:rPr lang="fr-FR" sz="1800" b="1" dirty="0" err="1">
                <a:latin typeface="+mn-lt"/>
              </a:rPr>
              <a:t>Haitham</a:t>
            </a:r>
            <a:r>
              <a:rPr lang="fr-FR" sz="1800" b="1" dirty="0">
                <a:latin typeface="+mn-lt"/>
              </a:rPr>
              <a:t> KHALIL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4BF093D-7F6D-45A0-A7AB-B384B5F7C8FA}"/>
              </a:ext>
            </a:extLst>
          </p:cNvPr>
          <p:cNvSpPr txBox="1"/>
          <p:nvPr/>
        </p:nvSpPr>
        <p:spPr>
          <a:xfrm>
            <a:off x="3768432" y="5660607"/>
            <a:ext cx="4977132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l">
              <a:spcAft>
                <a:spcPts val="0"/>
              </a:spcAft>
              <a:defRPr sz="1800" b="1">
                <a:latin typeface="+mn-lt"/>
              </a:defRPr>
            </a:lvl1pPr>
          </a:lstStyle>
          <a:p>
            <a:r>
              <a:rPr lang="fr-FR" dirty="0"/>
              <a:t>Oui</a:t>
            </a:r>
          </a:p>
          <a:p>
            <a:r>
              <a:rPr lang="fr-FR" dirty="0"/>
              <a:t>Au contact de la prothèse (rétromusculaire)</a:t>
            </a:r>
          </a:p>
          <a:p>
            <a:r>
              <a:rPr lang="fr-FR" dirty="0"/>
              <a:t>Sous-cutanés car le sac est réséqué </a:t>
            </a:r>
          </a:p>
        </p:txBody>
      </p:sp>
      <p:pic>
        <p:nvPicPr>
          <p:cNvPr id="20" name="Picture 5" descr="G:\Charte Graphique\Logo_puce_encadre\logo couleur\logo_3coul_CHU.jpg">
            <a:extLst>
              <a:ext uri="{FF2B5EF4-FFF2-40B4-BE49-F238E27FC236}">
                <a16:creationId xmlns:a16="http://schemas.microsoft.com/office/drawing/2014/main" id="{780D53B7-D03B-4D84-9D19-3C077197F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686" y="3148909"/>
            <a:ext cx="997005" cy="46800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FC71840-8B64-4D4B-A408-D2852223D9D3}"/>
              </a:ext>
            </a:extLst>
          </p:cNvPr>
          <p:cNvSpPr txBox="1"/>
          <p:nvPr/>
        </p:nvSpPr>
        <p:spPr>
          <a:xfrm>
            <a:off x="4763342" y="4379593"/>
            <a:ext cx="3334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accent2"/>
                </a:solidFill>
                <a:latin typeface="+mn-lt"/>
              </a:rPr>
              <a:t>Gurusamy</a:t>
            </a:r>
            <a:r>
              <a:rPr lang="en-US" sz="1200" b="1" dirty="0">
                <a:solidFill>
                  <a:schemeClr val="accent2"/>
                </a:solidFill>
                <a:latin typeface="+mn-lt"/>
              </a:rPr>
              <a:t> KS, Allen VB.</a:t>
            </a:r>
          </a:p>
          <a:p>
            <a:r>
              <a:rPr lang="en-US" sz="1200" b="1" dirty="0">
                <a:solidFill>
                  <a:schemeClr val="accent2"/>
                </a:solidFill>
                <a:latin typeface="+mn-lt"/>
              </a:rPr>
              <a:t>Wound drains after incisional hernia repair.</a:t>
            </a:r>
          </a:p>
          <a:p>
            <a:r>
              <a:rPr lang="en-US" sz="1200" b="1" i="1" dirty="0">
                <a:solidFill>
                  <a:schemeClr val="accent2"/>
                </a:solidFill>
                <a:latin typeface="+mn-lt"/>
              </a:rPr>
              <a:t>Cochrane Database of Systematic Reviews </a:t>
            </a:r>
            <a:r>
              <a:rPr lang="en-US" sz="1200" b="1" dirty="0">
                <a:solidFill>
                  <a:schemeClr val="accent2"/>
                </a:solidFill>
                <a:latin typeface="+mn-lt"/>
              </a:rPr>
              <a:t>2013</a:t>
            </a:r>
            <a:endParaRPr lang="fr-FR" sz="1200" b="1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9778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9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97006FC-DAE5-4920-83DB-4F3A806F5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0015"/>
            <a:ext cx="9144000" cy="270132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5236A36-E182-413B-9A08-5146B70D6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53710"/>
            <a:ext cx="9144000" cy="128298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78F99B3-5882-4096-A4A4-BE7D1C96D7CA}"/>
              </a:ext>
            </a:extLst>
          </p:cNvPr>
          <p:cNvSpPr txBox="1"/>
          <p:nvPr/>
        </p:nvSpPr>
        <p:spPr>
          <a:xfrm>
            <a:off x="662940" y="5075940"/>
            <a:ext cx="4023360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b="1">
                <a:solidFill>
                  <a:srgbClr val="FF0000"/>
                </a:solidFill>
                <a:latin typeface="+mn-lt"/>
              </a:rPr>
              <a:t>PARTIE 4</a:t>
            </a:r>
          </a:p>
          <a:p>
            <a:r>
              <a:rPr lang="fr-FR" sz="2800" b="1">
                <a:solidFill>
                  <a:srgbClr val="FF0000"/>
                </a:solidFill>
                <a:latin typeface="+mn-lt"/>
              </a:rPr>
              <a:t>Post-op et complications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AF9FB6-A17B-4ED6-A66E-F5978A478CE1}"/>
              </a:ext>
            </a:extLst>
          </p:cNvPr>
          <p:cNvSpPr/>
          <p:nvPr/>
        </p:nvSpPr>
        <p:spPr>
          <a:xfrm>
            <a:off x="5281512" y="4746932"/>
            <a:ext cx="2541688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800" b="1">
                <a:latin typeface="+mn-lt"/>
              </a:rPr>
              <a:t>Rétention 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D0CAD6-9EAD-45AD-9200-0007B942ED95}"/>
              </a:ext>
            </a:extLst>
          </p:cNvPr>
          <p:cNvSpPr/>
          <p:nvPr/>
        </p:nvSpPr>
        <p:spPr>
          <a:xfrm>
            <a:off x="5281512" y="5208674"/>
            <a:ext cx="2541688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800" b="1">
                <a:latin typeface="+mn-lt"/>
              </a:rPr>
              <a:t>Collection prothétique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F3D1FB-3494-4438-AF55-71FCE30A152B}"/>
              </a:ext>
            </a:extLst>
          </p:cNvPr>
          <p:cNvSpPr/>
          <p:nvPr/>
        </p:nvSpPr>
        <p:spPr>
          <a:xfrm>
            <a:off x="5281512" y="5684930"/>
            <a:ext cx="2541688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800" b="1">
                <a:latin typeface="+mn-lt"/>
              </a:rPr>
              <a:t>Suivi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612FB0-5D46-4E97-85F1-8F25E0320237}"/>
              </a:ext>
            </a:extLst>
          </p:cNvPr>
          <p:cNvSpPr/>
          <p:nvPr/>
        </p:nvSpPr>
        <p:spPr>
          <a:xfrm>
            <a:off x="5281512" y="6142130"/>
            <a:ext cx="2541688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800" b="1">
                <a:latin typeface="+mn-lt"/>
              </a:rPr>
              <a:t>Récidive</a:t>
            </a:r>
          </a:p>
        </p:txBody>
      </p:sp>
    </p:spTree>
    <p:extLst>
      <p:ext uri="{BB962C8B-B14F-4D97-AF65-F5344CB8AC3E}">
        <p14:creationId xmlns:p14="http://schemas.microsoft.com/office/powerpoint/2010/main" val="3987898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https://i.pinimg.com/originals/5d/2d/31/5d2d312ef46f628f540f1bf84c525df4.jpg"/>
          <p:cNvPicPr>
            <a:picLocks noChangeAspect="1" noChangeArrowheads="1"/>
          </p:cNvPicPr>
          <p:nvPr/>
        </p:nvPicPr>
        <p:blipFill>
          <a:blip r:embed="rId2" cstate="print"/>
          <a:srcRect l="4186" t="4188" r="15443" b="1575"/>
          <a:stretch>
            <a:fillRect/>
          </a:stretch>
        </p:blipFill>
        <p:spPr bwMode="auto">
          <a:xfrm>
            <a:off x="416045" y="2704252"/>
            <a:ext cx="2902763" cy="2721341"/>
          </a:xfrm>
          <a:prstGeom prst="rect">
            <a:avLst/>
          </a:prstGeom>
          <a:noFill/>
        </p:spPr>
      </p:pic>
      <p:cxnSp>
        <p:nvCxnSpPr>
          <p:cNvPr id="8" name="Connecteur droit avec flèche 7"/>
          <p:cNvCxnSpPr>
            <a:cxnSpLocks/>
            <a:stCxn id="2054" idx="2"/>
          </p:cNvCxnSpPr>
          <p:nvPr/>
        </p:nvCxnSpPr>
        <p:spPr>
          <a:xfrm flipH="1">
            <a:off x="2411578" y="2460430"/>
            <a:ext cx="480588" cy="882561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>
            <a:cxnSpLocks/>
            <a:stCxn id="2056" idx="3"/>
          </p:cNvCxnSpPr>
          <p:nvPr/>
        </p:nvCxnSpPr>
        <p:spPr>
          <a:xfrm>
            <a:off x="1456312" y="1888657"/>
            <a:ext cx="629663" cy="1501430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>
            <a:cxnSpLocks/>
            <a:stCxn id="2055" idx="0"/>
          </p:cNvCxnSpPr>
          <p:nvPr/>
        </p:nvCxnSpPr>
        <p:spPr>
          <a:xfrm flipH="1" flipV="1">
            <a:off x="3047220" y="3401799"/>
            <a:ext cx="1117836" cy="185014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>
            <a:cxnSpLocks/>
            <a:stCxn id="2058" idx="0"/>
          </p:cNvCxnSpPr>
          <p:nvPr/>
        </p:nvCxnSpPr>
        <p:spPr>
          <a:xfrm flipV="1">
            <a:off x="1218360" y="4288406"/>
            <a:ext cx="1303384" cy="1382984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>
            <a:cxnSpLocks/>
            <a:stCxn id="2057" idx="1"/>
          </p:cNvCxnSpPr>
          <p:nvPr/>
        </p:nvCxnSpPr>
        <p:spPr>
          <a:xfrm flipH="1" flipV="1">
            <a:off x="2597316" y="3833529"/>
            <a:ext cx="157229" cy="2234022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6524" y="1680828"/>
            <a:ext cx="1271283" cy="77960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44516" y="3586813"/>
            <a:ext cx="1441080" cy="77960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545" y="1682192"/>
            <a:ext cx="1357767" cy="41292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54545" y="5768139"/>
            <a:ext cx="1178932" cy="59882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9915" y="5671390"/>
            <a:ext cx="1976889" cy="69557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0B08524-ACD0-4D25-B7AC-414FA42C9A06}"/>
              </a:ext>
            </a:extLst>
          </p:cNvPr>
          <p:cNvSpPr/>
          <p:nvPr/>
        </p:nvSpPr>
        <p:spPr>
          <a:xfrm>
            <a:off x="-27829" y="2108110"/>
            <a:ext cx="15384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latin typeface="+mn-lt"/>
              </a:rPr>
              <a:t>Louis Mourier, Foch, Saint-Louis, Bichat </a:t>
            </a:r>
            <a:endParaRPr lang="en-US" sz="1200" dirty="0">
              <a:latin typeface="+mn-lt"/>
            </a:endParaRP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7FA09EBA-209D-479B-BA83-08F157F6A8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2919" y="3367088"/>
            <a:ext cx="3690937" cy="21161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F41D22F2-5AA8-4193-A77C-6BDFA404B935}"/>
              </a:ext>
            </a:extLst>
          </p:cNvPr>
          <p:cNvSpPr/>
          <p:nvPr/>
        </p:nvSpPr>
        <p:spPr>
          <a:xfrm>
            <a:off x="1566834" y="210402"/>
            <a:ext cx="6396411" cy="52322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Introduction</a:t>
            </a:r>
          </a:p>
        </p:txBody>
      </p:sp>
      <p:pic>
        <p:nvPicPr>
          <p:cNvPr id="1026" name="Picture 2" descr="Université de Franche-Comté">
            <a:extLst>
              <a:ext uri="{FF2B5EF4-FFF2-40B4-BE49-F238E27FC236}">
                <a16:creationId xmlns:a16="http://schemas.microsoft.com/office/drawing/2014/main" id="{B30B0CA2-8739-4689-A1B5-EEF258C1DF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36" t="13395" b="10305"/>
          <a:stretch/>
        </p:blipFill>
        <p:spPr bwMode="auto">
          <a:xfrm>
            <a:off x="3476597" y="4641756"/>
            <a:ext cx="1483361" cy="84146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8892246B-816F-4FE3-9E8B-155FC431059E}"/>
              </a:ext>
            </a:extLst>
          </p:cNvPr>
          <p:cNvCxnSpPr>
            <a:cxnSpLocks/>
            <a:stCxn id="1026" idx="1"/>
          </p:cNvCxnSpPr>
          <p:nvPr/>
        </p:nvCxnSpPr>
        <p:spPr>
          <a:xfrm flipH="1" flipV="1">
            <a:off x="2809875" y="3833529"/>
            <a:ext cx="666722" cy="1228962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2" name="Rectangle 2061">
            <a:extLst>
              <a:ext uri="{FF2B5EF4-FFF2-40B4-BE49-F238E27FC236}">
                <a16:creationId xmlns:a16="http://schemas.microsoft.com/office/drawing/2014/main" id="{1D2EF77D-29AC-4D09-BA87-A3FC68B356FE}"/>
              </a:ext>
            </a:extLst>
          </p:cNvPr>
          <p:cNvSpPr/>
          <p:nvPr/>
        </p:nvSpPr>
        <p:spPr>
          <a:xfrm>
            <a:off x="5137923" y="1640005"/>
            <a:ext cx="3087512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1800" dirty="0">
                <a:solidFill>
                  <a:srgbClr val="333333"/>
                </a:solidFill>
                <a:latin typeface="+mn-lt"/>
              </a:rPr>
              <a:t>Thèse du Dr Pierre-Yves BLANC</a:t>
            </a:r>
          </a:p>
          <a:p>
            <a:r>
              <a:rPr lang="fr-FR" sz="1800" dirty="0">
                <a:solidFill>
                  <a:srgbClr val="333333"/>
                </a:solidFill>
                <a:latin typeface="+mn-lt"/>
              </a:rPr>
              <a:t>Dijon, 2021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F1B4DE-882B-4155-B62F-8A611DB8DE05}"/>
              </a:ext>
            </a:extLst>
          </p:cNvPr>
          <p:cNvSpPr/>
          <p:nvPr/>
        </p:nvSpPr>
        <p:spPr>
          <a:xfrm>
            <a:off x="2656113" y="0"/>
            <a:ext cx="6487887" cy="954107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QUESTION 10</a:t>
            </a:r>
          </a:p>
          <a:p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 Que faire devant une rétention urinaire 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05A5B2-DA69-4C9E-ADFB-23B171E9E763}"/>
              </a:ext>
            </a:extLst>
          </p:cNvPr>
          <p:cNvSpPr/>
          <p:nvPr/>
        </p:nvSpPr>
        <p:spPr>
          <a:xfrm>
            <a:off x="230861" y="138223"/>
            <a:ext cx="224523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1800" b="1" dirty="0">
                <a:latin typeface="+mn-lt"/>
              </a:rPr>
              <a:t>Pr. Guillaume PASSOT</a:t>
            </a:r>
          </a:p>
          <a:p>
            <a:r>
              <a:rPr lang="fr-FR" sz="1800" b="1" dirty="0">
                <a:latin typeface="+mn-lt"/>
              </a:rPr>
              <a:t>Idem David</a:t>
            </a:r>
            <a:endParaRPr lang="en-US" sz="1400" dirty="0">
              <a:latin typeface="+mn-lt"/>
            </a:endParaRP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C2B97E3C-27CC-4768-B313-B8F308193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954107"/>
            <a:ext cx="1976889" cy="69557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69D1305-4111-426D-BD01-87D3BC4CEDD7}"/>
              </a:ext>
            </a:extLst>
          </p:cNvPr>
          <p:cNvSpPr txBox="1"/>
          <p:nvPr/>
        </p:nvSpPr>
        <p:spPr>
          <a:xfrm>
            <a:off x="773430" y="1969020"/>
            <a:ext cx="5284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fr-FR" sz="1800" b="1" dirty="0">
                <a:latin typeface="+mn-lt"/>
              </a:rPr>
              <a:t>Sonde dans le </a:t>
            </a:r>
            <a:r>
              <a:rPr lang="fr-FR" sz="1800" b="1" dirty="0" err="1">
                <a:latin typeface="+mn-lt"/>
              </a:rPr>
              <a:t>bricker</a:t>
            </a:r>
            <a:endParaRPr lang="fr-FR" sz="1800" b="1" dirty="0">
              <a:latin typeface="+mn-lt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fr-FR" sz="1800" b="1" dirty="0">
                <a:latin typeface="+mn-lt"/>
              </a:rPr>
              <a:t>Si au dessus, néphrostomie</a:t>
            </a:r>
          </a:p>
        </p:txBody>
      </p:sp>
      <p:pic>
        <p:nvPicPr>
          <p:cNvPr id="8" name="Image 7" descr="Capture d’écran">
            <a:extLst>
              <a:ext uri="{FF2B5EF4-FFF2-40B4-BE49-F238E27FC236}">
                <a16:creationId xmlns:a16="http://schemas.microsoft.com/office/drawing/2014/main" id="{2CF5E34D-46DC-4C4F-918C-2B54EFC04F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438" y="2664592"/>
            <a:ext cx="6291124" cy="403025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Nuage 8">
            <a:extLst>
              <a:ext uri="{FF2B5EF4-FFF2-40B4-BE49-F238E27FC236}">
                <a16:creationId xmlns:a16="http://schemas.microsoft.com/office/drawing/2014/main" id="{BE3D82CB-C28F-473D-A70F-214DE832E8C6}"/>
              </a:ext>
            </a:extLst>
          </p:cNvPr>
          <p:cNvSpPr/>
          <p:nvPr/>
        </p:nvSpPr>
        <p:spPr>
          <a:xfrm>
            <a:off x="6983729" y="4119911"/>
            <a:ext cx="1976795" cy="1651906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fr-FR" sz="1800" b="1" dirty="0">
                <a:solidFill>
                  <a:schemeClr val="tx1"/>
                </a:solidFill>
              </a:rPr>
              <a:t>Pas de drain???</a:t>
            </a:r>
          </a:p>
        </p:txBody>
      </p:sp>
    </p:spTree>
    <p:extLst>
      <p:ext uri="{BB962C8B-B14F-4D97-AF65-F5344CB8AC3E}">
        <p14:creationId xmlns:p14="http://schemas.microsoft.com/office/powerpoint/2010/main" val="60251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F1B4DE-882B-4155-B62F-8A611DB8DE05}"/>
              </a:ext>
            </a:extLst>
          </p:cNvPr>
          <p:cNvSpPr/>
          <p:nvPr/>
        </p:nvSpPr>
        <p:spPr>
          <a:xfrm>
            <a:off x="2656113" y="0"/>
            <a:ext cx="6487887" cy="954107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QUESTION 10</a:t>
            </a:r>
          </a:p>
          <a:p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 Que faire devant une rétention urinaire 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6A14A9-26C3-4EE3-816C-3B92CE2208C7}"/>
              </a:ext>
            </a:extLst>
          </p:cNvPr>
          <p:cNvSpPr/>
          <p:nvPr/>
        </p:nvSpPr>
        <p:spPr>
          <a:xfrm>
            <a:off x="119641" y="138223"/>
            <a:ext cx="2560381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1800" b="1" dirty="0">
                <a:latin typeface="+mn-lt"/>
              </a:rPr>
              <a:t>Dr. Vincent DUBUISSSON</a:t>
            </a:r>
          </a:p>
        </p:txBody>
      </p:sp>
      <p:pic>
        <p:nvPicPr>
          <p:cNvPr id="8" name="Picture 2" descr="Afficher l’image source">
            <a:extLst>
              <a:ext uri="{FF2B5EF4-FFF2-40B4-BE49-F238E27FC236}">
                <a16:creationId xmlns:a16="http://schemas.microsoft.com/office/drawing/2014/main" id="{C3C916EA-FA25-4D2A-92F1-B1C6BC99DF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8" t="13928" r="10357" b="14286"/>
          <a:stretch/>
        </p:blipFill>
        <p:spPr bwMode="auto">
          <a:xfrm>
            <a:off x="494638" y="670450"/>
            <a:ext cx="1810385" cy="8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0E79F31-9D10-46F4-8B8E-DA366A3D4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543" y="1678905"/>
            <a:ext cx="7907441" cy="258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fr-FR"/>
            </a:defPPr>
            <a:lvl1pPr marL="342900" indent="-342900" algn="l">
              <a:buFont typeface="Wingdings" panose="05000000000000000000" pitchFamily="2" charset="2"/>
              <a:buChar char="v"/>
              <a:defRPr sz="1800" b="1" u="sng">
                <a:latin typeface="+mn-lt"/>
              </a:defRPr>
            </a:lvl1pPr>
            <a:lvl2pPr marL="800100" lvl="1" indent="-342900" algn="l">
              <a:buFont typeface="Arial" panose="020B0604020202020204" pitchFamily="34" charset="0"/>
              <a:buChar char="•"/>
              <a:defRPr sz="1800">
                <a:latin typeface="+mn-lt"/>
              </a:defRPr>
            </a:lvl2pPr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fr-FR" altLang="fr-FR" dirty="0"/>
              <a:t>TDM</a:t>
            </a:r>
          </a:p>
          <a:p>
            <a:pPr lvl="1"/>
            <a:r>
              <a:rPr lang="fr-FR" altLang="fr-FR" dirty="0"/>
              <a:t>Non injecté si </a:t>
            </a:r>
            <a:r>
              <a:rPr lang="fr-FR" altLang="fr-FR" dirty="0" err="1"/>
              <a:t>insuff</a:t>
            </a:r>
            <a:r>
              <a:rPr lang="fr-FR" altLang="fr-FR" dirty="0"/>
              <a:t>. rénale (souvent suffisant) </a:t>
            </a:r>
          </a:p>
          <a:p>
            <a:pPr lvl="1"/>
            <a:r>
              <a:rPr lang="fr-FR" altLang="fr-FR" dirty="0"/>
              <a:t>Si injecté : temps tardif</a:t>
            </a:r>
          </a:p>
          <a:p>
            <a:endParaRPr lang="fr-FR" altLang="fr-FR" dirty="0"/>
          </a:p>
          <a:p>
            <a:r>
              <a:rPr lang="fr-FR" altLang="fr-FR" dirty="0"/>
              <a:t>OBSTACLE habituellement sur le franchissement de la paroi quand on n’a pas laissé de sonde (sinon,  déboucher la sonde…)</a:t>
            </a:r>
          </a:p>
          <a:p>
            <a:pPr lvl="1"/>
            <a:r>
              <a:rPr lang="fr-FR" altLang="fr-FR" dirty="0"/>
              <a:t>Montée de sonde de Mercier</a:t>
            </a:r>
          </a:p>
          <a:p>
            <a:pPr lvl="1"/>
            <a:r>
              <a:rPr lang="fr-FR" altLang="fr-FR" dirty="0"/>
              <a:t>dans l’anse de Bricker sous ampli </a:t>
            </a:r>
          </a:p>
          <a:p>
            <a:pPr lvl="1"/>
            <a:r>
              <a:rPr lang="fr-FR" altLang="fr-FR" dirty="0"/>
              <a:t>Si échec : idem sous endoscopie du Bricker (allo </a:t>
            </a:r>
            <a:r>
              <a:rPr lang="fr-FR" altLang="fr-FR" dirty="0" err="1"/>
              <a:t>uro</a:t>
            </a:r>
            <a:r>
              <a:rPr lang="fr-FR" altLang="fr-FR" dirty="0"/>
              <a:t>)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47C2158-1A79-48B7-A083-677F2A63FC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67" t="29212" r="30968" b="18602"/>
          <a:stretch/>
        </p:blipFill>
        <p:spPr>
          <a:xfrm>
            <a:off x="2680022" y="4264228"/>
            <a:ext cx="3301678" cy="254620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12961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B6DED6-DB02-4B37-9A33-20D707410255}"/>
              </a:ext>
            </a:extLst>
          </p:cNvPr>
          <p:cNvSpPr/>
          <p:nvPr/>
        </p:nvSpPr>
        <p:spPr>
          <a:xfrm>
            <a:off x="1" y="0"/>
            <a:ext cx="9144000" cy="877163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QUESTION 11</a:t>
            </a:r>
          </a:p>
          <a:p>
            <a:r>
              <a:rPr lang="fr-FR" sz="2300" b="1" dirty="0">
                <a:solidFill>
                  <a:srgbClr val="FF0000"/>
                </a:solidFill>
                <a:cs typeface="Times New Roman" pitchFamily="18" charset="0"/>
              </a:rPr>
              <a:t> Que faire devant une collection aigüe prothétique sans signe infectieux 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543088-4E3D-46BB-BE13-82054347616B}"/>
              </a:ext>
            </a:extLst>
          </p:cNvPr>
          <p:cNvSpPr/>
          <p:nvPr/>
        </p:nvSpPr>
        <p:spPr>
          <a:xfrm>
            <a:off x="88497" y="4820309"/>
            <a:ext cx="24533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1800" b="1" dirty="0">
                <a:latin typeface="+mn-lt"/>
              </a:rPr>
              <a:t>Dr. David MOSZKOWICZ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A1C0B48B-0CFA-4D14-A4C9-6EB81919B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6264" y="5253768"/>
            <a:ext cx="1357767" cy="41292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0069646-4029-45DF-BFC0-C5FC08E93075}"/>
              </a:ext>
            </a:extLst>
          </p:cNvPr>
          <p:cNvSpPr/>
          <p:nvPr/>
        </p:nvSpPr>
        <p:spPr>
          <a:xfrm>
            <a:off x="123857" y="1098995"/>
            <a:ext cx="24480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1800" b="1" dirty="0">
                <a:latin typeface="+mn-lt"/>
              </a:rPr>
              <a:t>Dr. Vincent DUBUISSSON</a:t>
            </a:r>
          </a:p>
        </p:txBody>
      </p:sp>
      <p:pic>
        <p:nvPicPr>
          <p:cNvPr id="10" name="Picture 2" descr="Afficher l’image source">
            <a:extLst>
              <a:ext uri="{FF2B5EF4-FFF2-40B4-BE49-F238E27FC236}">
                <a16:creationId xmlns:a16="http://schemas.microsoft.com/office/drawing/2014/main" id="{208CAB15-C2E4-4D3C-979B-C26196576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8" t="13928" r="10357" b="14286"/>
          <a:stretch/>
        </p:blipFill>
        <p:spPr bwMode="auto">
          <a:xfrm>
            <a:off x="498855" y="1509302"/>
            <a:ext cx="1810385" cy="8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755A290-0489-4572-9EF3-5933D9BB6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047" y="3607997"/>
            <a:ext cx="974600" cy="466112"/>
          </a:xfrm>
          <a:prstGeom prst="rect">
            <a:avLst/>
          </a:prstGeom>
          <a:solidFill>
            <a:schemeClr val="bg1"/>
          </a:solidFill>
          <a:ln w="12700">
            <a:solidFill>
              <a:srgbClr val="00B0F0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C0809BA-5829-4A38-97D2-D59AEC6DA970}"/>
              </a:ext>
            </a:extLst>
          </p:cNvPr>
          <p:cNvSpPr/>
          <p:nvPr/>
        </p:nvSpPr>
        <p:spPr>
          <a:xfrm>
            <a:off x="291181" y="3180281"/>
            <a:ext cx="2047932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1800" b="1" dirty="0">
                <a:latin typeface="+mn-lt"/>
              </a:rPr>
              <a:t>Dr. </a:t>
            </a:r>
            <a:r>
              <a:rPr lang="fr-FR" sz="1800" b="1" dirty="0" err="1">
                <a:latin typeface="+mn-lt"/>
              </a:rPr>
              <a:t>Haitham</a:t>
            </a:r>
            <a:r>
              <a:rPr lang="fr-FR" sz="1800" b="1" dirty="0">
                <a:latin typeface="+mn-lt"/>
              </a:rPr>
              <a:t> KHALIL</a:t>
            </a:r>
          </a:p>
        </p:txBody>
      </p:sp>
      <p:pic>
        <p:nvPicPr>
          <p:cNvPr id="13" name="Picture 5" descr="G:\Charte Graphique\Logo_puce_encadre\logo couleur\logo_3coul_CHU.jpg">
            <a:extLst>
              <a:ext uri="{FF2B5EF4-FFF2-40B4-BE49-F238E27FC236}">
                <a16:creationId xmlns:a16="http://schemas.microsoft.com/office/drawing/2014/main" id="{277BA22B-8B27-4F88-9D77-A0097DF2E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26" y="3606109"/>
            <a:ext cx="997005" cy="46800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 descr="Capture d’écran">
            <a:extLst>
              <a:ext uri="{FF2B5EF4-FFF2-40B4-BE49-F238E27FC236}">
                <a16:creationId xmlns:a16="http://schemas.microsoft.com/office/drawing/2014/main" id="{568297EB-EAD0-4944-B171-E341C80216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593" y="5087370"/>
            <a:ext cx="2640010" cy="169125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7" name="Sous-titre 2">
            <a:extLst>
              <a:ext uri="{FF2B5EF4-FFF2-40B4-BE49-F238E27FC236}">
                <a16:creationId xmlns:a16="http://schemas.microsoft.com/office/drawing/2014/main" id="{4D6B4A6F-AC5D-4160-8C97-B1BCC578FDA5}"/>
              </a:ext>
            </a:extLst>
          </p:cNvPr>
          <p:cNvSpPr txBox="1">
            <a:spLocks/>
          </p:cNvSpPr>
          <p:nvPr/>
        </p:nvSpPr>
        <p:spPr>
          <a:xfrm>
            <a:off x="2601911" y="3226447"/>
            <a:ext cx="4211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l">
              <a:defRPr sz="1800" b="1">
                <a:latin typeface="+mn-lt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Drainage et examen bactériologique</a:t>
            </a:r>
          </a:p>
          <a:p>
            <a:r>
              <a:rPr lang="fr-FR" dirty="0"/>
              <a:t>Dosage de créatinine (plaie du Bricker ?)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7871AB9-349C-4052-9EDA-51E9777E811A}"/>
              </a:ext>
            </a:extLst>
          </p:cNvPr>
          <p:cNvSpPr txBox="1"/>
          <p:nvPr/>
        </p:nvSpPr>
        <p:spPr>
          <a:xfrm>
            <a:off x="2601911" y="4404810"/>
            <a:ext cx="6063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l">
              <a:defRPr sz="1800" b="1">
                <a:latin typeface="+mn-lt"/>
              </a:defRPr>
            </a:lvl1pPr>
          </a:lstStyle>
          <a:p>
            <a:r>
              <a:rPr lang="fr-FR" u="sng" dirty="0"/>
              <a:t>Si prothèse non 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Drainage radiologique sans délai et </a:t>
            </a:r>
            <a:r>
              <a:rPr lang="fr-FR" dirty="0" err="1"/>
              <a:t>bactério</a:t>
            </a:r>
            <a:r>
              <a:rPr lang="fr-FR" dirty="0"/>
              <a:t> +++)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Non </a:t>
            </a:r>
            <a:r>
              <a:rPr lang="fr-FR" dirty="0" err="1"/>
              <a:t>drainable</a:t>
            </a:r>
            <a:r>
              <a:rPr lang="fr-FR" dirty="0"/>
              <a:t>: surveillance</a:t>
            </a:r>
          </a:p>
          <a:p>
            <a:r>
              <a:rPr lang="fr-FR" u="sng" dirty="0"/>
              <a:t>Si prothèse lentement R: surveillance</a:t>
            </a:r>
          </a:p>
        </p:txBody>
      </p:sp>
      <p:sp>
        <p:nvSpPr>
          <p:cNvPr id="14" name="ZoneTexte 3">
            <a:extLst>
              <a:ext uri="{FF2B5EF4-FFF2-40B4-BE49-F238E27FC236}">
                <a16:creationId xmlns:a16="http://schemas.microsoft.com/office/drawing/2014/main" id="{2C050033-F043-4465-A077-7F749C914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1911" y="1016043"/>
            <a:ext cx="6542089" cy="192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fr-FR"/>
            </a:defPPr>
            <a:lvl1pPr algn="l">
              <a:defRPr sz="1800" b="1">
                <a:latin typeface="+mn-lt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latin typeface="Calibri"/>
                <a:ea typeface="ＭＳ Ｐゴシック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>
                <a:latin typeface="Calibri"/>
                <a:ea typeface="ＭＳ Ｐゴシック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latin typeface="Calibri"/>
                <a:ea typeface="ＭＳ Ｐゴシック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latin typeface="Calibri"/>
                <a:ea typeface="ＭＳ Ｐゴシック" charset="0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9pPr>
          </a:lstStyle>
          <a:p>
            <a:r>
              <a:rPr lang="fr-FR" altLang="fr-FR" dirty="0"/>
              <a:t>TDM avec temps tardif</a:t>
            </a:r>
          </a:p>
          <a:p>
            <a:r>
              <a:rPr lang="fr-FR" altLang="fr-FR" dirty="0"/>
              <a:t>Recherche d’une plaie </a:t>
            </a:r>
            <a:r>
              <a:rPr lang="fr-FR" altLang="fr-FR" dirty="0" err="1"/>
              <a:t>urinaire</a:t>
            </a:r>
            <a:r>
              <a:rPr lang="fr-FR" altLang="fr-FR" b="0" dirty="0" err="1">
                <a:sym typeface="Wingdings" panose="05000000000000000000" pitchFamily="2" charset="2"/>
              </a:rPr>
              <a:t></a:t>
            </a:r>
            <a:r>
              <a:rPr lang="fr-FR" altLang="fr-FR" sz="1800" b="0" dirty="0" err="1">
                <a:latin typeface="+mn-lt"/>
              </a:rPr>
              <a:t>Traitement</a:t>
            </a:r>
            <a:r>
              <a:rPr lang="fr-FR" altLang="fr-FR" sz="1800" b="0" dirty="0">
                <a:latin typeface="+mn-lt"/>
              </a:rPr>
              <a:t> selon lésion / urologue</a:t>
            </a:r>
          </a:p>
          <a:p>
            <a:r>
              <a:rPr lang="fr-FR" altLang="fr-FR" dirty="0"/>
              <a:t>Si pas de fuite urinaire = </a:t>
            </a:r>
            <a:r>
              <a:rPr lang="fr-FR" altLang="fr-FR" sz="1800" dirty="0" err="1">
                <a:latin typeface="+mn-lt"/>
              </a:rPr>
              <a:t>Serome</a:t>
            </a:r>
            <a:r>
              <a:rPr lang="fr-FR" altLang="fr-FR" sz="1800" dirty="0">
                <a:latin typeface="+mn-lt"/>
              </a:rPr>
              <a:t> / </a:t>
            </a:r>
            <a:r>
              <a:rPr lang="fr-FR" altLang="fr-FR" sz="1800" dirty="0" err="1">
                <a:latin typeface="+mn-lt"/>
              </a:rPr>
              <a:t>hematome</a:t>
            </a:r>
            <a:endParaRPr lang="fr-FR" altLang="fr-FR" sz="1800" dirty="0">
              <a:latin typeface="+mn-lt"/>
            </a:endParaRPr>
          </a:p>
          <a:p>
            <a:pPr lvl="2"/>
            <a:r>
              <a:rPr lang="fr-FR" altLang="fr-FR" sz="1800" dirty="0">
                <a:latin typeface="+mn-lt"/>
              </a:rPr>
              <a:t>Selon symptômes (douleur, </a:t>
            </a:r>
            <a:r>
              <a:rPr lang="fr-FR" altLang="fr-FR" sz="1800" dirty="0" err="1">
                <a:latin typeface="+mn-lt"/>
              </a:rPr>
              <a:t>sd</a:t>
            </a:r>
            <a:r>
              <a:rPr lang="fr-FR" altLang="fr-FR" sz="1800" dirty="0">
                <a:latin typeface="+mn-lt"/>
              </a:rPr>
              <a:t> inflammatoire)</a:t>
            </a:r>
          </a:p>
          <a:p>
            <a:pPr lvl="2">
              <a:buFont typeface="Wingdings" panose="05000000000000000000" pitchFamily="2" charset="2"/>
              <a:buChar char="à"/>
            </a:pPr>
            <a:r>
              <a:rPr lang="fr-FR" altLang="fr-FR" sz="1800" dirty="0">
                <a:latin typeface="+mn-lt"/>
              </a:rPr>
              <a:t>Abstention ou drainage radio en 1</a:t>
            </a:r>
            <a:r>
              <a:rPr lang="fr-FR" altLang="fr-FR" sz="1800" baseline="30000" dirty="0">
                <a:latin typeface="+mn-lt"/>
              </a:rPr>
              <a:t>ère</a:t>
            </a:r>
            <a:r>
              <a:rPr lang="fr-FR" altLang="fr-FR" sz="1800" dirty="0">
                <a:latin typeface="+mn-lt"/>
              </a:rPr>
              <a:t> intention</a:t>
            </a:r>
          </a:p>
          <a:p>
            <a:pPr lvl="2">
              <a:buFont typeface="Wingdings" panose="05000000000000000000" pitchFamily="2" charset="2"/>
              <a:buChar char="à"/>
            </a:pPr>
            <a:r>
              <a:rPr lang="fr-FR" altLang="fr-FR" sz="1800" dirty="0">
                <a:latin typeface="+mn-lt"/>
              </a:rPr>
              <a:t>Mise à plat chirurgicale + irrigation lavage du site</a:t>
            </a:r>
          </a:p>
        </p:txBody>
      </p:sp>
    </p:spTree>
    <p:extLst>
      <p:ext uri="{BB962C8B-B14F-4D97-AF65-F5344CB8AC3E}">
        <p14:creationId xmlns:p14="http://schemas.microsoft.com/office/powerpoint/2010/main" val="309178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5433991-638C-4B8F-AD58-FE9D9DA98682}"/>
              </a:ext>
            </a:extLst>
          </p:cNvPr>
          <p:cNvSpPr/>
          <p:nvPr/>
        </p:nvSpPr>
        <p:spPr>
          <a:xfrm>
            <a:off x="3086100" y="0"/>
            <a:ext cx="6057900" cy="1384995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QUESTION 12</a:t>
            </a:r>
          </a:p>
          <a:p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Organisation du suivi : rythme, temps, examens...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6A90D9-7AEC-4F81-BAF0-3743A3E19DC3}"/>
              </a:ext>
            </a:extLst>
          </p:cNvPr>
          <p:cNvSpPr/>
          <p:nvPr/>
        </p:nvSpPr>
        <p:spPr>
          <a:xfrm>
            <a:off x="119641" y="138223"/>
            <a:ext cx="2560381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1800" b="1" dirty="0">
                <a:latin typeface="+mn-lt"/>
              </a:rPr>
              <a:t>Dr. Vincent DUBUISSSON</a:t>
            </a:r>
          </a:p>
        </p:txBody>
      </p:sp>
      <p:pic>
        <p:nvPicPr>
          <p:cNvPr id="6" name="Picture 2" descr="Afficher l’image source">
            <a:extLst>
              <a:ext uri="{FF2B5EF4-FFF2-40B4-BE49-F238E27FC236}">
                <a16:creationId xmlns:a16="http://schemas.microsoft.com/office/drawing/2014/main" id="{25964929-1BFA-4D17-8132-EF00E5E1D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8" t="13928" r="10357" b="14286"/>
          <a:stretch/>
        </p:blipFill>
        <p:spPr bwMode="auto">
          <a:xfrm>
            <a:off x="494638" y="670450"/>
            <a:ext cx="1810385" cy="8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3">
            <a:extLst>
              <a:ext uri="{FF2B5EF4-FFF2-40B4-BE49-F238E27FC236}">
                <a16:creationId xmlns:a16="http://schemas.microsoft.com/office/drawing/2014/main" id="{D71B19EC-4BA4-40E1-AF25-E11E75A41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011" y="2007745"/>
            <a:ext cx="7907441" cy="369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fr-FR"/>
            </a:defPPr>
            <a:lvl1pPr marL="342900" indent="-342900" algn="l">
              <a:buFont typeface="Wingdings" panose="05000000000000000000" pitchFamily="2" charset="2"/>
              <a:buChar char="v"/>
              <a:defRPr sz="1800" b="1" u="sng">
                <a:latin typeface="+mn-lt"/>
              </a:defRPr>
            </a:lvl1pPr>
            <a:lvl2pPr marL="800100" lvl="1" indent="-342900" algn="l">
              <a:buFont typeface="Arial" panose="020B0604020202020204" pitchFamily="34" charset="0"/>
              <a:buChar char="•"/>
              <a:defRPr sz="1800">
                <a:latin typeface="+mn-lt"/>
              </a:defRPr>
            </a:lvl2pPr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fr-FR" altLang="fr-FR" dirty="0"/>
              <a:t>Fonction rénale</a:t>
            </a:r>
          </a:p>
          <a:p>
            <a:pPr marL="0" indent="0">
              <a:buNone/>
            </a:pPr>
            <a:endParaRPr lang="fr-FR" altLang="fr-FR" dirty="0"/>
          </a:p>
          <a:p>
            <a:r>
              <a:rPr lang="fr-FR" altLang="fr-FR" dirty="0"/>
              <a:t>ECHO VOIES URINAIRES avant sortie</a:t>
            </a:r>
          </a:p>
          <a:p>
            <a:endParaRPr lang="fr-FR" altLang="fr-FR" dirty="0"/>
          </a:p>
          <a:p>
            <a:r>
              <a:rPr lang="fr-FR" altLang="fr-FR" dirty="0"/>
              <a:t>Si SONDE dans le Bricker</a:t>
            </a:r>
          </a:p>
          <a:p>
            <a:pPr lvl="1"/>
            <a:r>
              <a:rPr lang="fr-FR" altLang="fr-FR" dirty="0"/>
              <a:t>Ablation à 3 semaines</a:t>
            </a:r>
          </a:p>
          <a:p>
            <a:pPr lvl="1"/>
            <a:r>
              <a:rPr lang="fr-FR" altLang="fr-FR" dirty="0"/>
              <a:t>Echo 2-3 semaines plus tard</a:t>
            </a:r>
          </a:p>
          <a:p>
            <a:pPr lvl="1"/>
            <a:endParaRPr lang="fr-FR" altLang="fr-FR" dirty="0"/>
          </a:p>
          <a:p>
            <a:r>
              <a:rPr lang="fr-FR" altLang="fr-FR" dirty="0"/>
              <a:t>Si PAS de SONDE</a:t>
            </a:r>
          </a:p>
          <a:p>
            <a:pPr lvl="1"/>
            <a:r>
              <a:rPr lang="fr-FR" altLang="fr-FR" dirty="0"/>
              <a:t>Echo à 2-3 semaines</a:t>
            </a:r>
          </a:p>
          <a:p>
            <a:pPr lvl="1"/>
            <a:endParaRPr lang="fr-FR" altLang="fr-FR" dirty="0"/>
          </a:p>
          <a:p>
            <a:r>
              <a:rPr lang="fr-FR" altLang="fr-FR" dirty="0"/>
              <a:t>Consultation à un an</a:t>
            </a:r>
          </a:p>
          <a:p>
            <a:pPr lvl="1"/>
            <a:r>
              <a:rPr lang="fr-FR" altLang="fr-FR" dirty="0"/>
              <a:t>TDM (registre Club hernie)</a:t>
            </a:r>
          </a:p>
        </p:txBody>
      </p:sp>
    </p:spTree>
    <p:extLst>
      <p:ext uri="{BB962C8B-B14F-4D97-AF65-F5344CB8AC3E}">
        <p14:creationId xmlns:p14="http://schemas.microsoft.com/office/powerpoint/2010/main" val="232270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554746-5386-4DA4-8C58-3122A21CACBF}"/>
              </a:ext>
            </a:extLst>
          </p:cNvPr>
          <p:cNvSpPr/>
          <p:nvPr/>
        </p:nvSpPr>
        <p:spPr>
          <a:xfrm>
            <a:off x="2656113" y="0"/>
            <a:ext cx="6487887" cy="954107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QUESTION 13</a:t>
            </a:r>
          </a:p>
          <a:p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Gestion d’une récidive</a:t>
            </a: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6F7E46AA-9600-4248-83D9-81152DD2E2BC}"/>
              </a:ext>
            </a:extLst>
          </p:cNvPr>
          <p:cNvSpPr txBox="1">
            <a:spLocks/>
          </p:cNvSpPr>
          <p:nvPr/>
        </p:nvSpPr>
        <p:spPr>
          <a:xfrm>
            <a:off x="-43115" y="1581458"/>
            <a:ext cx="9128760" cy="47237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285750" indent="-285750" algn="l" eaLnBrk="0" hangingPunct="0">
              <a:lnSpc>
                <a:spcPct val="120000"/>
              </a:lnSpc>
              <a:buFont typeface="Wingdings" panose="05000000000000000000" pitchFamily="2" charset="2"/>
              <a:buChar char="v"/>
              <a:defRPr sz="1800" b="1" u="sng">
                <a:latin typeface="+mn-lt"/>
                <a:cs typeface="Times New Roman" panose="02020603050405020304" pitchFamily="18" charset="0"/>
              </a:defRPr>
            </a:lvl1pPr>
            <a:lvl2pPr marL="742950" lvl="1" indent="-285750" algn="l" eaLnBrk="0" hangingPunct="0">
              <a:lnSpc>
                <a:spcPct val="120000"/>
              </a:lnSpc>
              <a:buFont typeface="Arial" pitchFamily="34" charset="0"/>
              <a:buChar char="•"/>
              <a:defRPr sz="1800" b="0" u="none">
                <a:latin typeface="+mn-lt"/>
                <a:cs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>
                <a:latin typeface="Calibri"/>
                <a:ea typeface="ＭＳ Ｐゴシック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latin typeface="Calibri"/>
                <a:ea typeface="ＭＳ Ｐゴシック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latin typeface="Calibri"/>
                <a:ea typeface="ＭＳ Ｐゴシック" charset="0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9pPr>
          </a:lstStyle>
          <a:p>
            <a:r>
              <a:rPr lang="it-IT" dirty="0"/>
              <a:t>Si pas de prothèse en place : Sugarbaker (Coelioscopie ou Laparotomie)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Après </a:t>
            </a:r>
            <a:r>
              <a:rPr lang="fr-FR" dirty="0" err="1"/>
              <a:t>Sugarbaker</a:t>
            </a:r>
            <a:endParaRPr lang="fr-FR" dirty="0"/>
          </a:p>
          <a:p>
            <a:pPr lvl="1"/>
            <a:r>
              <a:rPr lang="fr-FR" b="0" u="none" dirty="0"/>
              <a:t>Abord direct et Prothèse : Pro aponévrotique / Intra péritonéale / RM</a:t>
            </a:r>
          </a:p>
          <a:p>
            <a:pPr marL="457200" lvl="1" indent="0">
              <a:buNone/>
            </a:pPr>
            <a:endParaRPr lang="fr-FR" b="0" u="none" dirty="0"/>
          </a:p>
          <a:p>
            <a:r>
              <a:rPr lang="fr-FR" dirty="0"/>
              <a:t>SI </a:t>
            </a:r>
            <a:r>
              <a:rPr lang="fr-FR" dirty="0" err="1"/>
              <a:t>multirécidive</a:t>
            </a:r>
            <a:r>
              <a:rPr lang="fr-FR" dirty="0"/>
              <a:t> : Translocation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C30A411-167D-4588-B72D-9D9B581F54E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884" y="2066045"/>
            <a:ext cx="2888281" cy="216621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FE5B787-251B-4629-966B-4301E7BE57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971" y="2066044"/>
            <a:ext cx="2888281" cy="216621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C1C43A9-6147-497A-8E3A-3101DD6B0D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7833"/>
          <a:stretch/>
        </p:blipFill>
        <p:spPr>
          <a:xfrm rot="16200000" flipV="1">
            <a:off x="642885" y="2337349"/>
            <a:ext cx="2090982" cy="16236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Picture 5" descr="G:\Charte Graphique\Logo_puce_encadre\logo couleur\logo_3coul_CHU.jpg">
            <a:extLst>
              <a:ext uri="{FF2B5EF4-FFF2-40B4-BE49-F238E27FC236}">
                <a16:creationId xmlns:a16="http://schemas.microsoft.com/office/drawing/2014/main" id="{8633126E-F34F-451C-9C79-58EF36562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34" y="490964"/>
            <a:ext cx="997005" cy="46800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9BEA591-5651-442D-BC7B-E313E6684A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1076" y="496907"/>
            <a:ext cx="974600" cy="466112"/>
          </a:xfrm>
          <a:prstGeom prst="rect">
            <a:avLst/>
          </a:prstGeom>
          <a:solidFill>
            <a:schemeClr val="bg1"/>
          </a:solidFill>
          <a:ln w="12700">
            <a:solidFill>
              <a:srgbClr val="00B0F0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52A8646-8543-42D3-BD21-C33D3C7D629B}"/>
              </a:ext>
            </a:extLst>
          </p:cNvPr>
          <p:cNvSpPr/>
          <p:nvPr/>
        </p:nvSpPr>
        <p:spPr>
          <a:xfrm>
            <a:off x="156789" y="48871"/>
            <a:ext cx="2047932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1800" b="1" dirty="0">
                <a:latin typeface="+mn-lt"/>
              </a:rPr>
              <a:t>Dr. </a:t>
            </a:r>
            <a:r>
              <a:rPr lang="fr-FR" sz="1800" b="1" dirty="0" err="1">
                <a:latin typeface="+mn-lt"/>
              </a:rPr>
              <a:t>Haitham</a:t>
            </a:r>
            <a:r>
              <a:rPr lang="fr-FR" sz="1800" b="1" dirty="0">
                <a:latin typeface="+mn-lt"/>
              </a:rPr>
              <a:t> KHALIL</a:t>
            </a:r>
          </a:p>
        </p:txBody>
      </p:sp>
    </p:spTree>
    <p:extLst>
      <p:ext uri="{BB962C8B-B14F-4D97-AF65-F5344CB8AC3E}">
        <p14:creationId xmlns:p14="http://schemas.microsoft.com/office/powerpoint/2010/main" val="378881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554746-5386-4DA4-8C58-3122A21CACBF}"/>
              </a:ext>
            </a:extLst>
          </p:cNvPr>
          <p:cNvSpPr/>
          <p:nvPr/>
        </p:nvSpPr>
        <p:spPr>
          <a:xfrm>
            <a:off x="2656113" y="0"/>
            <a:ext cx="6487887" cy="954107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QUESTION 13</a:t>
            </a:r>
          </a:p>
          <a:p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Gestion d’une récidive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79A95A-E7E7-471E-9827-A81617A38ACB}"/>
              </a:ext>
            </a:extLst>
          </p:cNvPr>
          <p:cNvSpPr/>
          <p:nvPr/>
        </p:nvSpPr>
        <p:spPr>
          <a:xfrm>
            <a:off x="126832" y="138223"/>
            <a:ext cx="24533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1800" b="1" dirty="0">
                <a:latin typeface="+mn-lt"/>
              </a:rPr>
              <a:t>Dr. David MOSZKOWICZ</a:t>
            </a:r>
            <a:endParaRPr lang="en-US" sz="1400" dirty="0">
              <a:latin typeface="+mn-lt"/>
            </a:endParaRP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FCA0B38B-04AD-4EA2-AD57-A5627DF20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598" y="571680"/>
            <a:ext cx="1357767" cy="41292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551DE9E3-7F7F-4ECC-8244-8C386E3A505B}"/>
              </a:ext>
            </a:extLst>
          </p:cNvPr>
          <p:cNvSpPr txBox="1"/>
          <p:nvPr/>
        </p:nvSpPr>
        <p:spPr>
          <a:xfrm>
            <a:off x="497706" y="1830847"/>
            <a:ext cx="8432934" cy="247080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285750" indent="-285750" algn="l" eaLnBrk="0" hangingPunct="0">
              <a:lnSpc>
                <a:spcPct val="120000"/>
              </a:lnSpc>
              <a:buFont typeface="Wingdings" panose="05000000000000000000" pitchFamily="2" charset="2"/>
              <a:buChar char="v"/>
              <a:defRPr sz="1800" b="1" u="sng">
                <a:latin typeface="+mn-lt"/>
                <a:cs typeface="Times New Roman" panose="02020603050405020304" pitchFamily="18" charset="0"/>
              </a:defRPr>
            </a:lvl1pPr>
            <a:lvl2pPr marL="742950" lvl="1" indent="-285750" algn="l" eaLnBrk="0" hangingPunct="0">
              <a:lnSpc>
                <a:spcPct val="120000"/>
              </a:lnSpc>
              <a:buFont typeface="Arial" pitchFamily="34" charset="0"/>
              <a:buChar char="•"/>
              <a:defRPr sz="1800" b="0" u="none">
                <a:latin typeface="+mn-lt"/>
                <a:cs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>
                <a:latin typeface="Calibri"/>
                <a:ea typeface="ＭＳ Ｐゴシック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latin typeface="Calibri"/>
                <a:ea typeface="ＭＳ Ｐゴシック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latin typeface="Calibri"/>
                <a:ea typeface="ＭＳ Ｐゴシック" charset="0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9pPr>
          </a:lstStyle>
          <a:p>
            <a:r>
              <a:rPr lang="fr-FR" dirty="0"/>
              <a:t>Si récidive asymptomatique</a:t>
            </a:r>
          </a:p>
          <a:p>
            <a:pPr lvl="1"/>
            <a:r>
              <a:rPr lang="fr-FR" dirty="0"/>
              <a:t>Et selon pronostic oncologique, discuter abstention</a:t>
            </a:r>
          </a:p>
          <a:p>
            <a:r>
              <a:rPr lang="fr-FR" dirty="0"/>
              <a:t>Si récidive symptomatique</a:t>
            </a:r>
          </a:p>
          <a:p>
            <a:pPr lvl="1"/>
            <a:r>
              <a:rPr lang="fr-FR" dirty="0"/>
              <a:t>Isolée:</a:t>
            </a:r>
          </a:p>
          <a:p>
            <a:pPr marL="914400" lvl="2" indent="0">
              <a:buNone/>
            </a:pPr>
            <a:r>
              <a:rPr lang="fr-FR" sz="1800" dirty="0"/>
              <a:t>- Déjà transposé: élective in situ par abord local (</a:t>
            </a:r>
            <a:r>
              <a:rPr lang="fr-FR" sz="1800" dirty="0" err="1"/>
              <a:t>keyhole</a:t>
            </a:r>
            <a:r>
              <a:rPr lang="fr-FR" sz="1800" dirty="0"/>
              <a:t>)</a:t>
            </a:r>
          </a:p>
          <a:p>
            <a:pPr marL="914400" lvl="2" indent="0">
              <a:buNone/>
            </a:pPr>
            <a:r>
              <a:rPr lang="fr-FR" sz="1800" dirty="0"/>
              <a:t>- Non transposé: transposition</a:t>
            </a:r>
          </a:p>
          <a:p>
            <a:pPr lvl="1"/>
            <a:r>
              <a:rPr lang="fr-FR" dirty="0"/>
              <a:t>Médiane associée: Pauli</a:t>
            </a:r>
          </a:p>
        </p:txBody>
      </p:sp>
    </p:spTree>
    <p:extLst>
      <p:ext uri="{BB962C8B-B14F-4D97-AF65-F5344CB8AC3E}">
        <p14:creationId xmlns:p14="http://schemas.microsoft.com/office/powerpoint/2010/main" val="10175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A4B5623-3FC0-4B37-8C2A-C71E492082C1}"/>
              </a:ext>
            </a:extLst>
          </p:cNvPr>
          <p:cNvSpPr/>
          <p:nvPr/>
        </p:nvSpPr>
        <p:spPr>
          <a:xfrm>
            <a:off x="230861" y="138223"/>
            <a:ext cx="224523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1800" b="1" dirty="0">
                <a:latin typeface="+mn-lt"/>
              </a:rPr>
              <a:t>Pr. Guillaume PASSOT</a:t>
            </a:r>
          </a:p>
          <a:p>
            <a:r>
              <a:rPr lang="fr-FR" sz="1800" b="1" dirty="0">
                <a:latin typeface="+mn-lt"/>
              </a:rPr>
              <a:t>Idem Yohann</a:t>
            </a:r>
            <a:endParaRPr lang="en-US" sz="1400" dirty="0">
              <a:latin typeface="+mn-lt"/>
            </a:endParaRPr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27EE5433-171B-493C-82AC-A1DE8AFB9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54107"/>
            <a:ext cx="1976889" cy="69557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6E1740F-BA3E-4E0E-8F1A-220B5A2E95EA}"/>
              </a:ext>
            </a:extLst>
          </p:cNvPr>
          <p:cNvSpPr/>
          <p:nvPr/>
        </p:nvSpPr>
        <p:spPr>
          <a:xfrm>
            <a:off x="2656113" y="0"/>
            <a:ext cx="6487887" cy="954107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QUESTION 13</a:t>
            </a:r>
          </a:p>
          <a:p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Gestion d’une récidive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853B885-D0DE-42F3-8368-6DFE10F61988}"/>
              </a:ext>
            </a:extLst>
          </p:cNvPr>
          <p:cNvSpPr txBox="1"/>
          <p:nvPr/>
        </p:nvSpPr>
        <p:spPr>
          <a:xfrm>
            <a:off x="802506" y="2399807"/>
            <a:ext cx="3444374" cy="40254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285750" indent="-285750" algn="l" eaLnBrk="0" hangingPunct="0">
              <a:lnSpc>
                <a:spcPct val="120000"/>
              </a:lnSpc>
              <a:buFont typeface="Wingdings" panose="05000000000000000000" pitchFamily="2" charset="2"/>
              <a:buChar char="v"/>
              <a:defRPr sz="1800" b="1" u="sng">
                <a:latin typeface="+mn-lt"/>
                <a:cs typeface="Times New Roman" panose="02020603050405020304" pitchFamily="18" charset="0"/>
              </a:defRPr>
            </a:lvl1pPr>
            <a:lvl2pPr marL="742950" lvl="1" indent="-285750" algn="l" eaLnBrk="0" hangingPunct="0">
              <a:lnSpc>
                <a:spcPct val="120000"/>
              </a:lnSpc>
              <a:buFont typeface="Arial" pitchFamily="34" charset="0"/>
              <a:buChar char="•"/>
              <a:defRPr sz="1800" b="0" u="none">
                <a:latin typeface="+mn-lt"/>
                <a:cs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>
                <a:latin typeface="Calibri"/>
                <a:ea typeface="ＭＳ Ｐゴシック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latin typeface="Calibri"/>
                <a:ea typeface="ＭＳ Ｐゴシック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latin typeface="Calibri"/>
                <a:ea typeface="ＭＳ Ｐゴシック" charset="0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9pPr>
          </a:lstStyle>
          <a:p>
            <a:r>
              <a:rPr lang="fr-FR" dirty="0"/>
              <a:t>Demander l’avis à Pablo !!!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C9C57F4-8F80-4578-B67C-ED506512B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356" y="3166834"/>
            <a:ext cx="3924848" cy="32675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1B8D647-0C8F-4ECA-89A5-6C8DF4862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574" y="3847966"/>
            <a:ext cx="2189786" cy="136011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B2FBE78-432C-4F32-9025-7283ADA7AE9A}"/>
              </a:ext>
            </a:extLst>
          </p:cNvPr>
          <p:cNvSpPr txBox="1"/>
          <p:nvPr/>
        </p:nvSpPr>
        <p:spPr>
          <a:xfrm>
            <a:off x="802506" y="1798447"/>
            <a:ext cx="3444374" cy="40254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285750" indent="-285750" algn="l" eaLnBrk="0" hangingPunct="0">
              <a:lnSpc>
                <a:spcPct val="120000"/>
              </a:lnSpc>
              <a:buFont typeface="Wingdings" panose="05000000000000000000" pitchFamily="2" charset="2"/>
              <a:buChar char="v"/>
              <a:defRPr sz="1800" b="1" u="sng">
                <a:latin typeface="+mn-lt"/>
                <a:cs typeface="Times New Roman" panose="02020603050405020304" pitchFamily="18" charset="0"/>
              </a:defRPr>
            </a:lvl1pPr>
            <a:lvl2pPr marL="742950" lvl="1" indent="-285750" algn="l" eaLnBrk="0" hangingPunct="0">
              <a:lnSpc>
                <a:spcPct val="120000"/>
              </a:lnSpc>
              <a:buFont typeface="Arial" pitchFamily="34" charset="0"/>
              <a:buChar char="•"/>
              <a:defRPr sz="1800" b="0" u="none">
                <a:latin typeface="+mn-lt"/>
                <a:cs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>
                <a:latin typeface="Calibri"/>
                <a:ea typeface="ＭＳ Ｐゴシック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latin typeface="Calibri"/>
                <a:ea typeface="ＭＳ Ｐゴシック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latin typeface="Calibri"/>
                <a:ea typeface="ＭＳ Ｐゴシック" charset="0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9pPr>
          </a:lstStyle>
          <a:p>
            <a:r>
              <a:rPr lang="fr-FR" dirty="0"/>
              <a:t>Si vraiment plus de solution …</a:t>
            </a:r>
          </a:p>
        </p:txBody>
      </p:sp>
    </p:spTree>
    <p:extLst>
      <p:ext uri="{BB962C8B-B14F-4D97-AF65-F5344CB8AC3E}">
        <p14:creationId xmlns:p14="http://schemas.microsoft.com/office/powerpoint/2010/main" val="338250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C7210C-99B1-4FB2-BBA7-39BB5BEB1BDC}"/>
              </a:ext>
            </a:extLst>
          </p:cNvPr>
          <p:cNvSpPr/>
          <p:nvPr/>
        </p:nvSpPr>
        <p:spPr>
          <a:xfrm>
            <a:off x="0" y="3300542"/>
            <a:ext cx="87579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0"/>
              </a:spcAft>
            </a:pPr>
            <a:r>
              <a:rPr lang="fr-FR" sz="1800" b="1" dirty="0">
                <a:latin typeface="+mn-lt"/>
              </a:rPr>
              <a:t>Vincent : rien ou </a:t>
            </a:r>
            <a:r>
              <a:rPr lang="fr-FR" sz="1800" b="1" dirty="0" err="1">
                <a:latin typeface="+mn-lt"/>
              </a:rPr>
              <a:t>raphie</a:t>
            </a:r>
            <a:r>
              <a:rPr lang="fr-FR" sz="1800" b="1" dirty="0">
                <a:latin typeface="+mn-lt"/>
              </a:rPr>
              <a:t> simple par voie endo péritonéale pour limiter le risque post op.</a:t>
            </a:r>
            <a:endParaRPr lang="fr-FR" sz="2000" b="1" dirty="0">
              <a:latin typeface="+mn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B581439-A93E-490A-9B08-15C65CDF940C}"/>
              </a:ext>
            </a:extLst>
          </p:cNvPr>
          <p:cNvSpPr txBox="1"/>
          <p:nvPr/>
        </p:nvSpPr>
        <p:spPr>
          <a:xfrm>
            <a:off x="0" y="3811013"/>
            <a:ext cx="9218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800" b="1" dirty="0">
                <a:latin typeface="+mn-lt"/>
              </a:rPr>
              <a:t>Guillaume : Pour moi une </a:t>
            </a:r>
            <a:r>
              <a:rPr lang="fr-FR" sz="1800" b="1" dirty="0" err="1">
                <a:latin typeface="+mn-lt"/>
              </a:rPr>
              <a:t>raphie</a:t>
            </a:r>
            <a:r>
              <a:rPr lang="fr-FR" sz="1800" b="1" dirty="0">
                <a:latin typeface="+mn-lt"/>
              </a:rPr>
              <a:t> si c’est facile a faire et que la voir d’abord s’y </a:t>
            </a:r>
            <a:r>
              <a:rPr lang="fr-FR" sz="1800" b="1" dirty="0" err="1">
                <a:latin typeface="+mn-lt"/>
              </a:rPr>
              <a:t>prete</a:t>
            </a:r>
            <a:endParaRPr lang="fr-FR" sz="1800" b="1" dirty="0"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64F81F-7010-44A3-8B9B-C70FD21FFD5E}"/>
              </a:ext>
            </a:extLst>
          </p:cNvPr>
          <p:cNvSpPr/>
          <p:nvPr/>
        </p:nvSpPr>
        <p:spPr>
          <a:xfrm>
            <a:off x="2656113" y="0"/>
            <a:ext cx="6487887" cy="2677656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QUESTION bonus</a:t>
            </a:r>
          </a:p>
          <a:p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Que faire si la patient est opéré pour autre chose (colon, vésicule, éventration médiane…)</a:t>
            </a:r>
          </a:p>
          <a:p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et qu’il a une éventration péristomiale asymptomatique</a:t>
            </a:r>
          </a:p>
        </p:txBody>
      </p:sp>
    </p:spTree>
    <p:extLst>
      <p:ext uri="{BB962C8B-B14F-4D97-AF65-F5344CB8AC3E}">
        <p14:creationId xmlns:p14="http://schemas.microsoft.com/office/powerpoint/2010/main" val="17273025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FA862A5-98BC-464E-A5AD-5FB129246CA3}"/>
              </a:ext>
            </a:extLst>
          </p:cNvPr>
          <p:cNvSpPr txBox="1"/>
          <p:nvPr/>
        </p:nvSpPr>
        <p:spPr>
          <a:xfrm>
            <a:off x="312818" y="716877"/>
            <a:ext cx="837398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800" b="1" u="sng" dirty="0">
                <a:latin typeface="+mn-lt"/>
              </a:rPr>
              <a:t>David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1800" dirty="0">
                <a:latin typeface="+mn-lt"/>
              </a:rPr>
              <a:t>Geste contaminant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FR" sz="1800" dirty="0">
                <a:latin typeface="+mn-lt"/>
              </a:rPr>
              <a:t>Si collet &gt; 4cm: abstention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FR" sz="1800" dirty="0">
                <a:latin typeface="+mn-lt"/>
              </a:rPr>
              <a:t>Si collet &lt; 4 cm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fr-FR" sz="1800" dirty="0">
                <a:latin typeface="+mn-lt"/>
              </a:rPr>
              <a:t>Contenu intestinal: raphie 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fr-FR" sz="1800" dirty="0">
                <a:latin typeface="+mn-lt"/>
              </a:rPr>
              <a:t>Contenu </a:t>
            </a:r>
            <a:r>
              <a:rPr lang="fr-FR" sz="1800" dirty="0" err="1">
                <a:latin typeface="+mn-lt"/>
              </a:rPr>
              <a:t>épiplooïque</a:t>
            </a:r>
            <a:r>
              <a:rPr lang="fr-FR" sz="1800" dirty="0">
                <a:latin typeface="+mn-lt"/>
              </a:rPr>
              <a:t>: ne pas le réduire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1800" dirty="0">
                <a:latin typeface="+mn-lt"/>
              </a:rPr>
              <a:t>Eventration médiane: toujours réparer l’EPS associée car </a:t>
            </a:r>
            <a:r>
              <a:rPr lang="fr-FR" sz="1800" dirty="0" err="1">
                <a:latin typeface="+mn-lt"/>
              </a:rPr>
              <a:t>overlap</a:t>
            </a:r>
            <a:r>
              <a:rPr lang="fr-FR" sz="1800" dirty="0">
                <a:latin typeface="+mn-lt"/>
              </a:rPr>
              <a:t> latéral insuffisant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1800" dirty="0">
                <a:latin typeface="+mn-lt"/>
              </a:rPr>
              <a:t>Eventration </a:t>
            </a:r>
            <a:r>
              <a:rPr lang="fr-FR" sz="1800" dirty="0" err="1">
                <a:latin typeface="+mn-lt"/>
              </a:rPr>
              <a:t>péristomiale</a:t>
            </a:r>
            <a:r>
              <a:rPr lang="fr-FR" sz="1800" dirty="0">
                <a:latin typeface="+mn-lt"/>
              </a:rPr>
              <a:t> controlatérale: prévoir plusieurs temps</a:t>
            </a:r>
          </a:p>
        </p:txBody>
      </p:sp>
      <p:pic>
        <p:nvPicPr>
          <p:cNvPr id="5" name="Espace réservé du contenu 3">
            <a:extLst>
              <a:ext uri="{FF2B5EF4-FFF2-40B4-BE49-F238E27FC236}">
                <a16:creationId xmlns:a16="http://schemas.microsoft.com/office/drawing/2014/main" id="{4D102EF9-EB2C-5949-B82F-A5DF65F1C8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3" r="20907"/>
          <a:stretch/>
        </p:blipFill>
        <p:spPr>
          <a:xfrm>
            <a:off x="2734081" y="3777041"/>
            <a:ext cx="3847192" cy="311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0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239675-0FE0-4E33-80FE-16FB16854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4083" y="86176"/>
            <a:ext cx="6858000" cy="807464"/>
          </a:xfrm>
        </p:spPr>
        <p:txBody>
          <a:bodyPr>
            <a:normAutofit/>
          </a:bodyPr>
          <a:lstStyle/>
          <a:p>
            <a:r>
              <a:rPr lang="fr-FR" sz="1800" b="1" u="sng" dirty="0" err="1">
                <a:latin typeface="+mn-lt"/>
                <a:cs typeface="Times New Roman" panose="02020603050405020304" pitchFamily="18" charset="0"/>
              </a:rPr>
              <a:t>Haitham</a:t>
            </a:r>
            <a:endParaRPr lang="fr-FR" sz="600" dirty="0">
              <a:latin typeface="+mn-lt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652B72D-C432-4550-891E-12EBBD85EE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" y="1799644"/>
            <a:ext cx="9128760" cy="503514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sz="72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Evolution de l’éventration  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fr-FR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600"/>
              </a:spcAft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		</a:t>
            </a:r>
          </a:p>
          <a:p>
            <a:pPr algn="l">
              <a:lnSpc>
                <a:spcPct val="107000"/>
              </a:lnSpc>
              <a:spcAft>
                <a:spcPts val="600"/>
              </a:spcAft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	    	</a:t>
            </a:r>
          </a:p>
          <a:p>
            <a:pPr algn="l">
              <a:lnSpc>
                <a:spcPct val="107000"/>
              </a:lnSpc>
              <a:spcAft>
                <a:spcPts val="600"/>
              </a:spcAft>
            </a:pPr>
            <a:endParaRPr lang="fr-FR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600"/>
              </a:spcAft>
            </a:pPr>
            <a:endParaRPr lang="fr-FR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600"/>
              </a:spcAft>
            </a:pPr>
            <a:endParaRPr lang="fr-FR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600"/>
              </a:spcAft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    </a:t>
            </a:r>
            <a:r>
              <a:rPr lang="fr-FR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4" name="Picture 5" descr="G:\Charte Graphique\Logo_puce_encadre\logo couleur\logo_3coul_CHU.jpg">
            <a:extLst>
              <a:ext uri="{FF2B5EF4-FFF2-40B4-BE49-F238E27FC236}">
                <a16:creationId xmlns:a16="http://schemas.microsoft.com/office/drawing/2014/main" id="{F466B2AF-47C0-4F8C-AB7A-0E5195DA7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" y="865030"/>
            <a:ext cx="1306272" cy="61317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7E84D7B-694A-4C8B-A6B8-2E6E12A18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2095" y="864871"/>
            <a:ext cx="1314286" cy="628571"/>
          </a:xfrm>
          <a:prstGeom prst="rect">
            <a:avLst/>
          </a:prstGeom>
          <a:solidFill>
            <a:schemeClr val="bg1"/>
          </a:solidFill>
          <a:ln w="12700">
            <a:solidFill>
              <a:srgbClr val="00B0F0"/>
            </a:solidFill>
          </a:ln>
        </p:spPr>
      </p:pic>
      <p:sp>
        <p:nvSpPr>
          <p:cNvPr id="10" name="ZoneTexte 9"/>
          <p:cNvSpPr txBox="1"/>
          <p:nvPr/>
        </p:nvSpPr>
        <p:spPr>
          <a:xfrm>
            <a:off x="247841" y="5297515"/>
            <a:ext cx="1274708" cy="36933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fr-FR" sz="1800" dirty="0"/>
              <a:t>Abstention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709257" y="2695889"/>
            <a:ext cx="838692" cy="36933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fr-FR" sz="1800" dirty="0"/>
              <a:t>Stable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5003054" y="2695889"/>
            <a:ext cx="1415773" cy="36933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fr-FR" sz="1800" dirty="0"/>
              <a:t>Aggravation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2077042" y="3833650"/>
            <a:ext cx="1056700" cy="36933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fr-FR" sz="1800" dirty="0"/>
              <a:t>Vésicule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3753666" y="3833650"/>
            <a:ext cx="2300630" cy="36933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fr-FR" sz="1800" dirty="0"/>
              <a:t>Eventration Médiane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6882503" y="3833650"/>
            <a:ext cx="1496949" cy="36933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fr-FR" sz="1800" dirty="0"/>
              <a:t>Tube digestif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1841865" y="5285273"/>
            <a:ext cx="4775667" cy="36933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fr-FR" sz="1800" dirty="0"/>
              <a:t>Réparation avec prothèse des 2 éventrations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4392290" y="6270882"/>
            <a:ext cx="4826963" cy="36933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fr-FR" sz="1800" dirty="0"/>
              <a:t>Réparation par </a:t>
            </a:r>
            <a:r>
              <a:rPr lang="fr-FR" sz="1800" dirty="0" err="1"/>
              <a:t>raphie</a:t>
            </a:r>
            <a:r>
              <a:rPr lang="fr-FR" sz="1800" dirty="0"/>
              <a:t> simple ou Bio prothèse</a:t>
            </a: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005894">
            <a:off x="5054774" y="3304990"/>
            <a:ext cx="865030" cy="155462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159630">
            <a:off x="1623232" y="2290641"/>
            <a:ext cx="2790707" cy="162571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85029">
            <a:off x="4300399" y="2320811"/>
            <a:ext cx="1008665" cy="155462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201848">
            <a:off x="1361489" y="4546147"/>
            <a:ext cx="1358696" cy="155462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91356">
            <a:off x="5735107" y="3267968"/>
            <a:ext cx="1344677" cy="155462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8134" y="4028048"/>
            <a:ext cx="2042440" cy="155462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524388" y="5078656"/>
            <a:ext cx="2071807" cy="312644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049239" y="4621830"/>
            <a:ext cx="1035839" cy="155462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703572">
            <a:off x="3174511" y="3307869"/>
            <a:ext cx="2435558" cy="15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792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F41D22F2-5AA8-4193-A77C-6BDFA404B935}"/>
              </a:ext>
            </a:extLst>
          </p:cNvPr>
          <p:cNvSpPr/>
          <p:nvPr/>
        </p:nvSpPr>
        <p:spPr>
          <a:xfrm>
            <a:off x="1566834" y="210402"/>
            <a:ext cx="6396411" cy="52322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Introduction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F8DC22-7D60-4804-9D64-28128A1CEFC2}"/>
              </a:ext>
            </a:extLst>
          </p:cNvPr>
          <p:cNvSpPr/>
          <p:nvPr/>
        </p:nvSpPr>
        <p:spPr>
          <a:xfrm>
            <a:off x="391795" y="733622"/>
            <a:ext cx="6059806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000000"/>
                </a:solidFill>
                <a:latin typeface="+mn-lt"/>
              </a:rPr>
              <a:t>Incidence éventration péri-Bricker sur notre série est de 23,2 %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F8AAE75-E58C-4844-8416-C32D15C86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60" y="1530038"/>
            <a:ext cx="7105650" cy="51326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70B6A1F-AF51-438D-83F0-BBB3DD97220F}"/>
              </a:ext>
            </a:extLst>
          </p:cNvPr>
          <p:cNvSpPr/>
          <p:nvPr/>
        </p:nvSpPr>
        <p:spPr>
          <a:xfrm>
            <a:off x="937260" y="1899370"/>
            <a:ext cx="812800" cy="2342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ECD0D0A-1C93-4553-87C7-1C2226762BE7}"/>
              </a:ext>
            </a:extLst>
          </p:cNvPr>
          <p:cNvSpPr/>
          <p:nvPr/>
        </p:nvSpPr>
        <p:spPr>
          <a:xfrm>
            <a:off x="937260" y="2216000"/>
            <a:ext cx="1117600" cy="501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5CA950-F4C7-4344-A18A-11696C10E1D8}"/>
              </a:ext>
            </a:extLst>
          </p:cNvPr>
          <p:cNvSpPr/>
          <p:nvPr/>
        </p:nvSpPr>
        <p:spPr>
          <a:xfrm>
            <a:off x="937260" y="3520566"/>
            <a:ext cx="1117600" cy="2414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DC754E3-380C-40A1-92FC-82D250F1FF87}"/>
              </a:ext>
            </a:extLst>
          </p:cNvPr>
          <p:cNvSpPr/>
          <p:nvPr/>
        </p:nvSpPr>
        <p:spPr>
          <a:xfrm>
            <a:off x="937260" y="3975662"/>
            <a:ext cx="1117600" cy="2414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DF4E31-9542-4A3D-8475-22A2ACEF56B0}"/>
              </a:ext>
            </a:extLst>
          </p:cNvPr>
          <p:cNvSpPr/>
          <p:nvPr/>
        </p:nvSpPr>
        <p:spPr>
          <a:xfrm>
            <a:off x="937260" y="5020590"/>
            <a:ext cx="1733550" cy="3578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A7669E-01B7-4B02-896C-851E9B755D00}"/>
              </a:ext>
            </a:extLst>
          </p:cNvPr>
          <p:cNvSpPr/>
          <p:nvPr/>
        </p:nvSpPr>
        <p:spPr>
          <a:xfrm>
            <a:off x="2473930" y="1139667"/>
            <a:ext cx="2587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800" dirty="0">
                <a:solidFill>
                  <a:srgbClr val="000000"/>
                </a:solidFill>
                <a:latin typeface="+mn-lt"/>
              </a:rPr>
              <a:t>Délais médian de 12 mois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97995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F41D22F2-5AA8-4193-A77C-6BDFA404B935}"/>
              </a:ext>
            </a:extLst>
          </p:cNvPr>
          <p:cNvSpPr/>
          <p:nvPr/>
        </p:nvSpPr>
        <p:spPr>
          <a:xfrm>
            <a:off x="1566834" y="210402"/>
            <a:ext cx="6396411" cy="52322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Introduction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8DCDCA2-CD17-4FD2-81D6-B6B0576CC2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12518"/>
          <a:stretch/>
        </p:blipFill>
        <p:spPr>
          <a:xfrm>
            <a:off x="1818640" y="1371328"/>
            <a:ext cx="6237786" cy="47601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2E0E6AB-E35D-4E96-B79B-832B46F74771}"/>
              </a:ext>
            </a:extLst>
          </p:cNvPr>
          <p:cNvSpPr/>
          <p:nvPr/>
        </p:nvSpPr>
        <p:spPr>
          <a:xfrm>
            <a:off x="523875" y="849723"/>
            <a:ext cx="3082926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000000"/>
                </a:solidFill>
                <a:latin typeface="+mn-lt"/>
              </a:rPr>
              <a:t>Analyse des 134 éventrations</a:t>
            </a:r>
            <a:endParaRPr lang="en-US" sz="1800" dirty="0"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26829D-1C65-4AE4-B326-A357437F3D1C}"/>
              </a:ext>
            </a:extLst>
          </p:cNvPr>
          <p:cNvSpPr/>
          <p:nvPr/>
        </p:nvSpPr>
        <p:spPr>
          <a:xfrm>
            <a:off x="7153275" y="1806425"/>
            <a:ext cx="473710" cy="1795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843739-06AE-4DC5-BC25-6A40B95DDA0A}"/>
              </a:ext>
            </a:extLst>
          </p:cNvPr>
          <p:cNvSpPr/>
          <p:nvPr/>
        </p:nvSpPr>
        <p:spPr>
          <a:xfrm>
            <a:off x="7153275" y="2206475"/>
            <a:ext cx="473710" cy="1795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27F146-47A2-4589-A334-C046A56A5FD2}"/>
              </a:ext>
            </a:extLst>
          </p:cNvPr>
          <p:cNvSpPr/>
          <p:nvPr/>
        </p:nvSpPr>
        <p:spPr>
          <a:xfrm>
            <a:off x="7153275" y="2861739"/>
            <a:ext cx="473710" cy="1795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52639F-41F0-4CF3-AB7B-240DFA212402}"/>
              </a:ext>
            </a:extLst>
          </p:cNvPr>
          <p:cNvSpPr/>
          <p:nvPr/>
        </p:nvSpPr>
        <p:spPr>
          <a:xfrm>
            <a:off x="7153275" y="3427234"/>
            <a:ext cx="473710" cy="1795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42E2BC-F914-4DCC-93C1-991C82BE6CD2}"/>
              </a:ext>
            </a:extLst>
          </p:cNvPr>
          <p:cNvSpPr/>
          <p:nvPr/>
        </p:nvSpPr>
        <p:spPr>
          <a:xfrm>
            <a:off x="7153275" y="3824147"/>
            <a:ext cx="473710" cy="5668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79F7C96-A144-44BB-AA43-CDF06E1A12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309"/>
          <a:stretch/>
        </p:blipFill>
        <p:spPr>
          <a:xfrm>
            <a:off x="1818640" y="4896803"/>
            <a:ext cx="6237786" cy="1234673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2C7C40E-301D-49AF-962C-5F2BEBFE85E0}"/>
              </a:ext>
            </a:extLst>
          </p:cNvPr>
          <p:cNvSpPr/>
          <p:nvPr/>
        </p:nvSpPr>
        <p:spPr>
          <a:xfrm>
            <a:off x="7153275" y="4471988"/>
            <a:ext cx="473710" cy="4476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89CDFD-0278-49AC-ADE8-EF913D164B83}"/>
              </a:ext>
            </a:extLst>
          </p:cNvPr>
          <p:cNvSpPr/>
          <p:nvPr/>
        </p:nvSpPr>
        <p:spPr>
          <a:xfrm>
            <a:off x="7153275" y="4960797"/>
            <a:ext cx="473710" cy="3620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60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FEEBBC0-460D-4C47-A6C0-40A93231CB60}"/>
              </a:ext>
            </a:extLst>
          </p:cNvPr>
          <p:cNvSpPr/>
          <p:nvPr/>
        </p:nvSpPr>
        <p:spPr>
          <a:xfrm>
            <a:off x="1566834" y="210402"/>
            <a:ext cx="6396411" cy="52322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800" b="1">
                <a:solidFill>
                  <a:srgbClr val="FF0000"/>
                </a:solidFill>
                <a:cs typeface="Times New Roman" pitchFamily="18" charset="0"/>
              </a:rPr>
              <a:t>Méthode de la table ronde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550DCE-B085-4355-BB73-52894F2CF287}"/>
              </a:ext>
            </a:extLst>
          </p:cNvPr>
          <p:cNvSpPr/>
          <p:nvPr/>
        </p:nvSpPr>
        <p:spPr>
          <a:xfrm>
            <a:off x="953404" y="1171612"/>
            <a:ext cx="7237191" cy="1732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fr-FR" sz="1800" dirty="0">
                <a:latin typeface="+mn-lt"/>
                <a:cs typeface="Times New Roman" panose="02020603050405020304" pitchFamily="18" charset="0"/>
              </a:rPr>
              <a:t>Création de 20 questions</a:t>
            </a:r>
          </a:p>
          <a:p>
            <a:pPr marL="285750" indent="-285750" algn="l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fr-FR" sz="1800" dirty="0">
                <a:latin typeface="+mn-lt"/>
                <a:cs typeface="Times New Roman" panose="02020603050405020304" pitchFamily="18" charset="0"/>
              </a:rPr>
              <a:t>Envoi à chaque membre avec comme consigne de ne répondre qu’à 10 questions qu’ils trouvaient intéressantes</a:t>
            </a:r>
          </a:p>
          <a:p>
            <a:pPr marL="285750" indent="-285750" algn="l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fr-FR" sz="1800" dirty="0">
                <a:latin typeface="+mn-lt"/>
                <a:cs typeface="Times New Roman" panose="02020603050405020304" pitchFamily="18" charset="0"/>
              </a:rPr>
              <a:t>Première analyse des réponses et retour pour développer</a:t>
            </a:r>
          </a:p>
          <a:p>
            <a:pPr marL="285750" indent="-285750" algn="l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fr-FR" sz="1800" dirty="0">
                <a:latin typeface="+mn-lt"/>
                <a:cs typeface="Times New Roman" panose="02020603050405020304" pitchFamily="18" charset="0"/>
              </a:rPr>
              <a:t>Sélection de 2 questions supplémentaires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93004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97006FC-DAE5-4920-83DB-4F3A806F5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0015"/>
            <a:ext cx="9144000" cy="270132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5236A36-E182-413B-9A08-5146B70D6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73026"/>
            <a:ext cx="9144000" cy="128298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3A42679-7497-403F-8502-88EBD731AF0A}"/>
              </a:ext>
            </a:extLst>
          </p:cNvPr>
          <p:cNvSpPr txBox="1"/>
          <p:nvPr/>
        </p:nvSpPr>
        <p:spPr>
          <a:xfrm>
            <a:off x="955040" y="5702180"/>
            <a:ext cx="250952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  <a:latin typeface="+mn-lt"/>
              </a:rPr>
              <a:t>PARTIE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C3715B-41DF-45CF-BE79-0191049959D0}"/>
              </a:ext>
            </a:extLst>
          </p:cNvPr>
          <p:cNvSpPr/>
          <p:nvPr/>
        </p:nvSpPr>
        <p:spPr>
          <a:xfrm>
            <a:off x="4062312" y="5180166"/>
            <a:ext cx="20880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800" b="1" dirty="0">
                <a:latin typeface="+mn-lt"/>
              </a:rPr>
              <a:t>Indications</a:t>
            </a:r>
            <a:endParaRPr lang="en-US" sz="1800" b="1" dirty="0"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CF0B26-BAB3-414B-AA96-71DC08B8DC33}"/>
              </a:ext>
            </a:extLst>
          </p:cNvPr>
          <p:cNvSpPr/>
          <p:nvPr/>
        </p:nvSpPr>
        <p:spPr>
          <a:xfrm>
            <a:off x="4062312" y="5714478"/>
            <a:ext cx="20880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800" b="1" dirty="0">
                <a:latin typeface="+mn-lt"/>
              </a:rPr>
              <a:t>Bilan </a:t>
            </a:r>
            <a:r>
              <a:rPr lang="fr-FR" sz="1800" b="1" dirty="0" err="1">
                <a:latin typeface="+mn-lt"/>
              </a:rPr>
              <a:t>Pré-opératoire</a:t>
            </a:r>
            <a:endParaRPr lang="en-US" sz="1800" b="1" dirty="0"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BB2301-8239-4137-8312-A80520B9725C}"/>
              </a:ext>
            </a:extLst>
          </p:cNvPr>
          <p:cNvSpPr/>
          <p:nvPr/>
        </p:nvSpPr>
        <p:spPr>
          <a:xfrm>
            <a:off x="4062312" y="6248790"/>
            <a:ext cx="20880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800" b="1" dirty="0">
                <a:latin typeface="+mn-lt"/>
              </a:rPr>
              <a:t>Pré-optimisation</a:t>
            </a:r>
            <a:endParaRPr lang="en-US" sz="1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0750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G:\Charte Graphique\Logo_puce_encadre\logo couleur\logo_3coul_CHU.jpg">
            <a:extLst>
              <a:ext uri="{FF2B5EF4-FFF2-40B4-BE49-F238E27FC236}">
                <a16:creationId xmlns:a16="http://schemas.microsoft.com/office/drawing/2014/main" id="{F466B2AF-47C0-4F8C-AB7A-0E5195DA7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14" y="684004"/>
            <a:ext cx="997005" cy="46800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7E84D7B-694A-4C8B-A6B8-2E6E12A18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756" y="689947"/>
            <a:ext cx="974600" cy="466112"/>
          </a:xfrm>
          <a:prstGeom prst="rect">
            <a:avLst/>
          </a:prstGeom>
          <a:solidFill>
            <a:schemeClr val="bg1"/>
          </a:solidFill>
          <a:ln w="12700">
            <a:solidFill>
              <a:srgbClr val="00B0F0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9537" y="1067261"/>
            <a:ext cx="1351931" cy="180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/>
          <a:srcRect l="39380"/>
          <a:stretch/>
        </p:blipFill>
        <p:spPr>
          <a:xfrm>
            <a:off x="6799067" y="1067261"/>
            <a:ext cx="2152673" cy="180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4533" y="4974589"/>
            <a:ext cx="1952952" cy="1728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7973" y="4974589"/>
            <a:ext cx="1294150" cy="1728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8"/>
          <a:srcRect l="47028" t="49599"/>
          <a:stretch/>
        </p:blipFill>
        <p:spPr>
          <a:xfrm>
            <a:off x="2166677" y="5149462"/>
            <a:ext cx="2012494" cy="155312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61AFD8C-B5E8-4D1E-89DF-5D7AE8F4EC0D}"/>
              </a:ext>
            </a:extLst>
          </p:cNvPr>
          <p:cNvSpPr/>
          <p:nvPr/>
        </p:nvSpPr>
        <p:spPr>
          <a:xfrm>
            <a:off x="2952578" y="30502"/>
            <a:ext cx="3238845" cy="954107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QUESTION 1</a:t>
            </a:r>
          </a:p>
          <a:p>
            <a:pPr algn="ctr"/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Quelles indications 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6A551C-1478-4EFB-8F53-14DFB9D44AE4}"/>
              </a:ext>
            </a:extLst>
          </p:cNvPr>
          <p:cNvSpPr/>
          <p:nvPr/>
        </p:nvSpPr>
        <p:spPr>
          <a:xfrm>
            <a:off x="156789" y="48871"/>
            <a:ext cx="2047933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1800" b="1" dirty="0">
                <a:latin typeface="+mn-lt"/>
              </a:rPr>
              <a:t>Dr. </a:t>
            </a:r>
            <a:r>
              <a:rPr lang="fr-FR" sz="1800" b="1" dirty="0" err="1">
                <a:latin typeface="+mn-lt"/>
              </a:rPr>
              <a:t>Haitham</a:t>
            </a:r>
            <a:r>
              <a:rPr lang="fr-FR" sz="1800" b="1" dirty="0">
                <a:latin typeface="+mn-lt"/>
              </a:rPr>
              <a:t> KHALIL</a:t>
            </a:r>
          </a:p>
          <a:p>
            <a:r>
              <a:rPr lang="fr-FR" sz="1400" b="1" dirty="0">
                <a:latin typeface="+mn-lt"/>
              </a:rPr>
              <a:t>Tout le monde d’accord</a:t>
            </a:r>
            <a:endParaRPr lang="en-US" sz="1400" dirty="0">
              <a:latin typeface="+mn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16D92A2-9DB5-45AB-8601-BF7E348E5DB6}"/>
              </a:ext>
            </a:extLst>
          </p:cNvPr>
          <p:cNvSpPr/>
          <p:nvPr/>
        </p:nvSpPr>
        <p:spPr>
          <a:xfrm>
            <a:off x="156789" y="1999652"/>
            <a:ext cx="7237191" cy="2396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fr-FR" sz="1800" b="1" u="sng" dirty="0">
                <a:latin typeface="+mn-lt"/>
                <a:cs typeface="Times New Roman" panose="02020603050405020304" pitchFamily="18" charset="0"/>
              </a:rPr>
              <a:t>Eventration symptomatique (40-50 %) :</a:t>
            </a:r>
          </a:p>
          <a:p>
            <a:pPr marL="74295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1800" dirty="0">
                <a:latin typeface="+mn-lt"/>
                <a:cs typeface="Times New Roman" panose="02020603050405020304" pitchFamily="18" charset="0"/>
              </a:rPr>
              <a:t>Douleurs, Pesanteur, Gène</a:t>
            </a:r>
          </a:p>
          <a:p>
            <a:pPr marL="74295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1800" dirty="0">
                <a:latin typeface="+mn-lt"/>
                <a:cs typeface="Times New Roman" panose="02020603050405020304" pitchFamily="18" charset="0"/>
              </a:rPr>
              <a:t>Problème d’appareillage</a:t>
            </a:r>
          </a:p>
          <a:p>
            <a:pPr marL="74295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1800" dirty="0">
                <a:latin typeface="+mn-lt"/>
                <a:cs typeface="Times New Roman" panose="02020603050405020304" pitchFamily="18" charset="0"/>
              </a:rPr>
              <a:t>Troubles urinaires : ( Rétention, infection)</a:t>
            </a:r>
          </a:p>
          <a:p>
            <a:pPr marL="74295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1800" dirty="0">
                <a:latin typeface="+mn-lt"/>
                <a:cs typeface="Times New Roman" panose="02020603050405020304" pitchFamily="18" charset="0"/>
              </a:rPr>
              <a:t>Troubles digestifs : (</a:t>
            </a:r>
            <a:r>
              <a:rPr lang="fr-FR" sz="1800" dirty="0" err="1">
                <a:latin typeface="+mn-lt"/>
                <a:cs typeface="Times New Roman" panose="02020603050405020304" pitchFamily="18" charset="0"/>
              </a:rPr>
              <a:t>Sub</a:t>
            </a:r>
            <a:r>
              <a:rPr lang="fr-FR" sz="1800" dirty="0">
                <a:latin typeface="+mn-lt"/>
                <a:cs typeface="Times New Roman" panose="02020603050405020304" pitchFamily="18" charset="0"/>
              </a:rPr>
              <a:t>-occlusion, occlusion)</a:t>
            </a: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fr-FR" sz="1800" b="1" u="sng" dirty="0">
                <a:latin typeface="+mn-lt"/>
                <a:cs typeface="Times New Roman" panose="02020603050405020304" pitchFamily="18" charset="0"/>
              </a:rPr>
              <a:t>Eventration + Prolapsus sur anse longue ( rare) </a:t>
            </a:r>
          </a:p>
          <a:p>
            <a:pPr marL="285750" indent="-285750" algn="l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fr-FR" sz="1800" b="1" u="sng" dirty="0">
                <a:latin typeface="+mn-lt"/>
                <a:cs typeface="Times New Roman" panose="02020603050405020304" pitchFamily="18" charset="0"/>
              </a:rPr>
              <a:t>Eventration péri-Bricker + médiane symptomatique</a:t>
            </a:r>
            <a:endParaRPr lang="en-US" sz="1800" u="sng" dirty="0">
              <a:latin typeface="+mn-lt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4FB3DC7-1229-4F99-9FBB-D12A96A576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9599" r="53266"/>
          <a:stretch/>
        </p:blipFill>
        <p:spPr>
          <a:xfrm>
            <a:off x="454300" y="5149462"/>
            <a:ext cx="1775504" cy="155312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CE2AFBF-2E4D-42D3-8B28-DD9B37EE39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860" y="3014227"/>
            <a:ext cx="1800000" cy="180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628FB9D-0879-45A4-9DD3-280658B3540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7453" t="15954" r="14892" b="25109"/>
          <a:stretch/>
        </p:blipFill>
        <p:spPr>
          <a:xfrm>
            <a:off x="5510576" y="3014227"/>
            <a:ext cx="1797295" cy="1800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Flèche : bas 1">
            <a:extLst>
              <a:ext uri="{FF2B5EF4-FFF2-40B4-BE49-F238E27FC236}">
                <a16:creationId xmlns:a16="http://schemas.microsoft.com/office/drawing/2014/main" id="{39B393F6-50FF-4463-90BE-36FF95F16E7C}"/>
              </a:ext>
            </a:extLst>
          </p:cNvPr>
          <p:cNvSpPr/>
          <p:nvPr/>
        </p:nvSpPr>
        <p:spPr>
          <a:xfrm rot="9306886">
            <a:off x="8156994" y="1641375"/>
            <a:ext cx="219771" cy="978787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26B2737-8131-480F-8133-4499F9EFAF96}"/>
              </a:ext>
            </a:extLst>
          </p:cNvPr>
          <p:cNvSpPr/>
          <p:nvPr/>
        </p:nvSpPr>
        <p:spPr>
          <a:xfrm>
            <a:off x="7283873" y="2528484"/>
            <a:ext cx="1442418" cy="299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fr-FR" sz="1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Rétention </a:t>
            </a:r>
            <a:r>
              <a:rPr lang="fr-FR" sz="12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bricker</a:t>
            </a:r>
            <a:endParaRPr lang="en-US" sz="12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D42CC1F-12E3-4E18-9594-0A52EDB85168}"/>
              </a:ext>
            </a:extLst>
          </p:cNvPr>
          <p:cNvSpPr/>
          <p:nvPr/>
        </p:nvSpPr>
        <p:spPr>
          <a:xfrm>
            <a:off x="5694925" y="4476943"/>
            <a:ext cx="1442418" cy="299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fr-FR" sz="1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Occlusion digestive</a:t>
            </a:r>
            <a:endParaRPr lang="en-US" sz="12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1266EBD-BE49-4FD3-ADB0-A7030C079181}"/>
              </a:ext>
            </a:extLst>
          </p:cNvPr>
          <p:cNvSpPr/>
          <p:nvPr/>
        </p:nvSpPr>
        <p:spPr>
          <a:xfrm>
            <a:off x="6931198" y="6334318"/>
            <a:ext cx="1952952" cy="299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fr-FR" sz="1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Éventration + Prolapsus </a:t>
            </a:r>
            <a:endParaRPr lang="en-US" sz="12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3" name="Flèche : bas 22">
            <a:extLst>
              <a:ext uri="{FF2B5EF4-FFF2-40B4-BE49-F238E27FC236}">
                <a16:creationId xmlns:a16="http://schemas.microsoft.com/office/drawing/2014/main" id="{D35D50CE-4358-47AF-832F-EE75295487B1}"/>
              </a:ext>
            </a:extLst>
          </p:cNvPr>
          <p:cNvSpPr/>
          <p:nvPr/>
        </p:nvSpPr>
        <p:spPr>
          <a:xfrm rot="2356038">
            <a:off x="1179698" y="4988895"/>
            <a:ext cx="248508" cy="502576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èche : bas 23">
            <a:extLst>
              <a:ext uri="{FF2B5EF4-FFF2-40B4-BE49-F238E27FC236}">
                <a16:creationId xmlns:a16="http://schemas.microsoft.com/office/drawing/2014/main" id="{59BBE11A-1BAB-470F-B1BA-EC11ABF755C0}"/>
              </a:ext>
            </a:extLst>
          </p:cNvPr>
          <p:cNvSpPr/>
          <p:nvPr/>
        </p:nvSpPr>
        <p:spPr>
          <a:xfrm rot="19843162">
            <a:off x="3327401" y="4898173"/>
            <a:ext cx="248508" cy="502576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33CC06C-FA62-472A-961F-371539C68866}"/>
              </a:ext>
            </a:extLst>
          </p:cNvPr>
          <p:cNvSpPr/>
          <p:nvPr/>
        </p:nvSpPr>
        <p:spPr>
          <a:xfrm>
            <a:off x="1597348" y="6347945"/>
            <a:ext cx="1952952" cy="299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fr-FR" sz="1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Défects multiples</a:t>
            </a:r>
            <a:endParaRPr lang="en-US" sz="12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971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 animBg="1"/>
      <p:bldP spid="20" grpId="0"/>
      <p:bldP spid="21" grpId="0"/>
      <p:bldP spid="22" grpId="0"/>
      <p:bldP spid="23" grpId="0" animBg="1"/>
      <p:bldP spid="24" grpId="0" animBg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08480" y="1600200"/>
            <a:ext cx="5384800" cy="2396938"/>
          </a:xfr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fr-FR" sz="1800" b="1" u="sng" dirty="0">
                <a:latin typeface="+mn-lt"/>
                <a:ea typeface="ＭＳ Ｐゴシック" pitchFamily="34" charset="-128"/>
                <a:cs typeface="Times New Roman" panose="02020603050405020304" pitchFamily="18" charset="0"/>
              </a:rPr>
              <a:t>Expérience de 5 centres </a:t>
            </a:r>
            <a:r>
              <a:rPr lang="fr-FR" sz="1800" b="1" u="sng" dirty="0" err="1">
                <a:latin typeface="+mn-lt"/>
                <a:ea typeface="ＭＳ Ｐゴシック" pitchFamily="34" charset="-128"/>
                <a:cs typeface="Times New Roman" panose="02020603050405020304" pitchFamily="18" charset="0"/>
              </a:rPr>
              <a:t>francais</a:t>
            </a:r>
            <a:r>
              <a:rPr lang="fr-FR" sz="1800" b="1" u="sng" dirty="0">
                <a:latin typeface="+mn-lt"/>
                <a:ea typeface="ＭＳ Ｐゴシック" pitchFamily="34" charset="-128"/>
                <a:cs typeface="Times New Roman" panose="02020603050405020304" pitchFamily="18" charset="0"/>
              </a:rPr>
              <a:t>: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buChar char="•"/>
            </a:pPr>
            <a:r>
              <a:rPr lang="fr-FR" sz="1800" dirty="0">
                <a:latin typeface="+mn-lt"/>
                <a:ea typeface="ＭＳ Ｐゴシック" pitchFamily="34" charset="-128"/>
                <a:cs typeface="Times New Roman" panose="02020603050405020304" pitchFamily="18" charset="0"/>
              </a:rPr>
              <a:t>&gt;700 patients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buChar char="•"/>
            </a:pPr>
            <a:r>
              <a:rPr lang="fr-FR" sz="1800" dirty="0">
                <a:latin typeface="+mn-lt"/>
                <a:ea typeface="ＭＳ Ｐゴシック" pitchFamily="34" charset="-128"/>
                <a:cs typeface="Times New Roman" panose="02020603050405020304" pitchFamily="18" charset="0"/>
              </a:rPr>
              <a:t>30% d’éventration après un </a:t>
            </a:r>
            <a:r>
              <a:rPr lang="fr-FR" sz="1800" dirty="0" err="1">
                <a:latin typeface="+mn-lt"/>
                <a:ea typeface="ＭＳ Ｐゴシック" pitchFamily="34" charset="-128"/>
                <a:cs typeface="Times New Roman" panose="02020603050405020304" pitchFamily="18" charset="0"/>
              </a:rPr>
              <a:t>bricker</a:t>
            </a:r>
            <a:endParaRPr lang="fr-FR" sz="1800" dirty="0">
              <a:latin typeface="+mn-lt"/>
              <a:ea typeface="ＭＳ Ｐゴシック" pitchFamily="34" charset="-128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  <a:buChar char="•"/>
            </a:pPr>
            <a:r>
              <a:rPr lang="fr-FR" sz="1800" dirty="0">
                <a:latin typeface="+mn-lt"/>
                <a:ea typeface="ＭＳ Ｐゴシック" pitchFamily="34" charset="-128"/>
                <a:cs typeface="Times New Roman" panose="02020603050405020304" pitchFamily="18" charset="0"/>
              </a:rPr>
              <a:t>154 cures d’éventration… </a:t>
            </a:r>
          </a:p>
          <a:p>
            <a:pPr lvl="1">
              <a:lnSpc>
                <a:spcPct val="120000"/>
              </a:lnSpc>
              <a:spcBef>
                <a:spcPct val="0"/>
              </a:spcBef>
              <a:buChar char="•"/>
            </a:pPr>
            <a:r>
              <a:rPr lang="fr-FR" sz="1800" dirty="0">
                <a:latin typeface="+mn-lt"/>
                <a:ea typeface="ＭＳ Ｐゴシック" pitchFamily="34" charset="-128"/>
                <a:cs typeface="Times New Roman" panose="02020603050405020304" pitchFamily="18" charset="0"/>
              </a:rPr>
              <a:t>…30% de récidives…</a:t>
            </a:r>
          </a:p>
          <a:p>
            <a:pPr marL="285750" indent="-285750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fr-FR" sz="1800" b="1" u="sng" dirty="0">
                <a:latin typeface="+mn-lt"/>
                <a:ea typeface="ＭＳ Ｐゴシック" pitchFamily="34" charset="-128"/>
                <a:cs typeface="Times New Roman" panose="02020603050405020304" pitchFamily="18" charset="0"/>
              </a:rPr>
              <a:t>Mais…</a:t>
            </a:r>
          </a:p>
          <a:p>
            <a:pPr marL="285750" indent="-285750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fr-FR" sz="1800" b="1" u="sng" dirty="0">
                <a:latin typeface="+mn-lt"/>
                <a:ea typeface="ＭＳ Ｐゴシック" pitchFamily="34" charset="-128"/>
                <a:cs typeface="Times New Roman" panose="02020603050405020304" pitchFamily="18" charset="0"/>
              </a:rPr>
              <a:t>Beaucoup de </a:t>
            </a:r>
            <a:r>
              <a:rPr lang="fr-FR" sz="1800" b="1" u="sng" dirty="0" err="1">
                <a:latin typeface="+mn-lt"/>
                <a:ea typeface="ＭＳ Ｐゴシック" pitchFamily="34" charset="-128"/>
                <a:cs typeface="Times New Roman" panose="02020603050405020304" pitchFamily="18" charset="0"/>
              </a:rPr>
              <a:t>keyhole</a:t>
            </a:r>
            <a:r>
              <a:rPr lang="fr-FR" sz="1800" b="1" u="sng" dirty="0">
                <a:latin typeface="+mn-lt"/>
                <a:ea typeface="ＭＳ Ｐゴシック" pitchFamily="34" charset="-128"/>
                <a:cs typeface="Times New Roman" panose="02020603050405020304" pitchFamily="18" charset="0"/>
              </a:rPr>
              <a:t>, pas de </a:t>
            </a:r>
            <a:r>
              <a:rPr lang="fr-FR" sz="1800" b="1" u="sng" dirty="0" err="1">
                <a:latin typeface="+mn-lt"/>
                <a:ea typeface="ＭＳ Ｐゴシック" pitchFamily="34" charset="-128"/>
                <a:cs typeface="Times New Roman" panose="02020603050405020304" pitchFamily="18" charset="0"/>
              </a:rPr>
              <a:t>pauli</a:t>
            </a:r>
            <a:r>
              <a:rPr lang="fr-FR" sz="1800" b="1" u="sng" dirty="0">
                <a:latin typeface="+mn-lt"/>
                <a:ea typeface="ＭＳ Ｐゴシック" pitchFamily="34" charset="-128"/>
                <a:cs typeface="Times New Roman" panose="02020603050405020304" pitchFamily="18" charset="0"/>
              </a:rPr>
              <a:t>, pas de robot</a:t>
            </a:r>
          </a:p>
        </p:txBody>
      </p:sp>
      <p:sp>
        <p:nvSpPr>
          <p:cNvPr id="5" name="Nuage 4"/>
          <p:cNvSpPr/>
          <p:nvPr/>
        </p:nvSpPr>
        <p:spPr>
          <a:xfrm>
            <a:off x="2796540" y="4612729"/>
            <a:ext cx="5693410" cy="1615817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800" b="1" dirty="0">
                <a:solidFill>
                  <a:schemeClr val="tx1"/>
                </a:solidFill>
              </a:rPr>
              <a:t>Petit rappel: </a:t>
            </a:r>
          </a:p>
          <a:p>
            <a:r>
              <a:rPr lang="fr-FR" sz="1800" b="1" dirty="0">
                <a:solidFill>
                  <a:schemeClr val="tx1"/>
                </a:solidFill>
              </a:rPr>
              <a:t>dans les années 80, il y avait 40% de récidive après cure de hernie inguinale…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0BD46B-3E0A-4DCB-B16B-9A70542366B8}"/>
              </a:ext>
            </a:extLst>
          </p:cNvPr>
          <p:cNvSpPr/>
          <p:nvPr/>
        </p:nvSpPr>
        <p:spPr>
          <a:xfrm>
            <a:off x="2952578" y="30502"/>
            <a:ext cx="3238845" cy="954107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QUESTION 1</a:t>
            </a:r>
          </a:p>
          <a:p>
            <a:pPr algn="ctr"/>
            <a:r>
              <a:rPr lang="fr-FR" sz="2800" b="1" dirty="0">
                <a:solidFill>
                  <a:srgbClr val="FF0000"/>
                </a:solidFill>
                <a:cs typeface="Times New Roman" pitchFamily="18" charset="0"/>
              </a:rPr>
              <a:t>Quelles indications 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2183ED-78F5-4DCB-9264-C80343BE34DA}"/>
              </a:ext>
            </a:extLst>
          </p:cNvPr>
          <p:cNvSpPr/>
          <p:nvPr/>
        </p:nvSpPr>
        <p:spPr>
          <a:xfrm>
            <a:off x="202808" y="138223"/>
            <a:ext cx="2301336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1800" b="1" dirty="0">
                <a:latin typeface="+mn-lt"/>
              </a:rPr>
              <a:t>Pr. Guillaume PASSOT</a:t>
            </a:r>
            <a:endParaRPr lang="en-US" sz="1400" dirty="0"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B99D97-E3AB-45EC-9D98-99AF86B8A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96833"/>
            <a:ext cx="1976889" cy="69557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702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17481</TotalTime>
  <Words>1551</Words>
  <Application>Microsoft Office PowerPoint</Application>
  <PresentationFormat>Affichage à l'écran (4:3)</PresentationFormat>
  <Paragraphs>385</Paragraphs>
  <Slides>39</Slides>
  <Notes>9</Notes>
  <HiddenSlides>0</HiddenSlides>
  <MMClips>3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5" baseType="lpstr">
      <vt:lpstr>ＭＳ Ｐゴシック</vt:lpstr>
      <vt:lpstr>Arial</vt:lpstr>
      <vt:lpstr>Calibri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Haitham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la version d'évaluation de Office 2004</dc:creator>
  <cp:lastModifiedBy>YOHANN RENARD</cp:lastModifiedBy>
  <cp:revision>954</cp:revision>
  <dcterms:created xsi:type="dcterms:W3CDTF">2013-10-09T22:01:05Z</dcterms:created>
  <dcterms:modified xsi:type="dcterms:W3CDTF">2021-12-03T07:55:09Z</dcterms:modified>
</cp:coreProperties>
</file>