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9" r:id="rId3"/>
    <p:sldId id="261" r:id="rId4"/>
    <p:sldId id="262" r:id="rId5"/>
    <p:sldId id="263" r:id="rId6"/>
    <p:sldId id="260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5" r:id="rId15"/>
    <p:sldId id="272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17"/>
    <p:restoredTop sz="94662"/>
  </p:normalViewPr>
  <p:slideViewPr>
    <p:cSldViewPr snapToGrid="0" snapToObjects="1">
      <p:cViewPr varScale="1">
        <p:scale>
          <a:sx n="107" d="100"/>
          <a:sy n="107" d="100"/>
        </p:scale>
        <p:origin x="2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44DC-D8CF-EC46-B789-D22138E38CDE}" type="datetimeFigureOut">
              <a:rPr lang="en-US" smtClean="0"/>
              <a:t>12/3/21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C5F15-D971-0E4C-BC7A-227C281A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37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44DC-D8CF-EC46-B789-D22138E38CDE}" type="datetimeFigureOut">
              <a:rPr lang="en-US" smtClean="0"/>
              <a:t>12/3/21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C5F15-D971-0E4C-BC7A-227C281A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92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44DC-D8CF-EC46-B789-D22138E38CDE}" type="datetimeFigureOut">
              <a:rPr lang="en-US" smtClean="0"/>
              <a:t>12/3/21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C5F15-D971-0E4C-BC7A-227C281A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77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44DC-D8CF-EC46-B789-D22138E38CDE}" type="datetimeFigureOut">
              <a:rPr lang="en-US" smtClean="0"/>
              <a:t>12/3/21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C5F15-D971-0E4C-BC7A-227C281A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75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44DC-D8CF-EC46-B789-D22138E38CDE}" type="datetimeFigureOut">
              <a:rPr lang="en-US" smtClean="0"/>
              <a:t>12/3/21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C5F15-D971-0E4C-BC7A-227C281A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8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44DC-D8CF-EC46-B789-D22138E38CDE}" type="datetimeFigureOut">
              <a:rPr lang="en-US" smtClean="0"/>
              <a:t>12/3/21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C5F15-D971-0E4C-BC7A-227C281A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44DC-D8CF-EC46-B789-D22138E38CDE}" type="datetimeFigureOut">
              <a:rPr lang="en-US" smtClean="0"/>
              <a:t>12/3/21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C5F15-D971-0E4C-BC7A-227C281A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95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44DC-D8CF-EC46-B789-D22138E38CDE}" type="datetimeFigureOut">
              <a:rPr lang="en-US" smtClean="0"/>
              <a:t>12/3/21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C5F15-D971-0E4C-BC7A-227C281A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6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44DC-D8CF-EC46-B789-D22138E38CDE}" type="datetimeFigureOut">
              <a:rPr lang="en-US" smtClean="0"/>
              <a:t>12/3/21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C5F15-D971-0E4C-BC7A-227C281A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2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44DC-D8CF-EC46-B789-D22138E38CDE}" type="datetimeFigureOut">
              <a:rPr lang="en-US" smtClean="0"/>
              <a:t>12/3/21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C5F15-D971-0E4C-BC7A-227C281A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48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44DC-D8CF-EC46-B789-D22138E38CDE}" type="datetimeFigureOut">
              <a:rPr lang="en-US" smtClean="0"/>
              <a:t>12/3/21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C5F15-D971-0E4C-BC7A-227C281A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5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944DC-D8CF-EC46-B789-D22138E38CDE}" type="datetimeFigureOut">
              <a:rPr lang="en-US" smtClean="0"/>
              <a:t>12/3/21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C5F15-D971-0E4C-BC7A-227C281A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3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F90920C-4A15-CD4F-AC0F-D2296B25AC4B}"/>
              </a:ext>
            </a:extLst>
          </p:cNvPr>
          <p:cNvSpPr txBox="1"/>
          <p:nvPr/>
        </p:nvSpPr>
        <p:spPr>
          <a:xfrm>
            <a:off x="852755" y="2518049"/>
            <a:ext cx="10705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Managing severe traumatic abdominal-wall injuries, a monocentric experience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4BEBD0-EBD3-9C4A-82F9-D9918814B414}"/>
              </a:ext>
            </a:extLst>
          </p:cNvPr>
          <p:cNvSpPr txBox="1"/>
          <p:nvPr/>
        </p:nvSpPr>
        <p:spPr>
          <a:xfrm>
            <a:off x="852755" y="3627100"/>
            <a:ext cx="937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Abo-</a:t>
            </a:r>
            <a:r>
              <a:rPr lang="fr-FR" dirty="0" err="1"/>
              <a:t>Alhassan</a:t>
            </a:r>
            <a:r>
              <a:rPr lang="fr-FR" dirty="0"/>
              <a:t> </a:t>
            </a:r>
            <a:r>
              <a:rPr lang="fr-FR" dirty="0" err="1"/>
              <a:t>Fawaz</a:t>
            </a:r>
            <a:r>
              <a:rPr lang="fr-FR" dirty="0"/>
              <a:t>, Perrin Thomas, Bert Marine, Delorme </a:t>
            </a:r>
            <a:r>
              <a:rPr lang="fr-FR" dirty="0" err="1"/>
              <a:t>Theophile</a:t>
            </a:r>
            <a:r>
              <a:rPr lang="fr-FR" dirty="0"/>
              <a:t>, Ortega-</a:t>
            </a:r>
            <a:r>
              <a:rPr lang="fr-FR" dirty="0" err="1"/>
              <a:t>Deballon</a:t>
            </a:r>
            <a:r>
              <a:rPr lang="fr-FR" dirty="0"/>
              <a:t> Pablo.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67B989-AB74-5A44-BAFA-D401AAB8C492}"/>
              </a:ext>
            </a:extLst>
          </p:cNvPr>
          <p:cNvSpPr txBox="1"/>
          <p:nvPr/>
        </p:nvSpPr>
        <p:spPr>
          <a:xfrm>
            <a:off x="852755" y="5968313"/>
            <a:ext cx="439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HERNIA Journal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24F0EA0-CDAD-B041-AE9F-1DC89F4C0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755" y="241491"/>
            <a:ext cx="1985596" cy="198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63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C4CA0-10DA-7D4E-91ED-DB45C634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F307A58-3565-2D43-A85A-B0E380958B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1988175"/>
              </p:ext>
            </p:extLst>
          </p:nvPr>
        </p:nvGraphicFramePr>
        <p:xfrm>
          <a:off x="2290444" y="822325"/>
          <a:ext cx="7439345" cy="9473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4874">
                  <a:extLst>
                    <a:ext uri="{9D8B030D-6E8A-4147-A177-3AD203B41FA5}">
                      <a16:colId xmlns:a16="http://schemas.microsoft.com/office/drawing/2014/main" val="2135419924"/>
                    </a:ext>
                  </a:extLst>
                </a:gridCol>
                <a:gridCol w="579884">
                  <a:extLst>
                    <a:ext uri="{9D8B030D-6E8A-4147-A177-3AD203B41FA5}">
                      <a16:colId xmlns:a16="http://schemas.microsoft.com/office/drawing/2014/main" val="606726541"/>
                    </a:ext>
                  </a:extLst>
                </a:gridCol>
                <a:gridCol w="803173">
                  <a:extLst>
                    <a:ext uri="{9D8B030D-6E8A-4147-A177-3AD203B41FA5}">
                      <a16:colId xmlns:a16="http://schemas.microsoft.com/office/drawing/2014/main" val="4280937235"/>
                    </a:ext>
                  </a:extLst>
                </a:gridCol>
                <a:gridCol w="1241419">
                  <a:extLst>
                    <a:ext uri="{9D8B030D-6E8A-4147-A177-3AD203B41FA5}">
                      <a16:colId xmlns:a16="http://schemas.microsoft.com/office/drawing/2014/main" val="1453819967"/>
                    </a:ext>
                  </a:extLst>
                </a:gridCol>
                <a:gridCol w="1064787">
                  <a:extLst>
                    <a:ext uri="{9D8B030D-6E8A-4147-A177-3AD203B41FA5}">
                      <a16:colId xmlns:a16="http://schemas.microsoft.com/office/drawing/2014/main" val="3782886013"/>
                    </a:ext>
                  </a:extLst>
                </a:gridCol>
                <a:gridCol w="1175598">
                  <a:extLst>
                    <a:ext uri="{9D8B030D-6E8A-4147-A177-3AD203B41FA5}">
                      <a16:colId xmlns:a16="http://schemas.microsoft.com/office/drawing/2014/main" val="4049158163"/>
                    </a:ext>
                  </a:extLst>
                </a:gridCol>
                <a:gridCol w="948144">
                  <a:extLst>
                    <a:ext uri="{9D8B030D-6E8A-4147-A177-3AD203B41FA5}">
                      <a16:colId xmlns:a16="http://schemas.microsoft.com/office/drawing/2014/main" val="3210428081"/>
                    </a:ext>
                  </a:extLst>
                </a:gridCol>
                <a:gridCol w="1001466">
                  <a:extLst>
                    <a:ext uri="{9D8B030D-6E8A-4147-A177-3AD203B41FA5}">
                      <a16:colId xmlns:a16="http://schemas.microsoft.com/office/drawing/2014/main" val="1032066545"/>
                    </a:ext>
                  </a:extLst>
                </a:gridCol>
              </a:tblGrid>
              <a:tr h="488036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err="1">
                          <a:effectLst/>
                        </a:rPr>
                        <a:t>Year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Age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err="1">
                          <a:effectLst/>
                        </a:rPr>
                        <a:t>Gender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Type of injury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Grade of AWI*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Type of repair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Follow up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Recurrence 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6302143"/>
                  </a:ext>
                </a:extLst>
              </a:tr>
              <a:tr h="459328"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2015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20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F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RTA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V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mesh 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5 </a:t>
                      </a:r>
                      <a:r>
                        <a:rPr lang="fr-FR" sz="1400" b="1" dirty="0" err="1">
                          <a:effectLst/>
                        </a:rPr>
                        <a:t>years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no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809853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A232694-5C84-714E-AF11-1FEE1AA4A3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462020"/>
              </p:ext>
            </p:extLst>
          </p:nvPr>
        </p:nvGraphicFramePr>
        <p:xfrm>
          <a:off x="0" y="40039"/>
          <a:ext cx="1219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38956081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99203336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2317058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1220182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129164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INTRODUCTION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METHOD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CASES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DISCUSSION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96151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63AB0F0-368E-3F48-A428-1088AA6E369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15236" r="3594" b="17766"/>
          <a:stretch/>
        </p:blipFill>
        <p:spPr bwMode="auto">
          <a:xfrm>
            <a:off x="2290444" y="2094775"/>
            <a:ext cx="5181919" cy="40497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14D7BF-004D-A446-9C09-FF2677715FAE}"/>
              </a:ext>
            </a:extLst>
          </p:cNvPr>
          <p:cNvSpPr txBox="1"/>
          <p:nvPr/>
        </p:nvSpPr>
        <p:spPr>
          <a:xfrm>
            <a:off x="8415338" y="2986088"/>
            <a:ext cx="322607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Seat belt syndrome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Associated Injuries: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T12 complete luxation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Rt </a:t>
            </a:r>
            <a:r>
              <a:rPr lang="en-US" dirty="0" err="1"/>
              <a:t>abdo</a:t>
            </a:r>
            <a:r>
              <a:rPr lang="en-US" dirty="0"/>
              <a:t> </a:t>
            </a:r>
            <a:r>
              <a:rPr lang="en-US" dirty="0" err="1"/>
              <a:t>muscl</a:t>
            </a:r>
            <a:r>
              <a:rPr lang="en-US" dirty="0"/>
              <a:t> rupture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Rt colon herniation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Ileale</a:t>
            </a:r>
            <a:r>
              <a:rPr lang="en-US" dirty="0"/>
              <a:t> perforation?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Vicryl</a:t>
            </a:r>
            <a:r>
              <a:rPr lang="en-US" dirty="0"/>
              <a:t> mesh due to tissue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98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0FD22-5C6E-6746-8C81-25BB79AA7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17CF0A2-0B8A-5741-893A-196C2745DA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9129481"/>
              </p:ext>
            </p:extLst>
          </p:nvPr>
        </p:nvGraphicFramePr>
        <p:xfrm>
          <a:off x="1971676" y="1027906"/>
          <a:ext cx="8058149" cy="960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6851">
                  <a:extLst>
                    <a:ext uri="{9D8B030D-6E8A-4147-A177-3AD203B41FA5}">
                      <a16:colId xmlns:a16="http://schemas.microsoft.com/office/drawing/2014/main" val="1494342881"/>
                    </a:ext>
                  </a:extLst>
                </a:gridCol>
                <a:gridCol w="628119">
                  <a:extLst>
                    <a:ext uri="{9D8B030D-6E8A-4147-A177-3AD203B41FA5}">
                      <a16:colId xmlns:a16="http://schemas.microsoft.com/office/drawing/2014/main" val="3272904779"/>
                    </a:ext>
                  </a:extLst>
                </a:gridCol>
                <a:gridCol w="869981">
                  <a:extLst>
                    <a:ext uri="{9D8B030D-6E8A-4147-A177-3AD203B41FA5}">
                      <a16:colId xmlns:a16="http://schemas.microsoft.com/office/drawing/2014/main" val="1192398240"/>
                    </a:ext>
                  </a:extLst>
                </a:gridCol>
                <a:gridCol w="1344679">
                  <a:extLst>
                    <a:ext uri="{9D8B030D-6E8A-4147-A177-3AD203B41FA5}">
                      <a16:colId xmlns:a16="http://schemas.microsoft.com/office/drawing/2014/main" val="1365362507"/>
                    </a:ext>
                  </a:extLst>
                </a:gridCol>
                <a:gridCol w="1153356">
                  <a:extLst>
                    <a:ext uri="{9D8B030D-6E8A-4147-A177-3AD203B41FA5}">
                      <a16:colId xmlns:a16="http://schemas.microsoft.com/office/drawing/2014/main" val="3616886220"/>
                    </a:ext>
                  </a:extLst>
                </a:gridCol>
                <a:gridCol w="1273384">
                  <a:extLst>
                    <a:ext uri="{9D8B030D-6E8A-4147-A177-3AD203B41FA5}">
                      <a16:colId xmlns:a16="http://schemas.microsoft.com/office/drawing/2014/main" val="821805562"/>
                    </a:ext>
                  </a:extLst>
                </a:gridCol>
                <a:gridCol w="1027011">
                  <a:extLst>
                    <a:ext uri="{9D8B030D-6E8A-4147-A177-3AD203B41FA5}">
                      <a16:colId xmlns:a16="http://schemas.microsoft.com/office/drawing/2014/main" val="2939465105"/>
                    </a:ext>
                  </a:extLst>
                </a:gridCol>
                <a:gridCol w="1084768">
                  <a:extLst>
                    <a:ext uri="{9D8B030D-6E8A-4147-A177-3AD203B41FA5}">
                      <a16:colId xmlns:a16="http://schemas.microsoft.com/office/drawing/2014/main" val="2949776082"/>
                    </a:ext>
                  </a:extLst>
                </a:gridCol>
              </a:tblGrid>
              <a:tr h="488036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err="1">
                          <a:effectLst/>
                        </a:rPr>
                        <a:t>Year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Age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err="1">
                          <a:effectLst/>
                        </a:rPr>
                        <a:t>Gender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Type of injury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Grade of AWI*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Type of repair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Follow up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Recurrence 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5260226"/>
                  </a:ext>
                </a:extLst>
              </a:tr>
              <a:tr h="472452"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2020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85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M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gunshot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VI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primary suture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1 year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no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917974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CF77449-592F-5841-9FD5-962302E2F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658232"/>
              </p:ext>
            </p:extLst>
          </p:nvPr>
        </p:nvGraphicFramePr>
        <p:xfrm>
          <a:off x="0" y="40039"/>
          <a:ext cx="1219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38956081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99203336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2317058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1220182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129164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INTRODUCTION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METHOD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CASES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DISCUSSION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96151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0D1E1A4-6E63-6141-A60A-A4D35754AB9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9" r="25360"/>
          <a:stretch/>
        </p:blipFill>
        <p:spPr bwMode="auto">
          <a:xfrm rot="5400000">
            <a:off x="704913" y="2119375"/>
            <a:ext cx="3407920" cy="3611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BECB87-AC6C-EE43-9D2D-6BA3B3D7752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22446" r="11005" b="21564"/>
          <a:stretch/>
        </p:blipFill>
        <p:spPr bwMode="auto">
          <a:xfrm>
            <a:off x="4399279" y="2221354"/>
            <a:ext cx="4073210" cy="34079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BFCF9A-458A-584D-9CB2-DE791EC7F5F8}"/>
              </a:ext>
            </a:extLst>
          </p:cNvPr>
          <p:cNvSpPr txBox="1"/>
          <p:nvPr/>
        </p:nvSpPr>
        <p:spPr>
          <a:xfrm>
            <a:off x="8656955" y="2519061"/>
            <a:ext cx="31730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Associated injuries: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musculocut</a:t>
            </a:r>
            <a:r>
              <a:rPr lang="en-US" dirty="0"/>
              <a:t> tissue loss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left iliac arc fracture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Layered </a:t>
            </a:r>
            <a:r>
              <a:rPr lang="en-US" dirty="0" err="1"/>
              <a:t>fasciomuscular</a:t>
            </a:r>
            <a:r>
              <a:rPr lang="en-US" dirty="0"/>
              <a:t> closure </a:t>
            </a:r>
          </a:p>
        </p:txBody>
      </p:sp>
    </p:spTree>
    <p:extLst>
      <p:ext uri="{BB962C8B-B14F-4D97-AF65-F5344CB8AC3E}">
        <p14:creationId xmlns:p14="http://schemas.microsoft.com/office/powerpoint/2010/main" val="587237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80EC2-48B9-0240-B581-11E88CDB5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7585F10-F04B-BD4E-9285-A60A15BED7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2531114"/>
              </p:ext>
            </p:extLst>
          </p:nvPr>
        </p:nvGraphicFramePr>
        <p:xfrm>
          <a:off x="2159793" y="730200"/>
          <a:ext cx="7872413" cy="960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1251">
                  <a:extLst>
                    <a:ext uri="{9D8B030D-6E8A-4147-A177-3AD203B41FA5}">
                      <a16:colId xmlns:a16="http://schemas.microsoft.com/office/drawing/2014/main" val="1403927217"/>
                    </a:ext>
                  </a:extLst>
                </a:gridCol>
                <a:gridCol w="613641">
                  <a:extLst>
                    <a:ext uri="{9D8B030D-6E8A-4147-A177-3AD203B41FA5}">
                      <a16:colId xmlns:a16="http://schemas.microsoft.com/office/drawing/2014/main" val="3471209155"/>
                    </a:ext>
                  </a:extLst>
                </a:gridCol>
                <a:gridCol w="849928">
                  <a:extLst>
                    <a:ext uri="{9D8B030D-6E8A-4147-A177-3AD203B41FA5}">
                      <a16:colId xmlns:a16="http://schemas.microsoft.com/office/drawing/2014/main" val="706306312"/>
                    </a:ext>
                  </a:extLst>
                </a:gridCol>
                <a:gridCol w="1313685">
                  <a:extLst>
                    <a:ext uri="{9D8B030D-6E8A-4147-A177-3AD203B41FA5}">
                      <a16:colId xmlns:a16="http://schemas.microsoft.com/office/drawing/2014/main" val="1334399598"/>
                    </a:ext>
                  </a:extLst>
                </a:gridCol>
                <a:gridCol w="1126771">
                  <a:extLst>
                    <a:ext uri="{9D8B030D-6E8A-4147-A177-3AD203B41FA5}">
                      <a16:colId xmlns:a16="http://schemas.microsoft.com/office/drawing/2014/main" val="2767099894"/>
                    </a:ext>
                  </a:extLst>
                </a:gridCol>
                <a:gridCol w="1244034">
                  <a:extLst>
                    <a:ext uri="{9D8B030D-6E8A-4147-A177-3AD203B41FA5}">
                      <a16:colId xmlns:a16="http://schemas.microsoft.com/office/drawing/2014/main" val="1227243297"/>
                    </a:ext>
                  </a:extLst>
                </a:gridCol>
                <a:gridCol w="1003338">
                  <a:extLst>
                    <a:ext uri="{9D8B030D-6E8A-4147-A177-3AD203B41FA5}">
                      <a16:colId xmlns:a16="http://schemas.microsoft.com/office/drawing/2014/main" val="3021849239"/>
                    </a:ext>
                  </a:extLst>
                </a:gridCol>
                <a:gridCol w="1059765">
                  <a:extLst>
                    <a:ext uri="{9D8B030D-6E8A-4147-A177-3AD203B41FA5}">
                      <a16:colId xmlns:a16="http://schemas.microsoft.com/office/drawing/2014/main" val="2884356537"/>
                    </a:ext>
                  </a:extLst>
                </a:gridCol>
              </a:tblGrid>
              <a:tr h="488036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err="1">
                          <a:effectLst/>
                        </a:rPr>
                        <a:t>Year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Age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err="1">
                          <a:effectLst/>
                        </a:rPr>
                        <a:t>Gender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Type of injury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Grade of AWI*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Type of repair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Follow up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Recurrence 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2363388"/>
                  </a:ext>
                </a:extLst>
              </a:tr>
              <a:tr h="472452"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2021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70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M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RTA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V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primary suture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4 months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no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98577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DEA1EF-A223-8F4A-A6B7-470A4E6FF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658232"/>
              </p:ext>
            </p:extLst>
          </p:nvPr>
        </p:nvGraphicFramePr>
        <p:xfrm>
          <a:off x="0" y="40039"/>
          <a:ext cx="1219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38956081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99203336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2317058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1220182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129164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INTRODUCTION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METHOD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CASES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DISCUSSION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961510"/>
                  </a:ext>
                </a:extLst>
              </a:tr>
            </a:tbl>
          </a:graphicData>
        </a:graphic>
      </p:graphicFrame>
      <p:pic>
        <p:nvPicPr>
          <p:cNvPr id="5" name="Image 1">
            <a:extLst>
              <a:ext uri="{FF2B5EF4-FFF2-40B4-BE49-F238E27FC236}">
                <a16:creationId xmlns:a16="http://schemas.microsoft.com/office/drawing/2014/main" id="{86E68CF3-48F4-2A4C-AA24-D6E6478C53D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0" t="15704" r="29930" b="4708"/>
          <a:stretch/>
        </p:blipFill>
        <p:spPr bwMode="auto">
          <a:xfrm>
            <a:off x="497521" y="2015774"/>
            <a:ext cx="3699510" cy="41120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B76A54-DEFB-A040-B728-E07ECA78560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95" y="2015774"/>
            <a:ext cx="4149408" cy="41120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F87745-6C83-1F47-8608-D25A10785FFA}"/>
              </a:ext>
            </a:extLst>
          </p:cNvPr>
          <p:cNvSpPr txBox="1"/>
          <p:nvPr/>
        </p:nvSpPr>
        <p:spPr>
          <a:xfrm>
            <a:off x="9129713" y="2486025"/>
            <a:ext cx="30666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Unstable after 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Associated Injuries: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Sigmoid perf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Left </a:t>
            </a:r>
            <a:r>
              <a:rPr lang="en-US" dirty="0" err="1"/>
              <a:t>lat</a:t>
            </a:r>
            <a:r>
              <a:rPr lang="en-US" dirty="0"/>
              <a:t> muscle rupture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Damage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48h – repair + colostomy</a:t>
            </a:r>
          </a:p>
        </p:txBody>
      </p:sp>
    </p:spTree>
    <p:extLst>
      <p:ext uri="{BB962C8B-B14F-4D97-AF65-F5344CB8AC3E}">
        <p14:creationId xmlns:p14="http://schemas.microsoft.com/office/powerpoint/2010/main" val="123580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FB43A1C-671F-0448-B686-BA4089665A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059637"/>
              </p:ext>
            </p:extLst>
          </p:nvPr>
        </p:nvGraphicFramePr>
        <p:xfrm>
          <a:off x="0" y="40039"/>
          <a:ext cx="1219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38956081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99203336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2317058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1220182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129164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INTRODUCTION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METHOD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CASES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DISCUSSION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96151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72B5648-99C2-F84E-A5C8-3780D34CF077}"/>
              </a:ext>
            </a:extLst>
          </p:cNvPr>
          <p:cNvSpPr txBox="1"/>
          <p:nvPr/>
        </p:nvSpPr>
        <p:spPr>
          <a:xfrm>
            <a:off x="209550" y="2272058"/>
            <a:ext cx="5886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 recommendations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ATLS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Low threshold to operate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Strangulation, occlusion,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30% of severe AWI associated with bowel injuries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Delayed presentation (hematoma)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855EAB-BF46-0A45-BAB8-EB5A4CF14BBD}"/>
              </a:ext>
            </a:extLst>
          </p:cNvPr>
          <p:cNvSpPr txBox="1"/>
          <p:nvPr/>
        </p:nvSpPr>
        <p:spPr>
          <a:xfrm>
            <a:off x="312420" y="6091748"/>
            <a:ext cx="11567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</a:rPr>
              <a:t>Rathore A, </a:t>
            </a:r>
            <a:r>
              <a:rPr lang="en-GB" sz="1200" dirty="0" err="1">
                <a:latin typeface="Calibri" panose="020F0502020204030204" pitchFamily="34" charset="0"/>
              </a:rPr>
              <a:t>Murherjee</a:t>
            </a:r>
            <a:r>
              <a:rPr lang="en-GB" sz="1200" dirty="0">
                <a:latin typeface="Calibri" panose="020F0502020204030204" pitchFamily="34" charset="0"/>
              </a:rPr>
              <a:t> I, Kumar P (2013) Traumatic abdominal wall injuries: a review. Minerva </a:t>
            </a:r>
            <a:r>
              <a:rPr lang="en-GB" sz="1200" dirty="0" err="1">
                <a:latin typeface="Calibri" panose="020F0502020204030204" pitchFamily="34" charset="0"/>
              </a:rPr>
              <a:t>Chir</a:t>
            </a:r>
            <a:r>
              <a:rPr lang="en-GB" sz="1200" dirty="0">
                <a:latin typeface="Calibri" panose="020F0502020204030204" pitchFamily="34" charset="0"/>
              </a:rPr>
              <a:t> 68:221–232</a:t>
            </a:r>
            <a:r>
              <a:rPr lang="en-FR" sz="1200" dirty="0">
                <a:latin typeface="Calibri" panose="020F0502020204030204" pitchFamily="34" charset="0"/>
              </a:rPr>
              <a:t> 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Honaker D, Green J (2014) Blunt traumatic abdominal wall hernias: Associated injuries and optimal timing and method of repair. Journal of Trauma and Acute Care Surgery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97E936-A742-5B43-A1E0-95ED56E60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879" y="1123598"/>
            <a:ext cx="5799113" cy="449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2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FB43A1C-671F-0448-B686-BA4089665AF2}"/>
              </a:ext>
            </a:extLst>
          </p:cNvPr>
          <p:cNvGraphicFramePr>
            <a:graphicFrameLocks noGrp="1"/>
          </p:cNvGraphicFramePr>
          <p:nvPr/>
        </p:nvGraphicFramePr>
        <p:xfrm>
          <a:off x="0" y="40039"/>
          <a:ext cx="1219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38956081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99203336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2317058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1220182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129164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INTRODUCTION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METHOD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CASES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DISCUSSION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96151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3D6BC8B-AEBA-7D45-BAEE-21361DC20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64" y="743743"/>
            <a:ext cx="5429250" cy="16018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82460F-7AD5-114C-AC6E-458B99F78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64" y="2345564"/>
            <a:ext cx="5429250" cy="43600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5C2415-9B8E-094C-9BC8-3573794E7083}"/>
              </a:ext>
            </a:extLst>
          </p:cNvPr>
          <p:cNvSpPr txBox="1"/>
          <p:nvPr/>
        </p:nvSpPr>
        <p:spPr>
          <a:xfrm>
            <a:off x="6183631" y="1865610"/>
            <a:ext cx="5962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Tension free repair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Layered closure if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EHS – slowly absorbable monofilament “small bite”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Biosynthetic mesh repair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27488C-1888-ED41-9DB3-874AF4DA1A2D}"/>
              </a:ext>
            </a:extLst>
          </p:cNvPr>
          <p:cNvSpPr/>
          <p:nvPr/>
        </p:nvSpPr>
        <p:spPr>
          <a:xfrm>
            <a:off x="6183630" y="4109779"/>
            <a:ext cx="572987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mesh-mediated fascial traction (MMFT)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associated with negative pressure wound therapy (NPWT)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Bridging (Inlay)</a:t>
            </a:r>
          </a:p>
        </p:txBody>
      </p:sp>
    </p:spTree>
    <p:extLst>
      <p:ext uri="{BB962C8B-B14F-4D97-AF65-F5344CB8AC3E}">
        <p14:creationId xmlns:p14="http://schemas.microsoft.com/office/powerpoint/2010/main" val="349798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202BE55-5FEC-1D41-A881-46788D89E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9050" y="3124994"/>
            <a:ext cx="1993900" cy="1752600"/>
          </a:xfr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6B0F1C8-96F9-BE47-86D6-2F38666731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787821"/>
              </p:ext>
            </p:extLst>
          </p:nvPr>
        </p:nvGraphicFramePr>
        <p:xfrm>
          <a:off x="0" y="40039"/>
          <a:ext cx="1219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38956081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99203336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2317058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1220182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129164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INTRODUCTION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METHOD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RESULTS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DISCUSSION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CONCLUSION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96151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FDD39FF2-11D5-CB4E-8DCB-CF329B982DAB}"/>
              </a:ext>
            </a:extLst>
          </p:cNvPr>
          <p:cNvSpPr/>
          <p:nvPr/>
        </p:nvSpPr>
        <p:spPr>
          <a:xfrm>
            <a:off x="4183117" y="2112580"/>
            <a:ext cx="3457904" cy="35630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958B33-D733-904A-AC9B-3361FEA7EAB4}"/>
              </a:ext>
            </a:extLst>
          </p:cNvPr>
          <p:cNvSpPr/>
          <p:nvPr/>
        </p:nvSpPr>
        <p:spPr>
          <a:xfrm>
            <a:off x="5659435" y="2346994"/>
            <a:ext cx="505267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9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B8CC0B-FB11-1D43-AF7C-38E01C12680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1400" y="1035897"/>
            <a:ext cx="1415645" cy="1244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F456D1-1ACB-D74C-9014-445812683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633" y="2837793"/>
            <a:ext cx="1182413" cy="1182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5C21EF-522E-1442-8905-CFD5A08D4C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3616" y="4749229"/>
            <a:ext cx="248920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6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34F7A1D-F963-E647-BC7C-0E3B6C050863}"/>
              </a:ext>
            </a:extLst>
          </p:cNvPr>
          <p:cNvGraphicFramePr>
            <a:graphicFrameLocks noGrp="1"/>
          </p:cNvGraphicFramePr>
          <p:nvPr/>
        </p:nvGraphicFramePr>
        <p:xfrm>
          <a:off x="0" y="40039"/>
          <a:ext cx="1219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38956081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99203336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2317058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1220182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129164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INTRODUCTION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METHOD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RESULTS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DISCUSSION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961510"/>
                  </a:ext>
                </a:extLst>
              </a:tr>
            </a:tbl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3A9F0B02-6166-AA44-B5AB-730BA804DD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70114"/>
            <a:ext cx="9270124" cy="695927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Abdominal Wall Injury (AWI)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9808A2-58EF-824C-BEDF-F0182E7C610F}"/>
              </a:ext>
            </a:extLst>
          </p:cNvPr>
          <p:cNvSpPr txBox="1"/>
          <p:nvPr/>
        </p:nvSpPr>
        <p:spPr>
          <a:xfrm>
            <a:off x="822033" y="1767975"/>
            <a:ext cx="41598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AWI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Different severity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Weakness areas in abdominal wall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Inguinal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Umbilical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Lateral abdominal wall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Rare, but increasingly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Severe (&lt;1% of all trauma)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Burst Abdomen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7B16EF-99F0-7C4C-AC84-7E7CF74423CA}"/>
              </a:ext>
            </a:extLst>
          </p:cNvPr>
          <p:cNvSpPr txBox="1"/>
          <p:nvPr/>
        </p:nvSpPr>
        <p:spPr>
          <a:xfrm>
            <a:off x="822033" y="4796698"/>
            <a:ext cx="3335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Recommendations sparce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Few case series reported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Biological or biosynthetic</a:t>
            </a:r>
          </a:p>
          <a:p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69CCC2-0030-884A-ADA6-FC4967D9F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062" y="1852613"/>
            <a:ext cx="5600700" cy="2362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7FD388-C5D5-BC4E-A8F3-18DCA834E482}"/>
              </a:ext>
            </a:extLst>
          </p:cNvPr>
          <p:cNvSpPr txBox="1"/>
          <p:nvPr/>
        </p:nvSpPr>
        <p:spPr>
          <a:xfrm>
            <a:off x="475014" y="6092046"/>
            <a:ext cx="10402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Karhof</a:t>
            </a:r>
            <a:r>
              <a:rPr lang="en-GB" sz="1200" dirty="0"/>
              <a:t> S, Boot R, </a:t>
            </a:r>
            <a:r>
              <a:rPr lang="en-GB" sz="1200" dirty="0" err="1"/>
              <a:t>Simmermacher</a:t>
            </a:r>
            <a:r>
              <a:rPr lang="en-GB" sz="1200" dirty="0"/>
              <a:t> RKJ, et al (2019) Timing of repair and mesh use in traumatic abdominal wall defects: a systematic review and meta-analysis of current literature. World J </a:t>
            </a:r>
            <a:r>
              <a:rPr lang="en-GB" sz="1200" dirty="0" err="1"/>
              <a:t>Emerg</a:t>
            </a:r>
            <a:r>
              <a:rPr lang="en-GB" sz="1200" dirty="0"/>
              <a:t> </a:t>
            </a:r>
            <a:r>
              <a:rPr lang="en-GB" sz="1200" dirty="0" err="1"/>
              <a:t>Surg</a:t>
            </a:r>
            <a:r>
              <a:rPr lang="en-FR" sz="1200" dirty="0"/>
              <a:t> </a:t>
            </a:r>
          </a:p>
          <a:p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713009-D3B0-484D-95F8-C83BF3A81F4A}"/>
              </a:ext>
            </a:extLst>
          </p:cNvPr>
          <p:cNvSpPr txBox="1"/>
          <p:nvPr/>
        </p:nvSpPr>
        <p:spPr>
          <a:xfrm>
            <a:off x="465253" y="6424230"/>
            <a:ext cx="117267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Dennis RW, Marshall A, Deshmukh H, et al (2009) Abdominal wall injuries occurring after blunt trauma: incidence and grading system. The American Journal of Surgery</a:t>
            </a:r>
            <a:endParaRPr lang="en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44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41D81F5-FE03-EA4C-8FD1-1BD1FD133475}"/>
              </a:ext>
            </a:extLst>
          </p:cNvPr>
          <p:cNvGraphicFramePr>
            <a:graphicFrameLocks noGrp="1"/>
          </p:cNvGraphicFramePr>
          <p:nvPr/>
        </p:nvGraphicFramePr>
        <p:xfrm>
          <a:off x="0" y="40039"/>
          <a:ext cx="1219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38956081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99203336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2317058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1220182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129164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INTRODUCTION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METHOD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RESULTS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DISCUSSION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961510"/>
                  </a:ext>
                </a:extLst>
              </a:tr>
            </a:tbl>
          </a:graphicData>
        </a:graphic>
      </p:graphicFrame>
      <p:sp>
        <p:nvSpPr>
          <p:cNvPr id="5" name="Title 6">
            <a:extLst>
              <a:ext uri="{FF2B5EF4-FFF2-40B4-BE49-F238E27FC236}">
                <a16:creationId xmlns:a16="http://schemas.microsoft.com/office/drawing/2014/main" id="{2150C2DB-16AC-A04F-B32D-51C8A7F79CB3}"/>
              </a:ext>
            </a:extLst>
          </p:cNvPr>
          <p:cNvSpPr txBox="1">
            <a:spLocks/>
          </p:cNvSpPr>
          <p:nvPr/>
        </p:nvSpPr>
        <p:spPr>
          <a:xfrm>
            <a:off x="2478881" y="841539"/>
            <a:ext cx="7234238" cy="695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/>
              <a:t>Abdominal Wall Injury (AWI)</a:t>
            </a:r>
            <a:endParaRPr lang="en-US" sz="4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40FBD6-A3C8-3549-8CCF-D92AECEAF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579" y="1606361"/>
            <a:ext cx="5426841" cy="2083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25DA4B-73D7-2143-AEE7-9EFCD82ABAD7}"/>
              </a:ext>
            </a:extLst>
          </p:cNvPr>
          <p:cNvSpPr txBox="1"/>
          <p:nvPr/>
        </p:nvSpPr>
        <p:spPr>
          <a:xfrm>
            <a:off x="1357313" y="3653893"/>
            <a:ext cx="1643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Penetrating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395E71-8322-1046-AF5B-FBC10685D1D0}"/>
              </a:ext>
            </a:extLst>
          </p:cNvPr>
          <p:cNvSpPr txBox="1"/>
          <p:nvPr/>
        </p:nvSpPr>
        <p:spPr>
          <a:xfrm>
            <a:off x="9191625" y="3653893"/>
            <a:ext cx="1643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Blunt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1E6F8E-63AC-4E43-854F-7D64BC0AD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476" y="4489181"/>
            <a:ext cx="1758558" cy="11235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7DBCA2-F37A-7F47-8D9E-AE7AF8B5A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749" y="3588914"/>
            <a:ext cx="1597817" cy="15978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181BE0-EAA4-0944-A665-ACE860B0E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574" y="4548815"/>
            <a:ext cx="1978622" cy="17251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4545ABD-3C46-9D46-8B6E-91506D02E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3636" y="3937546"/>
            <a:ext cx="1397770" cy="12225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41E4CAA-4F69-1F49-A71C-092B53319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580" y="4665708"/>
            <a:ext cx="2259208" cy="2259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765C37C-992A-7240-8996-1CD3412234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6703" y="4665708"/>
            <a:ext cx="1788535" cy="17885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F136CB-A763-B742-9D78-61FBD475ED6B}"/>
              </a:ext>
            </a:extLst>
          </p:cNvPr>
          <p:cNvSpPr txBox="1"/>
          <p:nvPr/>
        </p:nvSpPr>
        <p:spPr>
          <a:xfrm>
            <a:off x="465253" y="6424230"/>
            <a:ext cx="117267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Dennis RW, Marshall A, Deshmukh H, et al (2009) Abdominal wall injuries occurring after blunt trauma: incidence and grading system. The American Journal of Surgery</a:t>
            </a:r>
            <a:endParaRPr lang="en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20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D04F96F-A619-6B41-9B38-BFE80ED83DA0}"/>
              </a:ext>
            </a:extLst>
          </p:cNvPr>
          <p:cNvGraphicFramePr>
            <a:graphicFrameLocks noGrp="1"/>
          </p:cNvGraphicFramePr>
          <p:nvPr/>
        </p:nvGraphicFramePr>
        <p:xfrm>
          <a:off x="0" y="40039"/>
          <a:ext cx="1219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38956081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99203336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2317058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1220182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129164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INTRODUCTION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METHOD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RESULTS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DISCUSSION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961510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467ECD8D-A048-8C4B-B9D8-65B494283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619" y="1901312"/>
            <a:ext cx="4706144" cy="23152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C306F4-2D6C-C543-A016-AC7CDFBC8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0780"/>
            <a:ext cx="5227638" cy="24049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A6EBF3-338A-3A48-BE3C-61660EC2E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863" y="2737860"/>
            <a:ext cx="5227638" cy="26521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E13318-FEB5-D347-9550-6E03C73D9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3" y="530225"/>
            <a:ext cx="5854700" cy="1854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905DCC-8BAA-644F-BE9B-0D49425D7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7900" y="497239"/>
            <a:ext cx="6134100" cy="1790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C2E929-B43F-B746-85F5-BA87710EAD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1747" y="536223"/>
            <a:ext cx="6184900" cy="1689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D1C790-A93A-FF4D-B63B-85A09DDFB7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9387" y="1973800"/>
            <a:ext cx="6184900" cy="19716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71414F-C243-7A44-B68D-00C13E88D0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3677" y="3832577"/>
            <a:ext cx="6007100" cy="248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B9D907-47B6-DE4D-A874-369902510A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1300" y="4524375"/>
            <a:ext cx="56007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7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200CCC-E2F1-9F4D-93F8-23CFFE9D2A8C}"/>
              </a:ext>
            </a:extLst>
          </p:cNvPr>
          <p:cNvGraphicFramePr>
            <a:graphicFrameLocks noGrp="1"/>
          </p:cNvGraphicFramePr>
          <p:nvPr/>
        </p:nvGraphicFramePr>
        <p:xfrm>
          <a:off x="0" y="40039"/>
          <a:ext cx="1219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38956081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99203336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2317058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1220182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129164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INTRODUCTION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METHOD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RESULTS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DISCUSSION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96151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7423CCA-A39D-474D-9E73-01753857C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0889"/>
            <a:ext cx="3957638" cy="309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1ABF41-BFB5-054C-93AD-6C3010E12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638" y="503589"/>
            <a:ext cx="3878262" cy="3086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63CA3C-1DDB-A441-B473-269B961C3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900" y="503589"/>
            <a:ext cx="4356100" cy="3086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B4663B-8F11-BE4D-B485-BC267F01E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2" y="3589689"/>
            <a:ext cx="3933826" cy="32282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01628B-230E-F44E-A998-D866EFB4BF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7638" y="3596038"/>
            <a:ext cx="3878262" cy="32619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9542E7-B391-884F-A937-D72ECF7E68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5900" y="3596039"/>
            <a:ext cx="4356100" cy="326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2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202BE55-5FEC-1D41-A881-46788D89E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9050" y="3124994"/>
            <a:ext cx="1993900" cy="1752600"/>
          </a:xfr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6B0F1C8-96F9-BE47-86D6-2F38666731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925427"/>
              </p:ext>
            </p:extLst>
          </p:nvPr>
        </p:nvGraphicFramePr>
        <p:xfrm>
          <a:off x="0" y="40039"/>
          <a:ext cx="1219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38956081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99203336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2317058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1220182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129164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INTRODUCTION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METHOD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RESULTS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DISCUSSION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96151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FDD39FF2-11D5-CB4E-8DCB-CF329B982DAB}"/>
              </a:ext>
            </a:extLst>
          </p:cNvPr>
          <p:cNvSpPr/>
          <p:nvPr/>
        </p:nvSpPr>
        <p:spPr>
          <a:xfrm>
            <a:off x="4183117" y="2112580"/>
            <a:ext cx="3457904" cy="35630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958B33-D733-904A-AC9B-3361FEA7EAB4}"/>
              </a:ext>
            </a:extLst>
          </p:cNvPr>
          <p:cNvSpPr/>
          <p:nvPr/>
        </p:nvSpPr>
        <p:spPr>
          <a:xfrm>
            <a:off x="5659435" y="2346994"/>
            <a:ext cx="505267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9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B8CC0B-FB11-1D43-AF7C-38E01C12680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1400" y="1035897"/>
            <a:ext cx="1415645" cy="1244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F456D1-1ACB-D74C-9014-445812683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633" y="2837793"/>
            <a:ext cx="1182413" cy="1182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5C21EF-522E-1442-8905-CFD5A08D4C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3616" y="4749229"/>
            <a:ext cx="2489200" cy="15049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27A3C5-A0C0-B749-B75A-2BF6BB85E381}"/>
              </a:ext>
            </a:extLst>
          </p:cNvPr>
          <p:cNvSpPr txBox="1"/>
          <p:nvPr/>
        </p:nvSpPr>
        <p:spPr>
          <a:xfrm>
            <a:off x="677372" y="5053850"/>
            <a:ext cx="25774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Case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2014-2021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AWI IV, V, 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Treated in CHU Dijon</a:t>
            </a:r>
          </a:p>
        </p:txBody>
      </p:sp>
    </p:spTree>
    <p:extLst>
      <p:ext uri="{BB962C8B-B14F-4D97-AF65-F5344CB8AC3E}">
        <p14:creationId xmlns:p14="http://schemas.microsoft.com/office/powerpoint/2010/main" val="39515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B44F655-936D-8D4D-AF7B-08EF383A04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846282"/>
              </p:ext>
            </p:extLst>
          </p:nvPr>
        </p:nvGraphicFramePr>
        <p:xfrm>
          <a:off x="0" y="40039"/>
          <a:ext cx="1219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38956081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99203336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2317058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1220182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129164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INTRODUCTION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METHOD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CASES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DISCUSSION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96151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F5410EE-792C-2A49-B074-F694D5A896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520666"/>
              </p:ext>
            </p:extLst>
          </p:nvPr>
        </p:nvGraphicFramePr>
        <p:xfrm>
          <a:off x="2565875" y="1185862"/>
          <a:ext cx="7060249" cy="4243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9170">
                  <a:extLst>
                    <a:ext uri="{9D8B030D-6E8A-4147-A177-3AD203B41FA5}">
                      <a16:colId xmlns:a16="http://schemas.microsoft.com/office/drawing/2014/main" val="3379140007"/>
                    </a:ext>
                  </a:extLst>
                </a:gridCol>
                <a:gridCol w="546064">
                  <a:extLst>
                    <a:ext uri="{9D8B030D-6E8A-4147-A177-3AD203B41FA5}">
                      <a16:colId xmlns:a16="http://schemas.microsoft.com/office/drawing/2014/main" val="1465978329"/>
                    </a:ext>
                  </a:extLst>
                </a:gridCol>
                <a:gridCol w="506748">
                  <a:extLst>
                    <a:ext uri="{9D8B030D-6E8A-4147-A177-3AD203B41FA5}">
                      <a16:colId xmlns:a16="http://schemas.microsoft.com/office/drawing/2014/main" val="3398380085"/>
                    </a:ext>
                  </a:extLst>
                </a:gridCol>
                <a:gridCol w="701875">
                  <a:extLst>
                    <a:ext uri="{9D8B030D-6E8A-4147-A177-3AD203B41FA5}">
                      <a16:colId xmlns:a16="http://schemas.microsoft.com/office/drawing/2014/main" val="473558800"/>
                    </a:ext>
                  </a:extLst>
                </a:gridCol>
                <a:gridCol w="1084848">
                  <a:extLst>
                    <a:ext uri="{9D8B030D-6E8A-4147-A177-3AD203B41FA5}">
                      <a16:colId xmlns:a16="http://schemas.microsoft.com/office/drawing/2014/main" val="659166198"/>
                    </a:ext>
                  </a:extLst>
                </a:gridCol>
                <a:gridCol w="930494">
                  <a:extLst>
                    <a:ext uri="{9D8B030D-6E8A-4147-A177-3AD203B41FA5}">
                      <a16:colId xmlns:a16="http://schemas.microsoft.com/office/drawing/2014/main" val="3276896973"/>
                    </a:ext>
                  </a:extLst>
                </a:gridCol>
                <a:gridCol w="1027329">
                  <a:extLst>
                    <a:ext uri="{9D8B030D-6E8A-4147-A177-3AD203B41FA5}">
                      <a16:colId xmlns:a16="http://schemas.microsoft.com/office/drawing/2014/main" val="1366419319"/>
                    </a:ext>
                  </a:extLst>
                </a:gridCol>
                <a:gridCol w="828562">
                  <a:extLst>
                    <a:ext uri="{9D8B030D-6E8A-4147-A177-3AD203B41FA5}">
                      <a16:colId xmlns:a16="http://schemas.microsoft.com/office/drawing/2014/main" val="3776976757"/>
                    </a:ext>
                  </a:extLst>
                </a:gridCol>
                <a:gridCol w="875159">
                  <a:extLst>
                    <a:ext uri="{9D8B030D-6E8A-4147-A177-3AD203B41FA5}">
                      <a16:colId xmlns:a16="http://schemas.microsoft.com/office/drawing/2014/main" val="1905019847"/>
                    </a:ext>
                  </a:extLst>
                </a:gridCol>
              </a:tblGrid>
              <a:tr h="488036"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Case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err="1">
                          <a:effectLst/>
                        </a:rPr>
                        <a:t>Year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Age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err="1">
                          <a:effectLst/>
                        </a:rPr>
                        <a:t>Gender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Type of injury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Grade of AWI*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Type of repair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Follow up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Recurrence 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8672020"/>
                  </a:ext>
                </a:extLst>
              </a:tr>
              <a:tr h="472452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1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2014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63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M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err="1">
                          <a:effectLst/>
                        </a:rPr>
                        <a:t>crush</a:t>
                      </a:r>
                      <a:r>
                        <a:rPr lang="fr-FR" sz="1400" b="1" dirty="0">
                          <a:effectLst/>
                        </a:rPr>
                        <a:t> </a:t>
                      </a:r>
                      <a:r>
                        <a:rPr lang="fr-FR" sz="1400" b="1" dirty="0" err="1">
                          <a:effectLst/>
                        </a:rPr>
                        <a:t>injury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V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primary suture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7 years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no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1925216"/>
                  </a:ext>
                </a:extLst>
              </a:tr>
              <a:tr h="472452"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2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2014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11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F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RTA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V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err="1">
                          <a:effectLst/>
                        </a:rPr>
                        <a:t>primary</a:t>
                      </a:r>
                      <a:r>
                        <a:rPr lang="fr-FR" sz="1400" b="1" dirty="0">
                          <a:effectLst/>
                        </a:rPr>
                        <a:t> suture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7 </a:t>
                      </a:r>
                      <a:r>
                        <a:rPr lang="fr-FR" sz="1400" b="1" dirty="0" err="1">
                          <a:effectLst/>
                        </a:rPr>
                        <a:t>years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err="1">
                          <a:effectLst/>
                        </a:rPr>
                        <a:t>yes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7930688"/>
                  </a:ext>
                </a:extLst>
              </a:tr>
              <a:tr h="459328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3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2015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20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F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RTA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V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mesh 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5 </a:t>
                      </a:r>
                      <a:r>
                        <a:rPr lang="fr-FR" sz="1400" b="1" dirty="0" err="1">
                          <a:effectLst/>
                        </a:rPr>
                        <a:t>years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no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8340554"/>
                  </a:ext>
                </a:extLst>
              </a:tr>
              <a:tr h="459328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4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2017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29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F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stab 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VI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mesh 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3 years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err="1">
                          <a:effectLst/>
                        </a:rPr>
                        <a:t>yes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4415775"/>
                  </a:ext>
                </a:extLst>
              </a:tr>
              <a:tr h="459328"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5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2019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23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M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RTA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V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mesh 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1 year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no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1289864"/>
                  </a:ext>
                </a:extLst>
              </a:tr>
              <a:tr h="472452"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6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2020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85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M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gunshot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VI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primary suture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1 year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no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8349820"/>
                  </a:ext>
                </a:extLst>
              </a:tr>
              <a:tr h="472452"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7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2021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70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M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RTA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V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primary suture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4 </a:t>
                      </a:r>
                      <a:r>
                        <a:rPr lang="fr-FR" sz="1400" b="1" dirty="0" err="1">
                          <a:effectLst/>
                        </a:rPr>
                        <a:t>months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no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5811104"/>
                  </a:ext>
                </a:extLst>
              </a:tr>
              <a:tr h="488036"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8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2021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33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M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Fall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VI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primary suture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NA</a:t>
                      </a:r>
                      <a:r>
                        <a:rPr lang="en-US" sz="1400" b="1">
                          <a:effectLst/>
                        </a:rPr>
                        <a:t>***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NA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406966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1AB78CF-F85D-C74A-ADBE-303334BB8BA0}"/>
              </a:ext>
            </a:extLst>
          </p:cNvPr>
          <p:cNvSpPr/>
          <p:nvPr/>
        </p:nvSpPr>
        <p:spPr>
          <a:xfrm>
            <a:off x="3495956" y="5749017"/>
            <a:ext cx="5457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Table 2: Summary of the 8 patients treated in our center</a:t>
            </a:r>
            <a:endParaRPr lang="en-FR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2786FF-49E4-444A-BAE1-663969972DE1}"/>
              </a:ext>
            </a:extLst>
          </p:cNvPr>
          <p:cNvSpPr/>
          <p:nvPr/>
        </p:nvSpPr>
        <p:spPr>
          <a:xfrm>
            <a:off x="10372725" y="6118349"/>
            <a:ext cx="165735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Abdominal wall injury</a:t>
            </a:r>
            <a:endParaRPr lang="en-FR" sz="10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** Road traffic accident</a:t>
            </a:r>
            <a:endParaRPr lang="en-FR" sz="10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*** Not available</a:t>
            </a:r>
            <a:r>
              <a:rPr lang="en-FR" sz="1050" dirty="0"/>
              <a:t>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12755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DFEBD5F-26CD-8E4E-A83F-5B7E535E6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425094"/>
              </p:ext>
            </p:extLst>
          </p:nvPr>
        </p:nvGraphicFramePr>
        <p:xfrm>
          <a:off x="0" y="40039"/>
          <a:ext cx="1219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38956081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99203336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2317058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1220182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129164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INTRODUCTION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METHOD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CASES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DISCUSSION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9615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24FF3DB-9370-3E4B-AEAE-FA22DAF852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48632"/>
              </p:ext>
            </p:extLst>
          </p:nvPr>
        </p:nvGraphicFramePr>
        <p:xfrm>
          <a:off x="1971466" y="696913"/>
          <a:ext cx="8249068" cy="960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887">
                  <a:extLst>
                    <a:ext uri="{9D8B030D-6E8A-4147-A177-3AD203B41FA5}">
                      <a16:colId xmlns:a16="http://schemas.microsoft.com/office/drawing/2014/main" val="2550562875"/>
                    </a:ext>
                  </a:extLst>
                </a:gridCol>
                <a:gridCol w="643001">
                  <a:extLst>
                    <a:ext uri="{9D8B030D-6E8A-4147-A177-3AD203B41FA5}">
                      <a16:colId xmlns:a16="http://schemas.microsoft.com/office/drawing/2014/main" val="461560555"/>
                    </a:ext>
                  </a:extLst>
                </a:gridCol>
                <a:gridCol w="890592">
                  <a:extLst>
                    <a:ext uri="{9D8B030D-6E8A-4147-A177-3AD203B41FA5}">
                      <a16:colId xmlns:a16="http://schemas.microsoft.com/office/drawing/2014/main" val="726468491"/>
                    </a:ext>
                  </a:extLst>
                </a:gridCol>
                <a:gridCol w="1376539">
                  <a:extLst>
                    <a:ext uri="{9D8B030D-6E8A-4147-A177-3AD203B41FA5}">
                      <a16:colId xmlns:a16="http://schemas.microsoft.com/office/drawing/2014/main" val="673380440"/>
                    </a:ext>
                  </a:extLst>
                </a:gridCol>
                <a:gridCol w="1180683">
                  <a:extLst>
                    <a:ext uri="{9D8B030D-6E8A-4147-A177-3AD203B41FA5}">
                      <a16:colId xmlns:a16="http://schemas.microsoft.com/office/drawing/2014/main" val="4023470182"/>
                    </a:ext>
                  </a:extLst>
                </a:gridCol>
                <a:gridCol w="1303554">
                  <a:extLst>
                    <a:ext uri="{9D8B030D-6E8A-4147-A177-3AD203B41FA5}">
                      <a16:colId xmlns:a16="http://schemas.microsoft.com/office/drawing/2014/main" val="3651312671"/>
                    </a:ext>
                  </a:extLst>
                </a:gridCol>
                <a:gridCol w="1051343">
                  <a:extLst>
                    <a:ext uri="{9D8B030D-6E8A-4147-A177-3AD203B41FA5}">
                      <a16:colId xmlns:a16="http://schemas.microsoft.com/office/drawing/2014/main" val="3747182056"/>
                    </a:ext>
                  </a:extLst>
                </a:gridCol>
                <a:gridCol w="1110469">
                  <a:extLst>
                    <a:ext uri="{9D8B030D-6E8A-4147-A177-3AD203B41FA5}">
                      <a16:colId xmlns:a16="http://schemas.microsoft.com/office/drawing/2014/main" val="4093926216"/>
                    </a:ext>
                  </a:extLst>
                </a:gridCol>
              </a:tblGrid>
              <a:tr h="488036"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Year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Age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Gender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Type of injury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Grade of AWI*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Type of repair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Follow up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Recurrence 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6728663"/>
                  </a:ext>
                </a:extLst>
              </a:tr>
              <a:tr h="472452"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2014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63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M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crush injury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V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primary suture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7 years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no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296341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B73FC1C-8501-D843-815C-AF0EE469763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" t="10369" r="9699" b="5351"/>
          <a:stretch/>
        </p:blipFill>
        <p:spPr bwMode="auto">
          <a:xfrm>
            <a:off x="3519170" y="1857075"/>
            <a:ext cx="4924743" cy="46151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B31988-0E3E-6B42-8F3F-9E29FF5E028F}"/>
              </a:ext>
            </a:extLst>
          </p:cNvPr>
          <p:cNvSpPr txBox="1"/>
          <p:nvPr/>
        </p:nvSpPr>
        <p:spPr>
          <a:xfrm>
            <a:off x="8943976" y="3287493"/>
            <a:ext cx="28574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Associated Injuries: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Pancreatic contusion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Right costal fracture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Epiploic herniation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Operated J1 laparoscopy</a:t>
            </a:r>
          </a:p>
        </p:txBody>
      </p:sp>
    </p:spTree>
    <p:extLst>
      <p:ext uri="{BB962C8B-B14F-4D97-AF65-F5344CB8AC3E}">
        <p14:creationId xmlns:p14="http://schemas.microsoft.com/office/powerpoint/2010/main" val="233068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DB470-7B11-6844-8335-E0D65A9C9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0DB4789-D15D-5F42-BCB1-661238622A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1598623"/>
              </p:ext>
            </p:extLst>
          </p:nvPr>
        </p:nvGraphicFramePr>
        <p:xfrm>
          <a:off x="1887868" y="822325"/>
          <a:ext cx="7946363" cy="960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7462">
                  <a:extLst>
                    <a:ext uri="{9D8B030D-6E8A-4147-A177-3AD203B41FA5}">
                      <a16:colId xmlns:a16="http://schemas.microsoft.com/office/drawing/2014/main" val="3678183958"/>
                    </a:ext>
                  </a:extLst>
                </a:gridCol>
                <a:gridCol w="619405">
                  <a:extLst>
                    <a:ext uri="{9D8B030D-6E8A-4147-A177-3AD203B41FA5}">
                      <a16:colId xmlns:a16="http://schemas.microsoft.com/office/drawing/2014/main" val="2954637120"/>
                    </a:ext>
                  </a:extLst>
                </a:gridCol>
                <a:gridCol w="857912">
                  <a:extLst>
                    <a:ext uri="{9D8B030D-6E8A-4147-A177-3AD203B41FA5}">
                      <a16:colId xmlns:a16="http://schemas.microsoft.com/office/drawing/2014/main" val="1056065883"/>
                    </a:ext>
                  </a:extLst>
                </a:gridCol>
                <a:gridCol w="1326026">
                  <a:extLst>
                    <a:ext uri="{9D8B030D-6E8A-4147-A177-3AD203B41FA5}">
                      <a16:colId xmlns:a16="http://schemas.microsoft.com/office/drawing/2014/main" val="43825415"/>
                    </a:ext>
                  </a:extLst>
                </a:gridCol>
                <a:gridCol w="1137356">
                  <a:extLst>
                    <a:ext uri="{9D8B030D-6E8A-4147-A177-3AD203B41FA5}">
                      <a16:colId xmlns:a16="http://schemas.microsoft.com/office/drawing/2014/main" val="794449246"/>
                    </a:ext>
                  </a:extLst>
                </a:gridCol>
                <a:gridCol w="1255719">
                  <a:extLst>
                    <a:ext uri="{9D8B030D-6E8A-4147-A177-3AD203B41FA5}">
                      <a16:colId xmlns:a16="http://schemas.microsoft.com/office/drawing/2014/main" val="2738837361"/>
                    </a:ext>
                  </a:extLst>
                </a:gridCol>
                <a:gridCol w="1012763">
                  <a:extLst>
                    <a:ext uri="{9D8B030D-6E8A-4147-A177-3AD203B41FA5}">
                      <a16:colId xmlns:a16="http://schemas.microsoft.com/office/drawing/2014/main" val="2324690394"/>
                    </a:ext>
                  </a:extLst>
                </a:gridCol>
                <a:gridCol w="1069720">
                  <a:extLst>
                    <a:ext uri="{9D8B030D-6E8A-4147-A177-3AD203B41FA5}">
                      <a16:colId xmlns:a16="http://schemas.microsoft.com/office/drawing/2014/main" val="1275975691"/>
                    </a:ext>
                  </a:extLst>
                </a:gridCol>
              </a:tblGrid>
              <a:tr h="488036"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Year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Age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Gender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Type of injury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Grade of AWI*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Type of </a:t>
                      </a:r>
                      <a:r>
                        <a:rPr lang="fr-FR" sz="1400" b="1" dirty="0" err="1">
                          <a:effectLst/>
                        </a:rPr>
                        <a:t>repair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Follow up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Recurrence 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9194302"/>
                  </a:ext>
                </a:extLst>
              </a:tr>
              <a:tr h="472452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2014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effectLst/>
                        </a:rPr>
                        <a:t>11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F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RTA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V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err="1">
                          <a:effectLst/>
                        </a:rPr>
                        <a:t>primary</a:t>
                      </a:r>
                      <a:r>
                        <a:rPr lang="fr-FR" sz="1400" b="1" dirty="0">
                          <a:effectLst/>
                        </a:rPr>
                        <a:t> suture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>
                          <a:effectLst/>
                        </a:rPr>
                        <a:t>7 years</a:t>
                      </a:r>
                      <a:endParaRPr lang="en-FR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err="1">
                          <a:effectLst/>
                        </a:rPr>
                        <a:t>yes</a:t>
                      </a:r>
                      <a:endParaRPr lang="en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058746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3704934-8125-6745-9DB2-8AA08A130B1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25766" r="14606" b="22186"/>
          <a:stretch/>
        </p:blipFill>
        <p:spPr bwMode="auto">
          <a:xfrm>
            <a:off x="343535" y="2403475"/>
            <a:ext cx="4489450" cy="31400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8E065-92C6-9347-A2D2-AA4F9550CE7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t="22838" r="3392" b="17561"/>
          <a:stretch/>
        </p:blipFill>
        <p:spPr bwMode="auto">
          <a:xfrm>
            <a:off x="4971415" y="2403476"/>
            <a:ext cx="4489450" cy="3140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E26C188-DA8A-224D-B15A-761325BA3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844937"/>
              </p:ext>
            </p:extLst>
          </p:nvPr>
        </p:nvGraphicFramePr>
        <p:xfrm>
          <a:off x="0" y="40039"/>
          <a:ext cx="1219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38956081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99203336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2317058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12201827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129164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INTRODUCTION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METHOD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CASES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DISCUSSION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96151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AFF05B8-CA44-C248-80F7-8594A584A977}"/>
              </a:ext>
            </a:extLst>
          </p:cNvPr>
          <p:cNvSpPr txBox="1"/>
          <p:nvPr/>
        </p:nvSpPr>
        <p:spPr>
          <a:xfrm>
            <a:off x="2257425" y="6057900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6C51DA-6AA2-774C-B1A6-42BFBC844930}"/>
              </a:ext>
            </a:extLst>
          </p:cNvPr>
          <p:cNvSpPr txBox="1"/>
          <p:nvPr/>
        </p:nvSpPr>
        <p:spPr>
          <a:xfrm>
            <a:off x="6400800" y="6086475"/>
            <a:ext cx="847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 years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55D2E9-796F-8D45-A499-184D5B8A2CED}"/>
              </a:ext>
            </a:extLst>
          </p:cNvPr>
          <p:cNvSpPr txBox="1"/>
          <p:nvPr/>
        </p:nvSpPr>
        <p:spPr>
          <a:xfrm>
            <a:off x="9460865" y="2828835"/>
            <a:ext cx="280474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Associated injuries: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Cecal necrosis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Right </a:t>
            </a:r>
            <a:r>
              <a:rPr lang="en-US" dirty="0" err="1"/>
              <a:t>mesocolic</a:t>
            </a:r>
            <a:r>
              <a:rPr lang="en-US" dirty="0"/>
              <a:t> </a:t>
            </a:r>
            <a:r>
              <a:rPr lang="en-US" dirty="0" err="1"/>
              <a:t>rup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Right </a:t>
            </a:r>
            <a:r>
              <a:rPr lang="en-US" dirty="0" err="1"/>
              <a:t>lat</a:t>
            </a:r>
            <a:r>
              <a:rPr lang="en-US" dirty="0"/>
              <a:t> + rectus 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Operated H6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Recurrence 6 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Reoperated GORETEX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Recurrence 7 years</a:t>
            </a:r>
          </a:p>
        </p:txBody>
      </p:sp>
    </p:spTree>
    <p:extLst>
      <p:ext uri="{BB962C8B-B14F-4D97-AF65-F5344CB8AC3E}">
        <p14:creationId xmlns:p14="http://schemas.microsoft.com/office/powerpoint/2010/main" val="1029175082"/>
      </p:ext>
    </p:extLst>
  </p:cSld>
  <p:clrMapOvr>
    <a:masterClrMapping/>
  </p:clrMapOvr>
</p:sld>
</file>

<file path=ppt/theme/theme1.xml><?xml version="1.0" encoding="utf-8"?>
<a:theme xmlns:a="http://schemas.openxmlformats.org/drawingml/2006/main" name="articl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ticle" id="{120DB278-CE8C-7E47-A6B5-671F4326D330}" vid="{55CFE62F-31A7-644B-BFDA-A4CC85DBE4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article</Template>
  <TotalTime>1560</TotalTime>
  <Words>739</Words>
  <Application>Microsoft Macintosh PowerPoint</Application>
  <PresentationFormat>Widescreen</PresentationFormat>
  <Paragraphs>315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article</vt:lpstr>
      <vt:lpstr>PowerPoint Presentation</vt:lpstr>
      <vt:lpstr>Abdominal Wall Injury (AWI)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Fawaz ABO ALHASSAN</dc:creator>
  <cp:lastModifiedBy>Fawaz ABO ALHASSAN</cp:lastModifiedBy>
  <cp:revision>10</cp:revision>
  <dcterms:created xsi:type="dcterms:W3CDTF">2021-09-11T17:14:29Z</dcterms:created>
  <dcterms:modified xsi:type="dcterms:W3CDTF">2021-12-03T13:20:34Z</dcterms:modified>
</cp:coreProperties>
</file>