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ink/ink2.xml" ContentType="application/inkml+xml"/>
  <Override PartName="/ppt/notesSlides/notesSlide10.xml" ContentType="application/vnd.openxmlformats-officedocument.presentationml.notesSlide+xml"/>
  <Override PartName="/ppt/ink/ink3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1" r:id="rId3"/>
    <p:sldId id="273" r:id="rId4"/>
    <p:sldId id="288" r:id="rId5"/>
    <p:sldId id="287" r:id="rId6"/>
    <p:sldId id="277" r:id="rId7"/>
    <p:sldId id="281" r:id="rId8"/>
    <p:sldId id="289" r:id="rId9"/>
    <p:sldId id="286" r:id="rId10"/>
    <p:sldId id="291" r:id="rId11"/>
    <p:sldId id="318" r:id="rId12"/>
    <p:sldId id="319" r:id="rId13"/>
    <p:sldId id="322" r:id="rId14"/>
    <p:sldId id="321" r:id="rId15"/>
    <p:sldId id="312" r:id="rId16"/>
    <p:sldId id="308" r:id="rId17"/>
    <p:sldId id="310" r:id="rId18"/>
    <p:sldId id="282" r:id="rId19"/>
    <p:sldId id="316" r:id="rId20"/>
    <p:sldId id="315" r:id="rId21"/>
    <p:sldId id="270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6B674732-7D3B-4D65-8745-2BD4B64151AA}">
          <p14:sldIdLst>
            <p14:sldId id="256"/>
            <p14:sldId id="271"/>
            <p14:sldId id="273"/>
            <p14:sldId id="288"/>
            <p14:sldId id="287"/>
            <p14:sldId id="277"/>
            <p14:sldId id="281"/>
            <p14:sldId id="289"/>
            <p14:sldId id="286"/>
            <p14:sldId id="291"/>
            <p14:sldId id="318"/>
            <p14:sldId id="319"/>
            <p14:sldId id="322"/>
            <p14:sldId id="321"/>
            <p14:sldId id="312"/>
            <p14:sldId id="308"/>
            <p14:sldId id="310"/>
            <p14:sldId id="282"/>
            <p14:sldId id="316"/>
          </p14:sldIdLst>
        </p14:section>
        <p14:section name="Section sans titre" id="{B515E994-64AF-44A7-A7ED-1A4339373BAE}">
          <p14:sldIdLst>
            <p14:sldId id="315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94" autoAdjust="0"/>
    <p:restoredTop sz="67837" autoAdjust="0"/>
  </p:normalViewPr>
  <p:slideViewPr>
    <p:cSldViewPr snapToGrid="0">
      <p:cViewPr varScale="1">
        <p:scale>
          <a:sx n="83" d="100"/>
          <a:sy n="83" d="100"/>
        </p:scale>
        <p:origin x="105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9:31:53.6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0 207 24575,'32'0'0,"6"0"0,22 0 0,-14 0 0,39 8 0,-14 6 0,-24-5 0,4 1 0,3 0 0,1 0 0,3-3 0,-1-1 0,1-1 0,0-2 0,-3-1 0,-1-1 0,-1-1 0,-1 0 0,-1 0 0,1 0 0,6 0 0,2 0 0,8-1 0,4 0 0,10-4 0,4-2 0,-18 0 0,3-2 0,4-1-239,-1-2 0,5-2 0,0-1 1,-5 2 238,3-1 0,-5 1 0,5 0 0,0 0 0,6-2 0,-2 1 0,-7 3 0,19-2 0,-3 2 0,-12 2 0,5-1 0,-6 0 0,7-1 0,-6 1 0,-10 2 0,-8 1 0,3 0 0,-40 7 0,-1 0 0,-8 0 955,0 0-955,10 0 0,11 0 0,6 0 0,0 0 0,-13 0 0,-12-1 0,-10-2 0,-6 1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9:32:12.62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0 207 24575,'32'0'0,"6"0"0,22 0 0,-14 0 0,39 8 0,-14 6 0,-24-5 0,4 1 0,3 0 0,1 0 0,3-3 0,-1-1 0,1-1 0,0-2 0,-3-1 0,-1-1 0,-1-1 0,-1 0 0,-1 0 0,1 0 0,6 0 0,2 0 0,8-1 0,4 0 0,10-4 0,4-2 0,-18 0 0,3-2 0,4-1-239,-1-2 0,5-2 0,0-1 1,-5 2 238,3-1 0,-5 1 0,5 0 0,0 0 0,6-2 0,-2 1 0,-7 3 0,19-2 0,-3 2 0,-12 2 0,5-1 0,-6 0 0,7-1 0,-6 1 0,-10 2 0,-8 1 0,3 0 0,-40 7 0,-1 0 0,-8 0 955,0 0-955,10 0 0,11 0 0,6 0 0,0 0 0,-13 0 0,-12-1 0,-10-2 0,-6 1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9:32:17.53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0 207 24575,'32'0'0,"6"0"0,22 0 0,-14 0 0,39 8 0,-14 6 0,-24-5 0,4 1 0,3 0 0,1 0 0,3-3 0,-1-1 0,1-1 0,0-2 0,-3-1 0,-1-1 0,-1-1 0,-1 0 0,-1 0 0,1 0 0,6 0 0,2 0 0,8-1 0,4 0 0,10-4 0,4-2 0,-18 0 0,3-2 0,4-1-239,-1-2 0,5-2 0,0-1 1,-5 2 238,3-1 0,-5 1 0,5 0 0,0 0 0,6-2 0,-2 1 0,-7 3 0,19-2 0,-3 2 0,-12 2 0,5-1 0,-6 0 0,7-1 0,-6 1 0,-10 2 0,-8 1 0,3 0 0,-40 7 0,-1 0 0,-8 0 955,0 0-955,10 0 0,11 0 0,6 0 0,0 0 0,-13 0 0,-12-1 0,-10-2 0,-6 1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881A4-2893-4C16-B7D2-8F1B40E6980A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3B715-C965-4993-9676-DF8C716550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078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B715-C965-4993-9676-DF8C7165501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556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B715-C965-4993-9676-DF8C7165501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313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B715-C965-4993-9676-DF8C7165501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2676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B715-C965-4993-9676-DF8C7165501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5617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B715-C965-4993-9676-DF8C7165501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631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B715-C965-4993-9676-DF8C7165501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1990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B715-C965-4993-9676-DF8C7165501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5535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B715-C965-4993-9676-DF8C7165501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112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B715-C965-4993-9676-DF8C7165501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472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B715-C965-4993-9676-DF8C7165501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355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B715-C965-4993-9676-DF8C7165501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823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D9F0F-6837-4174-A28B-E997E82D6C8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840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B715-C965-4993-9676-DF8C7165501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191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B715-C965-4993-9676-DF8C7165501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627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B715-C965-4993-9676-DF8C7165501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578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B715-C965-4993-9676-DF8C7165501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4933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B715-C965-4993-9676-DF8C7165501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877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B715-C965-4993-9676-DF8C7165501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5012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B715-C965-4993-9676-DF8C7165501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4870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B715-C965-4993-9676-DF8C7165501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777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C624-AD82-4820-AEA2-EA22A6E369D0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E7486-1C10-4162-944C-437E5833B4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22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C624-AD82-4820-AEA2-EA22A6E369D0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E7486-1C10-4162-944C-437E5833B4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912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C624-AD82-4820-AEA2-EA22A6E369D0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E7486-1C10-4162-944C-437E5833B4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83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C624-AD82-4820-AEA2-EA22A6E369D0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E7486-1C10-4162-944C-437E5833B4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561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C624-AD82-4820-AEA2-EA22A6E369D0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E7486-1C10-4162-944C-437E5833B4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10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C624-AD82-4820-AEA2-EA22A6E369D0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E7486-1C10-4162-944C-437E5833B4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8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C624-AD82-4820-AEA2-EA22A6E369D0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E7486-1C10-4162-944C-437E5833B4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371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C624-AD82-4820-AEA2-EA22A6E369D0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E7486-1C10-4162-944C-437E5833B4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940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C624-AD82-4820-AEA2-EA22A6E369D0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E7486-1C10-4162-944C-437E5833B4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76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C624-AD82-4820-AEA2-EA22A6E369D0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E7486-1C10-4162-944C-437E5833B4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8039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C624-AD82-4820-AEA2-EA22A6E369D0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E7486-1C10-4162-944C-437E5833B4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04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6C624-AD82-4820-AEA2-EA22A6E369D0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E7486-1C10-4162-944C-437E5833B4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346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20.emf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21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21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5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3.jpeg"/><Relationship Id="rId4" Type="http://schemas.openxmlformats.org/officeDocument/2006/relationships/image" Target="../media/image2.pn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5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5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OV"/><Relationship Id="rId7" Type="http://schemas.openxmlformats.org/officeDocument/2006/relationships/image" Target="../media/image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4" Type="http://schemas.openxmlformats.org/officeDocument/2006/relationships/video" Target="../media/media2.MOV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5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5555" t="51813" r="17474" b="42640"/>
          <a:stretch/>
        </p:blipFill>
        <p:spPr>
          <a:xfrm>
            <a:off x="405468" y="3271706"/>
            <a:ext cx="11381065" cy="46139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-68" t="12853" r="608" b="13274"/>
          <a:stretch/>
        </p:blipFill>
        <p:spPr>
          <a:xfrm>
            <a:off x="2833817" y="266485"/>
            <a:ext cx="6524367" cy="2725873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1166769" y="4102218"/>
            <a:ext cx="9858462" cy="897621"/>
            <a:chOff x="1166769" y="4681059"/>
            <a:chExt cx="9858462" cy="897621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5"/>
            <a:srcRect l="6663" t="42935" r="12477" b="50826"/>
            <a:stretch/>
          </p:blipFill>
          <p:spPr>
            <a:xfrm>
              <a:off x="1166769" y="5150839"/>
              <a:ext cx="9858462" cy="427841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5"/>
            <a:srcRect l="14496" t="36187" r="53164" b="57574"/>
            <a:stretch/>
          </p:blipFill>
          <p:spPr>
            <a:xfrm>
              <a:off x="4124588" y="4681059"/>
              <a:ext cx="3942825" cy="427838"/>
            </a:xfrm>
            <a:prstGeom prst="rect">
              <a:avLst/>
            </a:prstGeom>
          </p:spPr>
        </p:pic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398" y="6167811"/>
            <a:ext cx="1025205" cy="526366"/>
          </a:xfrm>
          <a:prstGeom prst="rect">
            <a:avLst/>
          </a:prstGeom>
        </p:spPr>
      </p:pic>
      <p:pic>
        <p:nvPicPr>
          <p:cNvPr id="11" name="E50FDF95-2DF7-4E29-875A-6AD272F27795" descr="image0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6" y="316819"/>
            <a:ext cx="2389581" cy="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3657600" y="5274266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2200" dirty="0">
                <a:solidFill>
                  <a:srgbClr val="660066"/>
                </a:solidFill>
                <a:latin typeface="Calibri" charset="0"/>
              </a:rPr>
              <a:t>Dr V. Dubuisson</a:t>
            </a:r>
            <a:endParaRPr lang="fr-FR" sz="1800" dirty="0">
              <a:solidFill>
                <a:srgbClr val="660066"/>
              </a:solidFill>
              <a:latin typeface="Calibri" charset="0"/>
            </a:endParaRPr>
          </a:p>
          <a:p>
            <a:pPr algn="ctr"/>
            <a:r>
              <a:rPr lang="fr-FR" sz="1800" dirty="0">
                <a:solidFill>
                  <a:srgbClr val="660066"/>
                </a:solidFill>
                <a:latin typeface="Calibri" charset="0"/>
              </a:rPr>
              <a:t>vincent.dubuisson@chu-bordeaux.fr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75" y="104897"/>
            <a:ext cx="1084277" cy="10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7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7064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LES PROTHESES INTRA PERITONEALES</a:t>
            </a:r>
          </a:p>
        </p:txBody>
      </p:sp>
      <p:pic>
        <p:nvPicPr>
          <p:cNvPr id="5" name="E50FDF95-2DF7-4E29-875A-6AD272F27795" descr="image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" y="208332"/>
            <a:ext cx="2024675" cy="6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-68" t="12853" r="608" b="13274"/>
          <a:stretch/>
        </p:blipFill>
        <p:spPr>
          <a:xfrm>
            <a:off x="10290875" y="180519"/>
            <a:ext cx="1684149" cy="7036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5B8735F-7F72-9B96-2346-05CF88226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85" y="3990153"/>
            <a:ext cx="1534970" cy="263907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D72CBF3-CAA5-8BF9-E867-2F40BA7E7E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49" y="2172976"/>
            <a:ext cx="2171701" cy="163506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CB8D9D7-E685-6216-EDAA-6B87D8644800}"/>
              </a:ext>
            </a:extLst>
          </p:cNvPr>
          <p:cNvSpPr txBox="1"/>
          <p:nvPr/>
        </p:nvSpPr>
        <p:spPr>
          <a:xfrm>
            <a:off x="3367668" y="2542371"/>
            <a:ext cx="6724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« Ventral Patch » PRE PERITONEAL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1C039B3F-356B-D54A-0951-EE4B288AC3AB}"/>
                  </a:ext>
                </a:extLst>
              </p14:cNvPr>
              <p14:cNvContentPartPr/>
              <p14:nvPr/>
            </p14:nvContentPartPr>
            <p14:xfrm>
              <a:off x="5564105" y="1878022"/>
              <a:ext cx="1300680" cy="10512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1C039B3F-356B-D54A-0951-EE4B288AC3A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28105" y="1842382"/>
                <a:ext cx="1372320" cy="17676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Rectangle 2">
            <a:extLst>
              <a:ext uri="{FF2B5EF4-FFF2-40B4-BE49-F238E27FC236}">
                <a16:creationId xmlns:a16="http://schemas.microsoft.com/office/drawing/2014/main" id="{71E36A31-4D4C-8FFF-807F-2FD493AAB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92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FR" altLang="fr-FR" sz="3600" dirty="0">
                <a:solidFill>
                  <a:srgbClr val="4F81BD"/>
                </a:solidFill>
                <a:latin typeface="Calibri" panose="020F0502020204030204" pitchFamily="34" charset="0"/>
              </a:rPr>
              <a:t>TRAITER LES HERNIES VENTRALES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DCDB88C-3EC6-B4C7-573B-BCFBC6856F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1593" y="3394022"/>
            <a:ext cx="63627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09800" y="492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FR" altLang="fr-FR" sz="3600" dirty="0">
                <a:solidFill>
                  <a:srgbClr val="4F81BD"/>
                </a:solidFill>
                <a:latin typeface="Calibri" panose="020F0502020204030204" pitchFamily="34" charset="0"/>
              </a:rPr>
              <a:t>PROGRIP</a:t>
            </a:r>
          </a:p>
        </p:txBody>
      </p:sp>
      <p:pic>
        <p:nvPicPr>
          <p:cNvPr id="5" name="E50FDF95-2DF7-4E29-875A-6AD272F27795" descr="image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" y="208332"/>
            <a:ext cx="2024675" cy="6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-68" t="12853" r="608" b="13274"/>
          <a:stretch/>
        </p:blipFill>
        <p:spPr>
          <a:xfrm>
            <a:off x="10290875" y="180519"/>
            <a:ext cx="1684149" cy="70363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19E77ED-43A6-FD65-FA24-0A0E85BF49D1}"/>
              </a:ext>
            </a:extLst>
          </p:cNvPr>
          <p:cNvSpPr txBox="1"/>
          <p:nvPr/>
        </p:nvSpPr>
        <p:spPr>
          <a:xfrm>
            <a:off x="6445405" y="2188382"/>
            <a:ext cx="278595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AUTO FIXATION</a:t>
            </a:r>
          </a:p>
          <a:p>
            <a:r>
              <a:rPr lang="fr-FR" sz="3200" dirty="0"/>
              <a:t>	</a:t>
            </a:r>
          </a:p>
          <a:p>
            <a:endParaRPr lang="fr-FR" sz="3200" dirty="0"/>
          </a:p>
          <a:p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17DD62A-6A4E-6307-28AE-D9F8355195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074" y="217309"/>
            <a:ext cx="1023730" cy="102373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94E7FD85-FDE1-E50F-8794-FF398D240BEF}"/>
              </a:ext>
            </a:extLst>
          </p:cNvPr>
          <p:cNvGrpSpPr/>
          <p:nvPr/>
        </p:nvGrpSpPr>
        <p:grpSpPr>
          <a:xfrm>
            <a:off x="515954" y="1665255"/>
            <a:ext cx="4143426" cy="4711545"/>
            <a:chOff x="159495" y="1324293"/>
            <a:chExt cx="4143426" cy="4711545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5ACC5DE-FB70-EADF-2180-3E9F6DBE8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4471" y="1324293"/>
              <a:ext cx="4048450" cy="1363577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5B22D49-6B02-DE58-F6CC-38138EDE6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4471" y="2940041"/>
              <a:ext cx="3696527" cy="468162"/>
            </a:xfrm>
            <a:prstGeom prst="rect">
              <a:avLst/>
            </a:prstGeom>
          </p:spPr>
        </p:pic>
        <p:pic>
          <p:nvPicPr>
            <p:cNvPr id="19" name="Picture 1" descr="page2image40725264">
              <a:extLst>
                <a:ext uri="{FF2B5EF4-FFF2-40B4-BE49-F238E27FC236}">
                  <a16:creationId xmlns:a16="http://schemas.microsoft.com/office/drawing/2014/main" id="{79CD4F27-C22B-2DB7-55CF-66DD5FA27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95" y="3521664"/>
              <a:ext cx="4100609" cy="2514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078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09800" y="492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FR" altLang="fr-FR" sz="3600" dirty="0">
                <a:solidFill>
                  <a:srgbClr val="4F81BD"/>
                </a:solidFill>
                <a:latin typeface="Calibri" panose="020F0502020204030204" pitchFamily="34" charset="0"/>
              </a:rPr>
              <a:t>PROGRIP</a:t>
            </a:r>
          </a:p>
        </p:txBody>
      </p:sp>
      <p:pic>
        <p:nvPicPr>
          <p:cNvPr id="5" name="E50FDF95-2DF7-4E29-875A-6AD272F27795" descr="image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" y="208332"/>
            <a:ext cx="2024675" cy="6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-68" t="12853" r="608" b="13274"/>
          <a:stretch/>
        </p:blipFill>
        <p:spPr>
          <a:xfrm>
            <a:off x="10290875" y="180519"/>
            <a:ext cx="1684149" cy="70363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19E77ED-43A6-FD65-FA24-0A0E85BF49D1}"/>
              </a:ext>
            </a:extLst>
          </p:cNvPr>
          <p:cNvSpPr txBox="1"/>
          <p:nvPr/>
        </p:nvSpPr>
        <p:spPr>
          <a:xfrm>
            <a:off x="6445405" y="2188382"/>
            <a:ext cx="317003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AUTO FIXATION</a:t>
            </a:r>
          </a:p>
          <a:p>
            <a:r>
              <a:rPr lang="fr-FR" sz="3200" dirty="0"/>
              <a:t>	- </a:t>
            </a:r>
            <a:r>
              <a:rPr lang="fr-FR" sz="2800" dirty="0"/>
              <a:t>RAPIDITE ?</a:t>
            </a:r>
          </a:p>
          <a:p>
            <a:r>
              <a:rPr lang="fr-FR" sz="2800" dirty="0"/>
              <a:t>	- DOULEUR ?</a:t>
            </a:r>
          </a:p>
          <a:p>
            <a:r>
              <a:rPr lang="fr-FR" sz="2800" dirty="0"/>
              <a:t>	- EFFICACITE ?</a:t>
            </a:r>
          </a:p>
          <a:p>
            <a:endParaRPr lang="fr-FR" sz="3200" dirty="0"/>
          </a:p>
          <a:p>
            <a:endParaRPr lang="fr-FR" sz="3200" dirty="0"/>
          </a:p>
          <a:p>
            <a:endParaRPr lang="fr-FR" sz="3200" dirty="0"/>
          </a:p>
          <a:p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17DD62A-6A4E-6307-28AE-D9F8355195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074" y="217309"/>
            <a:ext cx="1023730" cy="102373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CFE06F07-050D-EFFA-5A49-86C8D4C58DA6}"/>
              </a:ext>
            </a:extLst>
          </p:cNvPr>
          <p:cNvGrpSpPr/>
          <p:nvPr/>
        </p:nvGrpSpPr>
        <p:grpSpPr>
          <a:xfrm>
            <a:off x="515954" y="1665255"/>
            <a:ext cx="4143426" cy="4711545"/>
            <a:chOff x="159495" y="1324293"/>
            <a:chExt cx="4143426" cy="4711545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D738602-34E7-3009-CC33-788FA055E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4471" y="1324293"/>
              <a:ext cx="4048450" cy="1363577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8227AEA-861D-3514-144C-62949EBF9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4471" y="2940041"/>
              <a:ext cx="3696527" cy="468162"/>
            </a:xfrm>
            <a:prstGeom prst="rect">
              <a:avLst/>
            </a:prstGeom>
          </p:spPr>
        </p:pic>
        <p:pic>
          <p:nvPicPr>
            <p:cNvPr id="17" name="Picture 1" descr="page2image40725264">
              <a:extLst>
                <a:ext uri="{FF2B5EF4-FFF2-40B4-BE49-F238E27FC236}">
                  <a16:creationId xmlns:a16="http://schemas.microsoft.com/office/drawing/2014/main" id="{A8520557-F348-34A6-1FF4-9DFCB6F52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95" y="3521664"/>
              <a:ext cx="4100609" cy="2514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4">
            <a:extLst>
              <a:ext uri="{FF2B5EF4-FFF2-40B4-BE49-F238E27FC236}">
                <a16:creationId xmlns:a16="http://schemas.microsoft.com/office/drawing/2014/main" id="{A04BB7EF-565D-3212-6F65-1402EFB4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9980" y="6012400"/>
            <a:ext cx="28620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fr-FR" altLang="fr-FR" sz="1200" i="1" dirty="0" err="1">
                <a:solidFill>
                  <a:srgbClr val="4F81BD"/>
                </a:solidFill>
                <a:latin typeface="Calibri" panose="020F0502020204030204" pitchFamily="34" charset="0"/>
              </a:rPr>
              <a:t>Hopson</a:t>
            </a:r>
            <a:r>
              <a:rPr lang="fr-FR" altLang="fr-FR" sz="1200" i="1" dirty="0">
                <a:solidFill>
                  <a:srgbClr val="4F81BD"/>
                </a:solidFill>
                <a:latin typeface="Calibri" panose="020F0502020204030204" pitchFamily="34" charset="0"/>
              </a:rPr>
              <a:t> SB  - Int J </a:t>
            </a:r>
            <a:r>
              <a:rPr lang="fr-FR" altLang="fr-FR" sz="1200" i="1" dirty="0" err="1">
                <a:solidFill>
                  <a:srgbClr val="4F81BD"/>
                </a:solidFill>
                <a:latin typeface="Calibri" panose="020F0502020204030204" pitchFamily="34" charset="0"/>
              </a:rPr>
              <a:t>Surg</a:t>
            </a:r>
            <a:r>
              <a:rPr lang="fr-FR" altLang="fr-FR" sz="1200" i="1" dirty="0">
                <a:solidFill>
                  <a:srgbClr val="4F81BD"/>
                </a:solidFill>
                <a:latin typeface="Calibri" panose="020F0502020204030204" pitchFamily="34" charset="0"/>
              </a:rPr>
              <a:t> 2015</a:t>
            </a:r>
          </a:p>
          <a:p>
            <a:pPr eaLnBrk="1" hangingPunct="1"/>
            <a:r>
              <a:rPr lang="fr-FR" altLang="fr-FR" sz="1200" i="1" dirty="0" err="1">
                <a:solidFill>
                  <a:srgbClr val="4F81BD"/>
                </a:solidFill>
                <a:latin typeface="Calibri" panose="020F0502020204030204" pitchFamily="34" charset="0"/>
              </a:rPr>
              <a:t>Kroese</a:t>
            </a:r>
            <a:r>
              <a:rPr lang="fr-FR" altLang="fr-FR" sz="1200" i="1" dirty="0">
                <a:solidFill>
                  <a:srgbClr val="4F81BD"/>
                </a:solidFill>
                <a:latin typeface="Calibri" panose="020F0502020204030204" pitchFamily="34" charset="0"/>
              </a:rPr>
              <a:t> LF - Int J </a:t>
            </a:r>
            <a:r>
              <a:rPr lang="fr-FR" altLang="fr-FR" sz="1200" i="1" dirty="0" err="1">
                <a:solidFill>
                  <a:srgbClr val="4F81BD"/>
                </a:solidFill>
                <a:latin typeface="Calibri" panose="020F0502020204030204" pitchFamily="34" charset="0"/>
              </a:rPr>
              <a:t>Surg</a:t>
            </a:r>
            <a:r>
              <a:rPr lang="fr-FR" altLang="fr-FR" sz="1200" i="1" dirty="0">
                <a:solidFill>
                  <a:srgbClr val="4F81BD"/>
                </a:solidFill>
                <a:latin typeface="Calibri" panose="020F0502020204030204" pitchFamily="34" charset="0"/>
              </a:rPr>
              <a:t> 2017</a:t>
            </a:r>
          </a:p>
          <a:p>
            <a:pPr eaLnBrk="1" hangingPunct="1"/>
            <a:r>
              <a:rPr lang="fr-FR" altLang="fr-FR" sz="1200" i="1" dirty="0" err="1">
                <a:solidFill>
                  <a:srgbClr val="4F81BD"/>
                </a:solidFill>
                <a:latin typeface="Calibri" panose="020F0502020204030204" pitchFamily="34" charset="0"/>
              </a:rPr>
              <a:t>Bueno-Lledo</a:t>
            </a:r>
            <a:r>
              <a:rPr lang="fr-FR" altLang="fr-FR" sz="1200" i="1" dirty="0">
                <a:solidFill>
                  <a:srgbClr val="4F81BD"/>
                </a:solidFill>
                <a:latin typeface="Calibri" panose="020F0502020204030204" pitchFamily="34" charset="0"/>
              </a:rPr>
              <a:t> J - Int J </a:t>
            </a:r>
            <a:r>
              <a:rPr lang="fr-FR" altLang="fr-FR" sz="1200" i="1" dirty="0" err="1">
                <a:solidFill>
                  <a:srgbClr val="4F81BD"/>
                </a:solidFill>
                <a:latin typeface="Calibri" panose="020F0502020204030204" pitchFamily="34" charset="0"/>
              </a:rPr>
              <a:t>Surg</a:t>
            </a:r>
            <a:r>
              <a:rPr lang="fr-FR" altLang="fr-FR" sz="1200" i="1" dirty="0">
                <a:solidFill>
                  <a:srgbClr val="4F81BD"/>
                </a:solidFill>
                <a:latin typeface="Calibri" panose="020F0502020204030204" pitchFamily="34" charset="0"/>
              </a:rPr>
              <a:t> Case Rep 2017</a:t>
            </a:r>
          </a:p>
        </p:txBody>
      </p:sp>
    </p:spTree>
    <p:extLst>
      <p:ext uri="{BB962C8B-B14F-4D97-AF65-F5344CB8AC3E}">
        <p14:creationId xmlns:p14="http://schemas.microsoft.com/office/powerpoint/2010/main" val="3122185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09800" y="492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FR" altLang="fr-FR" sz="3600" dirty="0">
                <a:solidFill>
                  <a:srgbClr val="4F81BD"/>
                </a:solidFill>
                <a:latin typeface="Calibri" panose="020F0502020204030204" pitchFamily="34" charset="0"/>
              </a:rPr>
              <a:t>PROGRIP</a:t>
            </a:r>
          </a:p>
        </p:txBody>
      </p:sp>
      <p:pic>
        <p:nvPicPr>
          <p:cNvPr id="5" name="E50FDF95-2DF7-4E29-875A-6AD272F27795" descr="image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" y="208332"/>
            <a:ext cx="2024675" cy="6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-68" t="12853" r="608" b="13274"/>
          <a:stretch/>
        </p:blipFill>
        <p:spPr>
          <a:xfrm>
            <a:off x="10290875" y="180519"/>
            <a:ext cx="1684149" cy="70363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19E77ED-43A6-FD65-FA24-0A0E85BF49D1}"/>
              </a:ext>
            </a:extLst>
          </p:cNvPr>
          <p:cNvSpPr txBox="1"/>
          <p:nvPr/>
        </p:nvSpPr>
        <p:spPr>
          <a:xfrm>
            <a:off x="6445405" y="2188382"/>
            <a:ext cx="2785955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AUTO FIXATION</a:t>
            </a:r>
          </a:p>
          <a:p>
            <a:endParaRPr lang="fr-FR" sz="3200" dirty="0"/>
          </a:p>
          <a:p>
            <a:endParaRPr lang="fr-FR" sz="2800" dirty="0"/>
          </a:p>
          <a:p>
            <a:endParaRPr lang="fr-FR" sz="3200" dirty="0"/>
          </a:p>
          <a:p>
            <a:endParaRPr lang="fr-FR" sz="3200" dirty="0"/>
          </a:p>
          <a:p>
            <a:r>
              <a:rPr lang="fr-FR" sz="3200" dirty="0"/>
              <a:t>PERSONNALISÉ</a:t>
            </a:r>
          </a:p>
          <a:p>
            <a:endParaRPr lang="fr-FR" sz="3200" dirty="0"/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F34C335-AC82-46AD-9EDD-5BC1431E4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925" y="4271322"/>
            <a:ext cx="972310" cy="114516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7DD62A-6A4E-6307-28AE-D9F8355195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074" y="217309"/>
            <a:ext cx="1023730" cy="1023730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5067F9B2-3930-7FEA-5E62-7992AF249C15}"/>
              </a:ext>
            </a:extLst>
          </p:cNvPr>
          <p:cNvGrpSpPr/>
          <p:nvPr/>
        </p:nvGrpSpPr>
        <p:grpSpPr>
          <a:xfrm>
            <a:off x="515954" y="1665255"/>
            <a:ext cx="4143426" cy="4711545"/>
            <a:chOff x="159495" y="1324293"/>
            <a:chExt cx="4143426" cy="4711545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8CA4744-2B50-450D-EF9E-FCD34BA0D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4471" y="1324293"/>
              <a:ext cx="4048450" cy="136357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B3F19403-4D56-677F-872C-8D5BF9167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4471" y="2940041"/>
              <a:ext cx="3696527" cy="468162"/>
            </a:xfrm>
            <a:prstGeom prst="rect">
              <a:avLst/>
            </a:prstGeom>
          </p:spPr>
        </p:pic>
        <p:pic>
          <p:nvPicPr>
            <p:cNvPr id="18" name="Picture 1" descr="page2image40725264">
              <a:extLst>
                <a:ext uri="{FF2B5EF4-FFF2-40B4-BE49-F238E27FC236}">
                  <a16:creationId xmlns:a16="http://schemas.microsoft.com/office/drawing/2014/main" id="{3419E7CC-1C34-734E-F937-050E986A37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95" y="3521664"/>
              <a:ext cx="4100609" cy="2514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18474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09800" y="492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FR" altLang="fr-FR" sz="3600" dirty="0">
                <a:solidFill>
                  <a:srgbClr val="4F81BD"/>
                </a:solidFill>
                <a:latin typeface="Calibri" panose="020F0502020204030204" pitchFamily="34" charset="0"/>
              </a:rPr>
              <a:t>PROGRIP</a:t>
            </a:r>
          </a:p>
        </p:txBody>
      </p:sp>
      <p:pic>
        <p:nvPicPr>
          <p:cNvPr id="5" name="E50FDF95-2DF7-4E29-875A-6AD272F27795" descr="image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" y="208332"/>
            <a:ext cx="2024675" cy="6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-68" t="12853" r="608" b="13274"/>
          <a:stretch/>
        </p:blipFill>
        <p:spPr>
          <a:xfrm>
            <a:off x="10290875" y="180519"/>
            <a:ext cx="1684149" cy="70363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F0BEFB8-044E-3127-D207-B60005ABD7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855" y="11972"/>
            <a:ext cx="1992070" cy="149197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B8D20F0-CB17-90F3-8324-C1356628E54B}"/>
              </a:ext>
            </a:extLst>
          </p:cNvPr>
          <p:cNvSpPr txBox="1"/>
          <p:nvPr/>
        </p:nvSpPr>
        <p:spPr>
          <a:xfrm>
            <a:off x="6445405" y="2188382"/>
            <a:ext cx="449430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AUTO FIXATION</a:t>
            </a:r>
          </a:p>
          <a:p>
            <a:r>
              <a:rPr lang="fr-FR" sz="3200" dirty="0"/>
              <a:t>	- </a:t>
            </a:r>
            <a:r>
              <a:rPr lang="fr-FR" sz="2800" dirty="0"/>
              <a:t>LES PICOTS …</a:t>
            </a:r>
          </a:p>
          <a:p>
            <a:r>
              <a:rPr lang="fr-FR" sz="2800" dirty="0"/>
              <a:t>	</a:t>
            </a:r>
          </a:p>
          <a:p>
            <a:endParaRPr lang="fr-FR" sz="3200" dirty="0"/>
          </a:p>
          <a:p>
            <a:endParaRPr lang="fr-FR" sz="3200" dirty="0"/>
          </a:p>
          <a:p>
            <a:r>
              <a:rPr lang="fr-FR" sz="3200" dirty="0"/>
              <a:t>PERSONNALISÉ ?</a:t>
            </a:r>
          </a:p>
          <a:p>
            <a:r>
              <a:rPr lang="fr-FR" sz="3200" dirty="0"/>
              <a:t>	</a:t>
            </a:r>
            <a:r>
              <a:rPr lang="fr-FR" sz="2800" dirty="0"/>
              <a:t>- TAILLE MAX 15x30 cm</a:t>
            </a:r>
            <a:endParaRPr lang="fr-FR" sz="3200" dirty="0"/>
          </a:p>
          <a:p>
            <a:endParaRPr lang="fr-FR" sz="3200" dirty="0"/>
          </a:p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828" y="1773491"/>
            <a:ext cx="2111196" cy="2402541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2DC576D3-0132-4078-432A-451C79638B11}"/>
              </a:ext>
            </a:extLst>
          </p:cNvPr>
          <p:cNvGrpSpPr/>
          <p:nvPr/>
        </p:nvGrpSpPr>
        <p:grpSpPr>
          <a:xfrm>
            <a:off x="515954" y="1665255"/>
            <a:ext cx="4143426" cy="4711545"/>
            <a:chOff x="159495" y="1324293"/>
            <a:chExt cx="4143426" cy="4711545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3D71A0B7-9BA6-079E-3BB5-4F575C6F8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4471" y="1324293"/>
              <a:ext cx="4048450" cy="1363577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F83DC21-D198-B9F8-6DE4-3EFE5729A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4471" y="2940041"/>
              <a:ext cx="3696527" cy="468162"/>
            </a:xfrm>
            <a:prstGeom prst="rect">
              <a:avLst/>
            </a:prstGeom>
          </p:spPr>
        </p:pic>
        <p:pic>
          <p:nvPicPr>
            <p:cNvPr id="19" name="Picture 1" descr="page2image40725264">
              <a:extLst>
                <a:ext uri="{FF2B5EF4-FFF2-40B4-BE49-F238E27FC236}">
                  <a16:creationId xmlns:a16="http://schemas.microsoft.com/office/drawing/2014/main" id="{433232B0-1B36-7519-2EA1-62175A929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95" y="3521664"/>
              <a:ext cx="4100609" cy="2514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0665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50FDF95-2DF7-4E29-875A-6AD272F27795" descr="image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" y="208332"/>
            <a:ext cx="2024675" cy="6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-68" t="12853" r="608" b="13274"/>
          <a:stretch/>
        </p:blipFill>
        <p:spPr>
          <a:xfrm>
            <a:off x="10290875" y="180519"/>
            <a:ext cx="1684149" cy="703635"/>
          </a:xfrm>
          <a:prstGeom prst="rect">
            <a:avLst/>
          </a:prstGeom>
        </p:spPr>
      </p:pic>
      <p:pic>
        <p:nvPicPr>
          <p:cNvPr id="6145" name="Picture 1" descr="page1image64523264">
            <a:extLst>
              <a:ext uri="{FF2B5EF4-FFF2-40B4-BE49-F238E27FC236}">
                <a16:creationId xmlns:a16="http://schemas.microsoft.com/office/drawing/2014/main" id="{A5BACB94-3D70-7E6E-DB83-B76565216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09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7770B9CE-7993-3970-0997-82BAC1A7D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92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FR" altLang="fr-FR" sz="3600" dirty="0">
                <a:solidFill>
                  <a:srgbClr val="4F81BD"/>
                </a:solidFill>
                <a:latin typeface="Calibri" panose="020F0502020204030204" pitchFamily="34" charset="0"/>
              </a:rPr>
              <a:t>MINI INVASIF ?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4284517-C6C7-02C7-5124-8272C3C97AA6}"/>
              </a:ext>
            </a:extLst>
          </p:cNvPr>
          <p:cNvGrpSpPr/>
          <p:nvPr/>
        </p:nvGrpSpPr>
        <p:grpSpPr>
          <a:xfrm>
            <a:off x="317643" y="1540952"/>
            <a:ext cx="11556714" cy="5167313"/>
            <a:chOff x="462778" y="1540952"/>
            <a:chExt cx="11556714" cy="5167313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661A6AB-9D9F-9D49-B7B1-1097D13D1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07" t="30548" r="1" b="5684"/>
            <a:stretch/>
          </p:blipFill>
          <p:spPr>
            <a:xfrm rot="5400000">
              <a:off x="-451622" y="2455355"/>
              <a:ext cx="5108713" cy="3279913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11019AE-9C5D-2136-E72F-D63E83223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4" t="16247" r="3172" b="16121"/>
            <a:stretch/>
          </p:blipFill>
          <p:spPr>
            <a:xfrm rot="5400000">
              <a:off x="3365923" y="2292838"/>
              <a:ext cx="5108716" cy="3604944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76D4080-CF60-167B-B1AF-283BAD11A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04" t="18343" b="2125"/>
            <a:stretch/>
          </p:blipFill>
          <p:spPr>
            <a:xfrm rot="5400000">
              <a:off x="7475025" y="2163797"/>
              <a:ext cx="5167312" cy="39216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1247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50FDF95-2DF7-4E29-875A-6AD272F27795" descr="image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" y="208332"/>
            <a:ext cx="2024675" cy="6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-68" t="12853" r="608" b="13274"/>
          <a:stretch/>
        </p:blipFill>
        <p:spPr>
          <a:xfrm>
            <a:off x="10290875" y="180519"/>
            <a:ext cx="1684149" cy="703635"/>
          </a:xfrm>
          <a:prstGeom prst="rect">
            <a:avLst/>
          </a:prstGeom>
        </p:spPr>
      </p:pic>
      <p:pic>
        <p:nvPicPr>
          <p:cNvPr id="6145" name="Picture 1" descr="page1image64523264">
            <a:extLst>
              <a:ext uri="{FF2B5EF4-FFF2-40B4-BE49-F238E27FC236}">
                <a16:creationId xmlns:a16="http://schemas.microsoft.com/office/drawing/2014/main" id="{A5BACB94-3D70-7E6E-DB83-B76565216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09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7770B9CE-7993-3970-0997-82BAC1A7D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92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FR" altLang="fr-FR" sz="3600" dirty="0">
                <a:solidFill>
                  <a:srgbClr val="4F81BD"/>
                </a:solidFill>
                <a:latin typeface="Calibri" panose="020F0502020204030204" pitchFamily="34" charset="0"/>
              </a:rPr>
              <a:t>MINI INVASIF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F5E5C85-272A-7D19-B2AE-5DDB51F276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4" t="23333" b="7672"/>
          <a:stretch/>
        </p:blipFill>
        <p:spPr>
          <a:xfrm rot="5400000">
            <a:off x="-326340" y="2223859"/>
            <a:ext cx="4774290" cy="354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26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50FDF95-2DF7-4E29-875A-6AD272F27795" descr="image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" y="208332"/>
            <a:ext cx="2024675" cy="6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-68" t="12853" r="608" b="13274"/>
          <a:stretch/>
        </p:blipFill>
        <p:spPr>
          <a:xfrm>
            <a:off x="10290875" y="180519"/>
            <a:ext cx="1684149" cy="703635"/>
          </a:xfrm>
          <a:prstGeom prst="rect">
            <a:avLst/>
          </a:prstGeom>
        </p:spPr>
      </p:pic>
      <p:pic>
        <p:nvPicPr>
          <p:cNvPr id="6145" name="Picture 1" descr="page1image64523264">
            <a:extLst>
              <a:ext uri="{FF2B5EF4-FFF2-40B4-BE49-F238E27FC236}">
                <a16:creationId xmlns:a16="http://schemas.microsoft.com/office/drawing/2014/main" id="{A5BACB94-3D70-7E6E-DB83-B76565216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09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7770B9CE-7993-3970-0997-82BAC1A7D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92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FR" altLang="fr-FR" sz="3600" dirty="0">
                <a:solidFill>
                  <a:srgbClr val="4F81BD"/>
                </a:solidFill>
                <a:latin typeface="Calibri" panose="020F0502020204030204" pitchFamily="34" charset="0"/>
              </a:rPr>
              <a:t>MINI INVASIF ?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3182E75-A8C3-A47C-4C93-E25939DFC1A5}"/>
              </a:ext>
            </a:extLst>
          </p:cNvPr>
          <p:cNvGrpSpPr/>
          <p:nvPr/>
        </p:nvGrpSpPr>
        <p:grpSpPr>
          <a:xfrm>
            <a:off x="286433" y="1589317"/>
            <a:ext cx="11619134" cy="4920345"/>
            <a:chOff x="346528" y="1589317"/>
            <a:chExt cx="11619134" cy="4920345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F5E5C85-272A-7D19-B2AE-5DDB51F27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84" t="23333" b="7672"/>
            <a:stretch/>
          </p:blipFill>
          <p:spPr>
            <a:xfrm rot="5400000">
              <a:off x="-266245" y="2223859"/>
              <a:ext cx="4774290" cy="3548744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4C8F6D8-2D1F-EB70-6449-166655CD8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86" t="25026" b="6402"/>
            <a:stretch/>
          </p:blipFill>
          <p:spPr>
            <a:xfrm rot="5400000">
              <a:off x="3768268" y="2124137"/>
              <a:ext cx="4920345" cy="3850706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1465233-90C8-9E13-B957-595119953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75" t="19948" r="12697" b="20899"/>
            <a:stretch/>
          </p:blipFill>
          <p:spPr>
            <a:xfrm rot="5400000">
              <a:off x="7803462" y="2347463"/>
              <a:ext cx="4920345" cy="3404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7088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192212"/>
            <a:ext cx="10515600" cy="54158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r>
              <a:rPr lang="fr-FR" sz="3200" dirty="0" err="1"/>
              <a:t>Fév</a:t>
            </a:r>
            <a:r>
              <a:rPr lang="fr-FR" sz="3200" dirty="0"/>
              <a:t> 2016 – mars 2022</a:t>
            </a:r>
          </a:p>
          <a:p>
            <a:pPr marL="0" indent="0">
              <a:buNone/>
            </a:pPr>
            <a:r>
              <a:rPr lang="fr-FR" sz="3200" dirty="0"/>
              <a:t>14 PATIENTS</a:t>
            </a:r>
          </a:p>
          <a:p>
            <a:pPr marL="0" indent="0">
              <a:buNone/>
            </a:pPr>
            <a:r>
              <a:rPr lang="fr-FR" sz="3200" dirty="0"/>
              <a:t>	</a:t>
            </a:r>
            <a:r>
              <a:rPr lang="fr-FR" sz="2400" dirty="0"/>
              <a:t>11 HV + diastasis / 1 HO / 1 HLB / 1 MIXTE</a:t>
            </a:r>
          </a:p>
          <a:p>
            <a:pPr marL="0" indent="0">
              <a:buNone/>
            </a:pPr>
            <a:r>
              <a:rPr lang="fr-FR" sz="2400" dirty="0"/>
              <a:t>	5 Agrafées (Déc 2020) - 2 </a:t>
            </a:r>
            <a:r>
              <a:rPr lang="fr-FR" sz="2400" dirty="0" err="1"/>
              <a:t>Ambus</a:t>
            </a:r>
            <a:r>
              <a:rPr lang="fr-FR" sz="2400" dirty="0"/>
              <a:t> </a:t>
            </a:r>
          </a:p>
          <a:p>
            <a:pPr marL="0" indent="0">
              <a:buNone/>
            </a:pPr>
            <a:r>
              <a:rPr lang="fr-FR" sz="2400" dirty="0"/>
              <a:t>	</a:t>
            </a:r>
            <a:r>
              <a:rPr lang="fr-FR" sz="2400" dirty="0" err="1"/>
              <a:t>Defect</a:t>
            </a:r>
            <a:r>
              <a:rPr lang="fr-FR" sz="2400" dirty="0"/>
              <a:t> Médian 25 mm / Moyen 31 mm (Extrêmes 12 – 70)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3200" dirty="0"/>
              <a:t>3 COMPLICATIONS : 2 </a:t>
            </a:r>
            <a:r>
              <a:rPr lang="fr-FR" sz="3200" dirty="0" err="1"/>
              <a:t>Dindo</a:t>
            </a:r>
            <a:r>
              <a:rPr lang="fr-FR" sz="3200" dirty="0"/>
              <a:t> 1  – 1 </a:t>
            </a:r>
            <a:r>
              <a:rPr lang="fr-FR" sz="3200" dirty="0" err="1"/>
              <a:t>Dindo</a:t>
            </a:r>
            <a:r>
              <a:rPr lang="fr-FR" sz="3200" dirty="0"/>
              <a:t> 3b</a:t>
            </a:r>
            <a:endParaRPr lang="fr-FR" sz="32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fr-FR" sz="3200" dirty="0">
                <a:solidFill>
                  <a:prstClr val="black"/>
                </a:solidFill>
              </a:rPr>
              <a:t>	</a:t>
            </a:r>
            <a:r>
              <a:rPr lang="fr-FR" dirty="0">
                <a:solidFill>
                  <a:prstClr val="black"/>
                </a:solidFill>
              </a:rPr>
              <a:t>Suivi moyen 17,8 mois - médian 12,2 mois ( Ext 1,7 </a:t>
            </a:r>
            <a:r>
              <a:rPr lang="fr-FR">
                <a:solidFill>
                  <a:prstClr val="black"/>
                </a:solidFill>
              </a:rPr>
              <a:t>/ 76 </a:t>
            </a:r>
            <a:r>
              <a:rPr lang="fr-FR" dirty="0">
                <a:solidFill>
                  <a:prstClr val="black"/>
                </a:solidFill>
              </a:rPr>
              <a:t>mois)</a:t>
            </a:r>
          </a:p>
          <a:p>
            <a:pPr marL="0" indent="0">
              <a:buNone/>
            </a:pPr>
            <a:r>
              <a:rPr lang="fr-FR" sz="1800" dirty="0">
                <a:solidFill>
                  <a:prstClr val="black"/>
                </a:solidFill>
              </a:rPr>
              <a:t>	</a:t>
            </a:r>
            <a:r>
              <a:rPr lang="fr-FR" dirty="0">
                <a:solidFill>
                  <a:prstClr val="black"/>
                </a:solidFill>
              </a:rPr>
              <a:t>RECIDIVE : 0</a:t>
            </a:r>
            <a:endParaRPr lang="fr-FR" sz="18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09800" y="492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FR" altLang="fr-FR" sz="3600" dirty="0">
                <a:solidFill>
                  <a:srgbClr val="4F81BD"/>
                </a:solidFill>
                <a:latin typeface="Calibri" panose="020F0502020204030204" pitchFamily="34" charset="0"/>
              </a:rPr>
              <a:t>RESULTATS PROGRIP</a:t>
            </a:r>
          </a:p>
        </p:txBody>
      </p:sp>
      <p:pic>
        <p:nvPicPr>
          <p:cNvPr id="5" name="E50FDF95-2DF7-4E29-875A-6AD272F27795" descr="image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" y="208332"/>
            <a:ext cx="2024675" cy="6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-68" t="12853" r="608" b="13274"/>
          <a:stretch/>
        </p:blipFill>
        <p:spPr>
          <a:xfrm>
            <a:off x="10290875" y="180519"/>
            <a:ext cx="1684149" cy="7036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121899-A16D-8FB7-8A74-215D621D5B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0019097" y="1390777"/>
            <a:ext cx="1955927" cy="146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2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09800" y="492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FR" altLang="fr-FR" sz="3600" dirty="0">
                <a:solidFill>
                  <a:srgbClr val="4F81BD"/>
                </a:solidFill>
                <a:latin typeface="Calibri" panose="020F0502020204030204" pitchFamily="34" charset="0"/>
              </a:rPr>
              <a:t>RESULTATS</a:t>
            </a:r>
          </a:p>
        </p:txBody>
      </p:sp>
      <p:pic>
        <p:nvPicPr>
          <p:cNvPr id="5" name="E50FDF95-2DF7-4E29-875A-6AD272F27795" descr="image0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" y="208332"/>
            <a:ext cx="2024675" cy="6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8"/>
          <a:srcRect l="-68" t="12853" r="608" b="13274"/>
          <a:stretch/>
        </p:blipFill>
        <p:spPr>
          <a:xfrm>
            <a:off x="10290875" y="180519"/>
            <a:ext cx="1684149" cy="703635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434340" y="2307336"/>
            <a:ext cx="11323320" cy="3109992"/>
            <a:chOff x="318516" y="1868424"/>
            <a:chExt cx="11323320" cy="3109992"/>
          </a:xfrm>
        </p:grpSpPr>
        <p:pic>
          <p:nvPicPr>
            <p:cNvPr id="2" name="Global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318516" y="1868424"/>
              <a:ext cx="5410200" cy="3048000"/>
            </a:xfrm>
            <a:prstGeom prst="rect">
              <a:avLst/>
            </a:prstGeom>
          </p:spPr>
        </p:pic>
        <p:pic>
          <p:nvPicPr>
            <p:cNvPr id="3" name="rapproché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6231636" y="1930416"/>
              <a:ext cx="5410200" cy="30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130656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209800" y="492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FR" altLang="fr-FR" sz="3600" dirty="0">
                <a:solidFill>
                  <a:srgbClr val="4F81BD"/>
                </a:solidFill>
                <a:latin typeface="Calibri" panose="020F0502020204030204" pitchFamily="34" charset="0"/>
              </a:rPr>
              <a:t>CONFLITS D’INTERET</a:t>
            </a:r>
          </a:p>
        </p:txBody>
      </p:sp>
      <p:pic>
        <p:nvPicPr>
          <p:cNvPr id="12" name="E50FDF95-2DF7-4E29-875A-6AD272F27795" descr="image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" y="208332"/>
            <a:ext cx="2024675" cy="6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-68" t="12853" r="608" b="13274"/>
          <a:stretch/>
        </p:blipFill>
        <p:spPr>
          <a:xfrm>
            <a:off x="10290875" y="180519"/>
            <a:ext cx="1684149" cy="70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63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70645"/>
            <a:ext cx="10515600" cy="435133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sz="4000" dirty="0"/>
              <a:t>EXTRA PERITONEAL</a:t>
            </a:r>
          </a:p>
          <a:p>
            <a:pPr>
              <a:buFontTx/>
              <a:buChar char="-"/>
            </a:pPr>
            <a:r>
              <a:rPr lang="fr-FR" sz="4000" dirty="0"/>
              <a:t>FACILE</a:t>
            </a:r>
          </a:p>
          <a:p>
            <a:pPr>
              <a:buFontTx/>
              <a:buChar char="-"/>
            </a:pPr>
            <a:r>
              <a:rPr lang="fr-FR" sz="4000" dirty="0"/>
              <a:t>ADAPTABLE</a:t>
            </a:r>
          </a:p>
          <a:p>
            <a:pPr lvl="1">
              <a:buFontTx/>
              <a:buChar char="-"/>
            </a:pPr>
            <a:r>
              <a:rPr lang="fr-FR" sz="2800" dirty="0"/>
              <a:t>HERNIE MULTIFOCALE / HERNIE + DIASTASIS</a:t>
            </a:r>
          </a:p>
          <a:p>
            <a:pPr>
              <a:buFontTx/>
              <a:buChar char="-"/>
            </a:pPr>
            <a:r>
              <a:rPr lang="fr-FR" sz="4000" dirty="0"/>
              <a:t>AMBU</a:t>
            </a:r>
          </a:p>
          <a:p>
            <a:pPr>
              <a:buFontTx/>
              <a:buChar char="-"/>
            </a:pPr>
            <a:r>
              <a:rPr lang="fr-FR" sz="4000" dirty="0"/>
              <a:t>FIABLE ?</a:t>
            </a:r>
          </a:p>
          <a:p>
            <a:pPr marL="0" indent="0">
              <a:buNone/>
            </a:pPr>
            <a:endParaRPr lang="fr-FR" sz="40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09800" y="492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FR" altLang="fr-FR" sz="3600" dirty="0">
                <a:solidFill>
                  <a:srgbClr val="4F81BD"/>
                </a:solidFill>
                <a:latin typeface="Calibri" panose="020F0502020204030204" pitchFamily="34" charset="0"/>
              </a:rPr>
              <a:t>QUE RETENIR ?</a:t>
            </a:r>
          </a:p>
        </p:txBody>
      </p:sp>
      <p:pic>
        <p:nvPicPr>
          <p:cNvPr id="5" name="E50FDF95-2DF7-4E29-875A-6AD272F27795" descr="image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" y="208332"/>
            <a:ext cx="2024675" cy="6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-68" t="12853" r="608" b="13274"/>
          <a:stretch/>
        </p:blipFill>
        <p:spPr>
          <a:xfrm>
            <a:off x="10290875" y="180519"/>
            <a:ext cx="1684149" cy="70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21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555" t="51813" r="17474" b="42640"/>
          <a:stretch/>
        </p:blipFill>
        <p:spPr>
          <a:xfrm>
            <a:off x="405468" y="3271706"/>
            <a:ext cx="11381065" cy="46139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-68" t="12853" r="608" b="13274"/>
          <a:stretch/>
        </p:blipFill>
        <p:spPr>
          <a:xfrm>
            <a:off x="2833816" y="266485"/>
            <a:ext cx="6524367" cy="2725873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1166769" y="4102218"/>
            <a:ext cx="9858462" cy="897621"/>
            <a:chOff x="1166769" y="4681059"/>
            <a:chExt cx="9858462" cy="897621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/>
            <a:srcRect l="6663" t="42935" r="12477" b="50826"/>
            <a:stretch/>
          </p:blipFill>
          <p:spPr>
            <a:xfrm>
              <a:off x="1166769" y="5150839"/>
              <a:ext cx="9858462" cy="427841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4"/>
            <a:srcRect l="14496" t="36187" r="53164" b="57574"/>
            <a:stretch/>
          </p:blipFill>
          <p:spPr>
            <a:xfrm>
              <a:off x="4124588" y="4681059"/>
              <a:ext cx="3942825" cy="427838"/>
            </a:xfrm>
            <a:prstGeom prst="rect">
              <a:avLst/>
            </a:prstGeom>
          </p:spPr>
        </p:pic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398" y="6167811"/>
            <a:ext cx="1025205" cy="526366"/>
          </a:xfrm>
          <a:prstGeom prst="rect">
            <a:avLst/>
          </a:prstGeom>
        </p:spPr>
      </p:pic>
      <p:pic>
        <p:nvPicPr>
          <p:cNvPr id="11" name="E50FDF95-2DF7-4E29-875A-6AD272F27795" descr="image0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6" y="316819"/>
            <a:ext cx="2389581" cy="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3657600" y="5274266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2200" dirty="0">
                <a:solidFill>
                  <a:srgbClr val="660066"/>
                </a:solidFill>
                <a:latin typeface="Calibri" charset="0"/>
              </a:rPr>
              <a:t>Dr V. Dubuisson</a:t>
            </a:r>
            <a:endParaRPr lang="fr-FR" sz="1800" dirty="0">
              <a:solidFill>
                <a:srgbClr val="660066"/>
              </a:solidFill>
              <a:latin typeface="Calibri" charset="0"/>
            </a:endParaRPr>
          </a:p>
          <a:p>
            <a:pPr algn="ctr"/>
            <a:r>
              <a:rPr lang="fr-FR" sz="1800" dirty="0">
                <a:solidFill>
                  <a:srgbClr val="660066"/>
                </a:solidFill>
                <a:latin typeface="Calibri" charset="0"/>
              </a:rPr>
              <a:t>vincent.dubuisson@chu-bordeaux.fr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75" y="104897"/>
            <a:ext cx="1084277" cy="10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08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09800" y="492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FR" altLang="fr-FR" sz="3600" dirty="0">
                <a:solidFill>
                  <a:srgbClr val="4F81BD"/>
                </a:solidFill>
                <a:latin typeface="Calibri" panose="020F0502020204030204" pitchFamily="34" charset="0"/>
              </a:rPr>
              <a:t>PROGRIP ?</a:t>
            </a:r>
          </a:p>
        </p:txBody>
      </p:sp>
      <p:pic>
        <p:nvPicPr>
          <p:cNvPr id="5" name="E50FDF95-2DF7-4E29-875A-6AD272F27795" descr="image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" y="208332"/>
            <a:ext cx="2024675" cy="6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-68" t="12853" r="608" b="13274"/>
          <a:stretch/>
        </p:blipFill>
        <p:spPr>
          <a:xfrm>
            <a:off x="10290875" y="180519"/>
            <a:ext cx="1684149" cy="70363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19E77ED-43A6-FD65-FA24-0A0E85BF49D1}"/>
              </a:ext>
            </a:extLst>
          </p:cNvPr>
          <p:cNvSpPr txBox="1"/>
          <p:nvPr/>
        </p:nvSpPr>
        <p:spPr>
          <a:xfrm>
            <a:off x="6445405" y="2188382"/>
            <a:ext cx="4558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RENFORT AUTO FIXANT</a:t>
            </a:r>
          </a:p>
          <a:p>
            <a:r>
              <a:rPr lang="fr-FR" sz="2400" dirty="0"/>
              <a:t>SEMI RESORBABLE  LIGHTWEIGHT </a:t>
            </a:r>
          </a:p>
          <a:p>
            <a:r>
              <a:rPr lang="fr-FR" sz="2400" dirty="0"/>
              <a:t>MACROPOREUX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F8B40AD-97C1-C0BA-83DD-11644D42DC5D}"/>
              </a:ext>
            </a:extLst>
          </p:cNvPr>
          <p:cNvGrpSpPr/>
          <p:nvPr/>
        </p:nvGrpSpPr>
        <p:grpSpPr>
          <a:xfrm>
            <a:off x="667184" y="822162"/>
            <a:ext cx="4099479" cy="5921925"/>
            <a:chOff x="109245" y="899652"/>
            <a:chExt cx="4099479" cy="5921925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104F593-B921-F11A-61DD-2C02449ED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596" y="899652"/>
              <a:ext cx="4048450" cy="136357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7A496BC-2023-3FF8-4464-ECE2BEA1A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245" y="2302790"/>
              <a:ext cx="3696527" cy="468162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2329036-CAB5-8639-3C50-ABC281646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1825" y="2944678"/>
              <a:ext cx="3876899" cy="38768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6293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09800" y="492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FR" altLang="fr-FR" sz="3600" dirty="0">
                <a:solidFill>
                  <a:srgbClr val="4F81BD"/>
                </a:solidFill>
                <a:latin typeface="Calibri" panose="020F0502020204030204" pitchFamily="34" charset="0"/>
              </a:rPr>
              <a:t>PROGRIP ?</a:t>
            </a:r>
          </a:p>
        </p:txBody>
      </p:sp>
      <p:pic>
        <p:nvPicPr>
          <p:cNvPr id="5" name="E50FDF95-2DF7-4E29-875A-6AD272F27795" descr="image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" y="208332"/>
            <a:ext cx="2024675" cy="6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-68" t="12853" r="608" b="13274"/>
          <a:stretch/>
        </p:blipFill>
        <p:spPr>
          <a:xfrm>
            <a:off x="10290875" y="180519"/>
            <a:ext cx="1684149" cy="70363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19E77ED-43A6-FD65-FA24-0A0E85BF49D1}"/>
              </a:ext>
            </a:extLst>
          </p:cNvPr>
          <p:cNvSpPr txBox="1"/>
          <p:nvPr/>
        </p:nvSpPr>
        <p:spPr>
          <a:xfrm>
            <a:off x="6445405" y="2188382"/>
            <a:ext cx="4489114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RENFORT AUTO FIXANT</a:t>
            </a:r>
          </a:p>
          <a:p>
            <a:r>
              <a:rPr lang="fr-FR" sz="2400" dirty="0"/>
              <a:t>SEMI RESORBABLE  LIGHTWEIGHT </a:t>
            </a:r>
          </a:p>
          <a:p>
            <a:r>
              <a:rPr lang="fr-FR" sz="2400" dirty="0"/>
              <a:t>MACROPOREUX</a:t>
            </a:r>
          </a:p>
          <a:p>
            <a:endParaRPr lang="fr-FR" sz="2400" dirty="0"/>
          </a:p>
          <a:p>
            <a:r>
              <a:rPr lang="fr-FR" sz="2400" dirty="0"/>
              <a:t>PEU DE SHRINKAGE</a:t>
            </a:r>
          </a:p>
          <a:p>
            <a:r>
              <a:rPr lang="fr-FR" sz="2400" dirty="0"/>
              <a:t>INCORPORATION</a:t>
            </a:r>
          </a:p>
          <a:p>
            <a:r>
              <a:rPr lang="fr-FR" sz="2400" dirty="0"/>
              <a:t>FIXATION</a:t>
            </a:r>
          </a:p>
          <a:p>
            <a:r>
              <a:rPr lang="fr-FR" sz="2400" dirty="0"/>
              <a:t>INFLAMMATION</a:t>
            </a:r>
          </a:p>
          <a:p>
            <a:endParaRPr lang="fr-FR" sz="2400" dirty="0"/>
          </a:p>
          <a:p>
            <a:r>
              <a:rPr lang="fr-FR" sz="2400" dirty="0"/>
              <a:t>TAILLE </a:t>
            </a:r>
            <a:r>
              <a:rPr lang="fr-FR" sz="2400"/>
              <a:t>MAX 15x30 cm</a:t>
            </a:r>
            <a:endParaRPr lang="fr-FR" sz="2400" dirty="0"/>
          </a:p>
          <a:p>
            <a:endParaRPr lang="fr-FR" dirty="0"/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DA22112-6061-5698-BC89-D065DFC64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3033" y="6012400"/>
            <a:ext cx="23205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fr-FR" altLang="fr-FR" sz="1200" i="1" dirty="0" err="1">
                <a:solidFill>
                  <a:srgbClr val="4F81BD"/>
                </a:solidFill>
                <a:latin typeface="Calibri" panose="020F0502020204030204" pitchFamily="34" charset="0"/>
              </a:rPr>
              <a:t>Hollinsky</a:t>
            </a:r>
            <a:r>
              <a:rPr lang="fr-FR" altLang="fr-FR" sz="1200" i="1" dirty="0">
                <a:solidFill>
                  <a:srgbClr val="4F81BD"/>
                </a:solidFill>
                <a:latin typeface="Calibri" panose="020F0502020204030204" pitchFamily="34" charset="0"/>
              </a:rPr>
              <a:t> C -  J Am Coll </a:t>
            </a:r>
            <a:r>
              <a:rPr lang="fr-FR" altLang="fr-FR" sz="1200" i="1" dirty="0" err="1">
                <a:solidFill>
                  <a:srgbClr val="4F81BD"/>
                </a:solidFill>
                <a:latin typeface="Calibri" panose="020F0502020204030204" pitchFamily="34" charset="0"/>
              </a:rPr>
              <a:t>Surg</a:t>
            </a:r>
            <a:r>
              <a:rPr lang="fr-FR" altLang="fr-FR" sz="1200" i="1" dirty="0">
                <a:solidFill>
                  <a:srgbClr val="4F81BD"/>
                </a:solidFill>
                <a:latin typeface="Calibri" panose="020F0502020204030204" pitchFamily="34" charset="0"/>
              </a:rPr>
              <a:t> 2009</a:t>
            </a:r>
          </a:p>
          <a:p>
            <a:pPr algn="l" eaLnBrk="1" hangingPunct="1"/>
            <a:r>
              <a:rPr lang="fr-FR" altLang="fr-FR" sz="1200" i="1" dirty="0">
                <a:solidFill>
                  <a:srgbClr val="4F81BD"/>
                </a:solidFill>
                <a:latin typeface="Calibri" panose="020F0502020204030204" pitchFamily="34" charset="0"/>
              </a:rPr>
              <a:t>Gruber-Blum S - </a:t>
            </a:r>
            <a:r>
              <a:rPr lang="fr-FR" altLang="fr-FR" sz="1200" i="1" dirty="0" err="1">
                <a:solidFill>
                  <a:srgbClr val="4F81BD"/>
                </a:solidFill>
                <a:latin typeface="Calibri" panose="020F0502020204030204" pitchFamily="34" charset="0"/>
              </a:rPr>
              <a:t>Hernia</a:t>
            </a:r>
            <a:r>
              <a:rPr lang="fr-FR" altLang="fr-FR" sz="1200" i="1" dirty="0">
                <a:solidFill>
                  <a:srgbClr val="4F81BD"/>
                </a:solidFill>
                <a:latin typeface="Calibri" panose="020F0502020204030204" pitchFamily="34" charset="0"/>
              </a:rPr>
              <a:t> 2014</a:t>
            </a:r>
          </a:p>
          <a:p>
            <a:pPr algn="l" eaLnBrk="1" hangingPunct="1"/>
            <a:r>
              <a:rPr lang="fr-FR" altLang="fr-FR" sz="1200" i="1" dirty="0">
                <a:solidFill>
                  <a:srgbClr val="4F81BD"/>
                </a:solidFill>
                <a:latin typeface="Calibri" panose="020F0502020204030204" pitchFamily="34" charset="0"/>
              </a:rPr>
              <a:t>Benito-Martinez S - </a:t>
            </a:r>
            <a:r>
              <a:rPr lang="fr-FR" altLang="fr-FR" sz="1200" i="1" dirty="0" err="1">
                <a:solidFill>
                  <a:srgbClr val="4F81BD"/>
                </a:solidFill>
                <a:latin typeface="Calibri" panose="020F0502020204030204" pitchFamily="34" charset="0"/>
              </a:rPr>
              <a:t>Hernia</a:t>
            </a:r>
            <a:r>
              <a:rPr lang="fr-FR" altLang="fr-FR" sz="1200" i="1" dirty="0">
                <a:solidFill>
                  <a:srgbClr val="4F81BD"/>
                </a:solidFill>
                <a:latin typeface="Calibri" panose="020F0502020204030204" pitchFamily="34" charset="0"/>
              </a:rPr>
              <a:t> 2022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FA0BF6B-9EDA-AC6B-2093-DAABBC2F2003}"/>
              </a:ext>
            </a:extLst>
          </p:cNvPr>
          <p:cNvGrpSpPr/>
          <p:nvPr/>
        </p:nvGrpSpPr>
        <p:grpSpPr>
          <a:xfrm>
            <a:off x="667184" y="822162"/>
            <a:ext cx="4099479" cy="5921925"/>
            <a:chOff x="109245" y="899652"/>
            <a:chExt cx="4099479" cy="5921925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3396353-08BB-5FE3-AC48-2AB22CC9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596" y="899652"/>
              <a:ext cx="4048450" cy="136357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A9F213A-6F10-B667-0ABD-8818315CD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245" y="2302790"/>
              <a:ext cx="3696527" cy="468162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F8A20B6-D378-DED4-73B9-0C224CBFC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1825" y="2944678"/>
              <a:ext cx="3876899" cy="38768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7250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09800" y="492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FR" altLang="fr-FR" sz="3600" dirty="0">
                <a:solidFill>
                  <a:srgbClr val="4F81BD"/>
                </a:solidFill>
                <a:latin typeface="Calibri" panose="020F0502020204030204" pitchFamily="34" charset="0"/>
              </a:rPr>
              <a:t>QUE ME DIT MA VRAIE VIE ?</a:t>
            </a:r>
          </a:p>
        </p:txBody>
      </p:sp>
      <p:pic>
        <p:nvPicPr>
          <p:cNvPr id="5" name="E50FDF95-2DF7-4E29-875A-6AD272F27795" descr="image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" y="208332"/>
            <a:ext cx="2024675" cy="6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-68" t="12853" r="608" b="13274"/>
          <a:stretch/>
        </p:blipFill>
        <p:spPr>
          <a:xfrm>
            <a:off x="10290875" y="180519"/>
            <a:ext cx="1684149" cy="703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8" y="2050650"/>
            <a:ext cx="3764663" cy="272753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86" y="5110259"/>
            <a:ext cx="1025205" cy="52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01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7064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200" dirty="0"/>
              <a:t>LES </a:t>
            </a:r>
            <a:r>
              <a:rPr lang="fr-FR" sz="3600" dirty="0"/>
              <a:t>PETITES HERNIES </a:t>
            </a:r>
            <a:r>
              <a:rPr lang="fr-FR" sz="3200" dirty="0"/>
              <a:t>FONT LES </a:t>
            </a:r>
            <a:r>
              <a:rPr lang="fr-FR" sz="3600" dirty="0"/>
              <a:t>GROSSES EVENTRATIONS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09800" y="492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FR" altLang="fr-FR" sz="3600" dirty="0">
                <a:solidFill>
                  <a:srgbClr val="4F81BD"/>
                </a:solidFill>
                <a:latin typeface="Calibri" panose="020F0502020204030204" pitchFamily="34" charset="0"/>
              </a:rPr>
              <a:t>QUE ME DIT MA VRAIE VIE ?</a:t>
            </a:r>
          </a:p>
        </p:txBody>
      </p:sp>
      <p:pic>
        <p:nvPicPr>
          <p:cNvPr id="5" name="E50FDF95-2DF7-4E29-875A-6AD272F27795" descr="image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" y="208332"/>
            <a:ext cx="2024675" cy="6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-68" t="12853" r="608" b="13274"/>
          <a:stretch/>
        </p:blipFill>
        <p:spPr>
          <a:xfrm>
            <a:off x="10290875" y="180519"/>
            <a:ext cx="1684149" cy="703635"/>
          </a:xfrm>
          <a:prstGeom prst="rect">
            <a:avLst/>
          </a:prstGeom>
        </p:spPr>
      </p:pic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205562"/>
              </p:ext>
            </p:extLst>
          </p:nvPr>
        </p:nvGraphicFramePr>
        <p:xfrm>
          <a:off x="7610840" y="2792252"/>
          <a:ext cx="3742960" cy="3384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4771429" imgH="4314286" progId="MS_ClipArt_Gallery.2">
                  <p:embed/>
                </p:oleObj>
              </mc:Choice>
              <mc:Fallback>
                <p:oleObj name="Clip" r:id="rId5" imgW="4771429" imgH="431428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0840" y="2792252"/>
                        <a:ext cx="3742960" cy="33847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t="-1229"/>
          <a:stretch/>
        </p:blipFill>
        <p:spPr>
          <a:xfrm>
            <a:off x="838200" y="2792252"/>
            <a:ext cx="3991585" cy="338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69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7064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LES PROTHESES INTRA PERITONEALES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09800" y="492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FR" altLang="fr-FR" sz="3600" dirty="0">
                <a:solidFill>
                  <a:srgbClr val="4F81BD"/>
                </a:solidFill>
                <a:latin typeface="Calibri" panose="020F0502020204030204" pitchFamily="34" charset="0"/>
              </a:rPr>
              <a:t>QUE ME DIT MA VRAIE VIE ?</a:t>
            </a:r>
          </a:p>
        </p:txBody>
      </p:sp>
      <p:pic>
        <p:nvPicPr>
          <p:cNvPr id="5" name="E50FDF95-2DF7-4E29-875A-6AD272F27795" descr="image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" y="208332"/>
            <a:ext cx="2024675" cy="6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-68" t="12853" r="608" b="13274"/>
          <a:stretch/>
        </p:blipFill>
        <p:spPr>
          <a:xfrm>
            <a:off x="10290875" y="180519"/>
            <a:ext cx="1684149" cy="703635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2251802" y="2415824"/>
            <a:ext cx="7688397" cy="4248447"/>
            <a:chOff x="2377808" y="1284446"/>
            <a:chExt cx="7604393" cy="4705564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7808" y="1284446"/>
              <a:ext cx="3248346" cy="1830054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848249" y="3212104"/>
              <a:ext cx="2374750" cy="3181060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3028" y="1284447"/>
              <a:ext cx="3529173" cy="4705563"/>
            </a:xfrm>
            <a:prstGeom prst="rect">
              <a:avLst/>
            </a:prstGeom>
          </p:spPr>
        </p:pic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39" y="2280168"/>
            <a:ext cx="3812562" cy="285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20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7064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LES PROTHESES INTRA PERITONEALES</a:t>
            </a:r>
          </a:p>
        </p:txBody>
      </p:sp>
      <p:pic>
        <p:nvPicPr>
          <p:cNvPr id="5" name="E50FDF95-2DF7-4E29-875A-6AD272F27795" descr="image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" y="208332"/>
            <a:ext cx="2024675" cy="6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-68" t="12853" r="608" b="13274"/>
          <a:stretch/>
        </p:blipFill>
        <p:spPr>
          <a:xfrm>
            <a:off x="10290875" y="180519"/>
            <a:ext cx="1684149" cy="7036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5B8735F-7F72-9B96-2346-05CF88226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85" y="3990153"/>
            <a:ext cx="1534970" cy="263907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D72CBF3-CAA5-8BF9-E867-2F40BA7E7E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49" y="2172976"/>
            <a:ext cx="2171701" cy="163506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CB8D9D7-E685-6216-EDAA-6B87D8644800}"/>
              </a:ext>
            </a:extLst>
          </p:cNvPr>
          <p:cNvSpPr txBox="1"/>
          <p:nvPr/>
        </p:nvSpPr>
        <p:spPr>
          <a:xfrm>
            <a:off x="3367668" y="2542371"/>
            <a:ext cx="6724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« Ventral Patch » </a:t>
            </a:r>
            <a:r>
              <a:rPr lang="fr-FR" sz="3200" dirty="0">
                <a:solidFill>
                  <a:srgbClr val="FF0000"/>
                </a:solidFill>
              </a:rPr>
              <a:t>PRE</a:t>
            </a:r>
            <a:r>
              <a:rPr lang="fr-FR" sz="3200" dirty="0"/>
              <a:t> PERITONEAL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6775558A-F2B4-A138-7414-EE832C82FE6F}"/>
                  </a:ext>
                </a:extLst>
              </p14:cNvPr>
              <p14:cNvContentPartPr/>
              <p14:nvPr/>
            </p14:nvContentPartPr>
            <p14:xfrm>
              <a:off x="5564105" y="1878022"/>
              <a:ext cx="1300680" cy="10512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6775558A-F2B4-A138-7414-EE832C82FE6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28105" y="1842382"/>
                <a:ext cx="1372320" cy="17676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2">
            <a:extLst>
              <a:ext uri="{FF2B5EF4-FFF2-40B4-BE49-F238E27FC236}">
                <a16:creationId xmlns:a16="http://schemas.microsoft.com/office/drawing/2014/main" id="{A11AC40C-175A-457B-D686-67FA12A93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92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FR" altLang="fr-FR" sz="3600" dirty="0">
                <a:solidFill>
                  <a:srgbClr val="4F81BD"/>
                </a:solidFill>
                <a:latin typeface="Calibri" panose="020F0502020204030204" pitchFamily="34" charset="0"/>
              </a:rPr>
              <a:t>TRAITER LES HERNIES VENTRALES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9058903C-13BA-A06E-81E7-7BBCB8392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0683" y="6422925"/>
            <a:ext cx="21073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fr-FR" altLang="fr-FR" sz="1200" i="1" dirty="0" err="1">
                <a:solidFill>
                  <a:srgbClr val="4F81BD"/>
                </a:solidFill>
                <a:latin typeface="Calibri" panose="020F0502020204030204" pitchFamily="34" charset="0"/>
              </a:rPr>
              <a:t>Henriksen</a:t>
            </a:r>
            <a:r>
              <a:rPr lang="fr-FR" altLang="fr-FR" sz="1200" i="1" dirty="0">
                <a:solidFill>
                  <a:srgbClr val="4F81BD"/>
                </a:solidFill>
                <a:latin typeface="Calibri" panose="020F0502020204030204" pitchFamily="34" charset="0"/>
              </a:rPr>
              <a:t> NA- Br J </a:t>
            </a:r>
            <a:r>
              <a:rPr lang="fr-FR" altLang="fr-FR" sz="1200" i="1" dirty="0" err="1">
                <a:solidFill>
                  <a:srgbClr val="4F81BD"/>
                </a:solidFill>
                <a:latin typeface="Calibri" panose="020F0502020204030204" pitchFamily="34" charset="0"/>
              </a:rPr>
              <a:t>Surg</a:t>
            </a:r>
            <a:r>
              <a:rPr lang="fr-FR" altLang="fr-FR" sz="1200" i="1" dirty="0">
                <a:solidFill>
                  <a:srgbClr val="4F81BD"/>
                </a:solidFill>
                <a:latin typeface="Calibri" panose="020F0502020204030204" pitchFamily="34" charset="0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909877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7064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LES PROTHESES INTRA PERITONEALES</a:t>
            </a:r>
          </a:p>
        </p:txBody>
      </p:sp>
      <p:pic>
        <p:nvPicPr>
          <p:cNvPr id="5" name="E50FDF95-2DF7-4E29-875A-6AD272F27795" descr="image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" y="208332"/>
            <a:ext cx="2024675" cy="6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-68" t="12853" r="608" b="13274"/>
          <a:stretch/>
        </p:blipFill>
        <p:spPr>
          <a:xfrm>
            <a:off x="10290875" y="180519"/>
            <a:ext cx="1684149" cy="7036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5B8735F-7F72-9B96-2346-05CF88226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85" y="3990153"/>
            <a:ext cx="1534970" cy="263907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D72CBF3-CAA5-8BF9-E867-2F40BA7E7E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49" y="2172976"/>
            <a:ext cx="2171701" cy="163506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CB8D9D7-E685-6216-EDAA-6B87D8644800}"/>
              </a:ext>
            </a:extLst>
          </p:cNvPr>
          <p:cNvSpPr txBox="1"/>
          <p:nvPr/>
        </p:nvSpPr>
        <p:spPr>
          <a:xfrm>
            <a:off x="3367668" y="2542371"/>
            <a:ext cx="6724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« Ventral Patch » PRE PERITONEAL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FB4E617-2607-A4A3-2D34-F7C5D0A08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5746" y="3482883"/>
            <a:ext cx="6797874" cy="19317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EF0F9208-B964-D234-5435-DB77160C0AAC}"/>
                  </a:ext>
                </a:extLst>
              </p14:cNvPr>
              <p14:cNvContentPartPr/>
              <p14:nvPr/>
            </p14:nvContentPartPr>
            <p14:xfrm>
              <a:off x="5564105" y="1878022"/>
              <a:ext cx="1300680" cy="10512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EF0F9208-B964-D234-5435-DB77160C0AA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28105" y="1842382"/>
                <a:ext cx="1372320" cy="1767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angle 2">
            <a:extLst>
              <a:ext uri="{FF2B5EF4-FFF2-40B4-BE49-F238E27FC236}">
                <a16:creationId xmlns:a16="http://schemas.microsoft.com/office/drawing/2014/main" id="{402F670D-E48B-C148-F2FE-11D8DBA82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92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FR" altLang="fr-FR" sz="3600" dirty="0">
                <a:solidFill>
                  <a:srgbClr val="4F81BD"/>
                </a:solidFill>
                <a:latin typeface="Calibri" panose="020F0502020204030204" pitchFamily="34" charset="0"/>
              </a:rPr>
              <a:t>TRAITER LES HERNIES VENTRALES</a:t>
            </a:r>
          </a:p>
        </p:txBody>
      </p:sp>
    </p:spTree>
    <p:extLst>
      <p:ext uri="{BB962C8B-B14F-4D97-AF65-F5344CB8AC3E}">
        <p14:creationId xmlns:p14="http://schemas.microsoft.com/office/powerpoint/2010/main" val="157202246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337</Words>
  <Application>Microsoft Macintosh PowerPoint</Application>
  <PresentationFormat>Grand écran</PresentationFormat>
  <Paragraphs>108</Paragraphs>
  <Slides>21</Slides>
  <Notes>20</Notes>
  <HiddenSlides>0</HiddenSlides>
  <MMClips>2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Thème Office</vt:lpstr>
      <vt:lpstr>Clip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CHU de Bordeaux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DUBUISSON Vincent</dc:creator>
  <cp:lastModifiedBy>DUBUISSON Vincent</cp:lastModifiedBy>
  <cp:revision>65</cp:revision>
  <dcterms:created xsi:type="dcterms:W3CDTF">2022-05-16T15:32:16Z</dcterms:created>
  <dcterms:modified xsi:type="dcterms:W3CDTF">2022-06-16T12:21:21Z</dcterms:modified>
</cp:coreProperties>
</file>