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4024" r:id="rId1"/>
  </p:sldMasterIdLst>
  <p:notesMasterIdLst>
    <p:notesMasterId r:id="rId15"/>
  </p:notesMasterIdLst>
  <p:handoutMasterIdLst>
    <p:handoutMasterId r:id="rId16"/>
  </p:handoutMasterIdLst>
  <p:sldIdLst>
    <p:sldId id="802" r:id="rId2"/>
    <p:sldId id="933" r:id="rId3"/>
    <p:sldId id="941" r:id="rId4"/>
    <p:sldId id="935" r:id="rId5"/>
    <p:sldId id="937" r:id="rId6"/>
    <p:sldId id="938" r:id="rId7"/>
    <p:sldId id="939" r:id="rId8"/>
    <p:sldId id="934" r:id="rId9"/>
    <p:sldId id="940" r:id="rId10"/>
    <p:sldId id="942" r:id="rId11"/>
    <p:sldId id="943" r:id="rId12"/>
    <p:sldId id="944" r:id="rId13"/>
    <p:sldId id="911" r:id="rId14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FF00"/>
    <a:srgbClr val="FFFF00"/>
    <a:srgbClr val="96969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5" autoAdjust="0"/>
    <p:restoredTop sz="94928" autoAdjust="0"/>
  </p:normalViewPr>
  <p:slideViewPr>
    <p:cSldViewPr>
      <p:cViewPr varScale="1">
        <p:scale>
          <a:sx n="107" d="100"/>
          <a:sy n="107" d="100"/>
        </p:scale>
        <p:origin x="132" y="1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1650"/>
    </p:cViewPr>
  </p:sorterViewPr>
  <p:notesViewPr>
    <p:cSldViewPr>
      <p:cViewPr varScale="1">
        <p:scale>
          <a:sx n="79" d="100"/>
          <a:sy n="79" d="100"/>
        </p:scale>
        <p:origin x="-2604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81389DA-7B6C-4AA7-86D8-FCB1E9495B7A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37C2FD5-596C-456C-BE9E-85618C8DAFC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4920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BF30BC8-5CB6-4EB4-B45B-24A8CE0C8CC4}" type="datetimeFigureOut">
              <a:rPr lang="en-US"/>
              <a:pPr>
                <a:defRPr/>
              </a:pPr>
              <a:t>6/15/2022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B99819B-107F-4217-ADB8-BA7758DAC07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0520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3E762EA2-474B-432B-9DF3-4A287FED1651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6/15/2022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312187C-BCA6-4B47-9FE8-9B3ED3103D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3AC16D2D-0933-41A6-9460-5A19B13B1DDF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6/15/2022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312187C-BCA6-4B47-9FE8-9B3ED3103D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31139D87-9E60-45C0-BE29-D6D9420686EE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6/15/2022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312187C-BCA6-4B47-9FE8-9B3ED3103D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98A43E6A-1A17-4B8E-949E-2CBD7EEFBEE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6/15/2022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312187C-BCA6-4B47-9FE8-9B3ED3103D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38D9EA4-3269-4701-81A1-16C02DAF1355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6/15/2022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312187C-BCA6-4B47-9FE8-9B3ED3103D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9E779460-DF17-4960-B618-908961CE072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6/15/2022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312187C-BCA6-4B47-9FE8-9B3ED3103D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3211ADDC-CE1F-4A3E-A10F-C826952B405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6/15/2022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312187C-BCA6-4B47-9FE8-9B3ED3103D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3ED75FEA-6AB6-4E78-A634-3B60682D664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6/15/2022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312187C-BCA6-4B47-9FE8-9B3ED3103D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8C7D30-01F1-4E9A-8129-A7ECBF9ABE1C}" type="datetime1">
              <a:rPr lang="en-US" altLang="fr-FR" smtClean="0"/>
              <a:t>6/15/2022</a:t>
            </a:fld>
            <a:endParaRPr lang="fr-FR" alt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alt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2C27EF-6552-4F83-BF82-8CEE5CD01BFB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F911BA9A-9922-45D7-90CC-10770A40446F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6/15/2022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312187C-BCA6-4B47-9FE8-9B3ED3103D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7D14FC5A-8239-413D-8590-18BDA819DC66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6/15/2022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312187C-BCA6-4B47-9FE8-9B3ED3103D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defRPr/>
            </a:pPr>
            <a:fld id="{C03EA956-652E-43D0-8314-ECAFB0D4CDE7}" type="datetime1">
              <a:rPr lang="en-US" smtClean="0">
                <a:solidFill>
                  <a:prstClr val="black"/>
                </a:solidFill>
                <a:ea typeface="ＭＳ Ｐゴシック" charset="-128"/>
              </a:rPr>
              <a:pPr defTabSz="457200">
                <a:defRPr/>
              </a:pPr>
              <a:t>6/15/2022</a:t>
            </a:fld>
            <a:endParaRPr lang="en-US" sz="800">
              <a:solidFill>
                <a:srgbClr val="244A58"/>
              </a:solidFill>
              <a:ea typeface="ＭＳ Ｐゴシック" charset="-128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defRPr/>
            </a:pPr>
            <a:endParaRPr lang="en-US">
              <a:solidFill>
                <a:srgbClr val="244A58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defRPr/>
            </a:pPr>
            <a:fld id="{60C40796-6F15-4A20-9F8E-2DAE28DFCB14}" type="slidenum">
              <a:rPr lang="en-US" smtClean="0">
                <a:solidFill>
                  <a:prstClr val="black"/>
                </a:solidFill>
                <a:ea typeface="ＭＳ Ｐゴシック" charset="-128"/>
              </a:rPr>
              <a:pPr defTabSz="457200">
                <a:defRPr/>
              </a:pPr>
              <a:t>‹N°›</a:t>
            </a:fld>
            <a:endParaRPr lang="en-US">
              <a:solidFill>
                <a:prstClr val="black"/>
              </a:solidFill>
              <a:ea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>
          <a:xfrm>
            <a:off x="2209800" y="2130426"/>
            <a:ext cx="7772400" cy="1831975"/>
          </a:xfrm>
        </p:spPr>
        <p:txBody>
          <a:bodyPr>
            <a:noAutofit/>
          </a:bodyPr>
          <a:lstStyle/>
          <a:p>
            <a:r>
              <a:rPr lang="en-US" b="1" dirty="0"/>
              <a:t>When and why considering a component separation and which one ?</a:t>
            </a:r>
            <a:endParaRPr lang="fr-FR" b="1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0" y="4724400"/>
            <a:ext cx="6400800" cy="838200"/>
          </a:xfrm>
        </p:spPr>
        <p:txBody>
          <a:bodyPr/>
          <a:lstStyle/>
          <a:p>
            <a:pPr algn="l" eaLnBrk="1" hangingPunct="1">
              <a:defRPr/>
            </a:pPr>
            <a:r>
              <a:rPr lang="fr-FR" altLang="fr-FR" sz="2800" dirty="0">
                <a:latin typeface="Book Antiqua" pitchFamily="18" charset="0"/>
              </a:rPr>
              <a:t>pablo.ortega-deballon@chu-dijon.fr</a:t>
            </a:r>
          </a:p>
        </p:txBody>
      </p:sp>
      <p:pic>
        <p:nvPicPr>
          <p:cNvPr id="2053" name="Picture 8" descr="Logo_CHU_RV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2182813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5660212"/>
            <a:ext cx="1852836" cy="107410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557" y="166382"/>
            <a:ext cx="2023306" cy="126226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62" y="5562600"/>
            <a:ext cx="2590800" cy="12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92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312187C-BCA6-4B47-9FE8-9B3ED3103D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264" y="228600"/>
            <a:ext cx="8462682" cy="142538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990539"/>
            <a:ext cx="9574306" cy="4365812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6553200" y="838200"/>
            <a:ext cx="245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latin typeface="Garamond" panose="02020404030301010803" pitchFamily="18" charset="0"/>
              </a:rPr>
              <a:t>Hernia</a:t>
            </a:r>
            <a:r>
              <a:rPr lang="fr-FR" dirty="0" smtClean="0">
                <a:latin typeface="Garamond" panose="02020404030301010803" pitchFamily="18" charset="0"/>
              </a:rPr>
              <a:t> 2020; 24: 333-340</a:t>
            </a:r>
            <a:endParaRPr lang="fr-FR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23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2C27EF-6552-4F83-BF82-8CEE5CD01BFB}" type="slidenum">
              <a:rPr lang="fr-FR" altLang="fr-FR" smtClean="0"/>
              <a:pPr>
                <a:defRPr/>
              </a:pPr>
              <a:t>11</a:t>
            </a:fld>
            <a:endParaRPr lang="fr-FR" alt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6019800" cy="606874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760" y="3355066"/>
            <a:ext cx="6297333" cy="318384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2345" y="304800"/>
            <a:ext cx="6262164" cy="287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61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Which</a:t>
            </a:r>
            <a:r>
              <a:rPr lang="fr-FR" dirty="0" smtClean="0"/>
              <a:t> one? </a:t>
            </a:r>
            <a:r>
              <a:rPr lang="fr-FR" dirty="0" err="1" smtClean="0"/>
              <a:t>My</a:t>
            </a:r>
            <a:r>
              <a:rPr lang="fr-FR" dirty="0" smtClean="0"/>
              <a:t> practice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err="1" smtClean="0"/>
              <a:t>Avoid</a:t>
            </a:r>
            <a:r>
              <a:rPr lang="fr-FR" b="1" dirty="0" smtClean="0"/>
              <a:t> (</a:t>
            </a:r>
            <a:r>
              <a:rPr lang="fr-FR" b="1" dirty="0" err="1" smtClean="0"/>
              <a:t>prevent</a:t>
            </a:r>
            <a:r>
              <a:rPr lang="fr-FR" b="1" dirty="0" smtClean="0"/>
              <a:t>) CST </a:t>
            </a:r>
            <a:r>
              <a:rPr lang="fr-FR" dirty="0" smtClean="0"/>
              <a:t>as </a:t>
            </a:r>
            <a:r>
              <a:rPr lang="fr-FR" dirty="0" err="1" smtClean="0"/>
              <a:t>much</a:t>
            </a:r>
            <a:r>
              <a:rPr lang="fr-FR" dirty="0" smtClean="0"/>
              <a:t> as possible: </a:t>
            </a:r>
            <a:r>
              <a:rPr lang="fr-FR" dirty="0" err="1" smtClean="0"/>
              <a:t>Botox</a:t>
            </a:r>
            <a:r>
              <a:rPr lang="fr-FR" dirty="0" smtClean="0"/>
              <a:t>, </a:t>
            </a:r>
            <a:r>
              <a:rPr lang="fr-FR" dirty="0" err="1" smtClean="0"/>
              <a:t>Goñi</a:t>
            </a:r>
            <a:r>
              <a:rPr lang="fr-FR" dirty="0" smtClean="0"/>
              <a:t>-Moreno, </a:t>
            </a:r>
            <a:r>
              <a:rPr lang="fr-FR" dirty="0" err="1" smtClean="0"/>
              <a:t>peritoneal</a:t>
            </a:r>
            <a:r>
              <a:rPr lang="fr-FR" dirty="0" smtClean="0"/>
              <a:t> </a:t>
            </a:r>
            <a:r>
              <a:rPr lang="fr-FR" dirty="0" err="1" smtClean="0"/>
              <a:t>flap</a:t>
            </a:r>
            <a:endParaRPr lang="fr-FR" dirty="0" smtClean="0"/>
          </a:p>
          <a:p>
            <a:r>
              <a:rPr lang="fr-FR" dirty="0" err="1" smtClean="0"/>
              <a:t>Difficulties</a:t>
            </a:r>
            <a:r>
              <a:rPr lang="fr-FR" dirty="0" smtClean="0"/>
              <a:t> in the </a:t>
            </a:r>
            <a:r>
              <a:rPr lang="fr-FR" b="1" dirty="0" err="1" smtClean="0"/>
              <a:t>posterior</a:t>
            </a:r>
            <a:r>
              <a:rPr lang="fr-FR" dirty="0" smtClean="0"/>
              <a:t> plane and </a:t>
            </a:r>
            <a:r>
              <a:rPr lang="fr-FR" dirty="0" err="1" smtClean="0"/>
              <a:t>willing</a:t>
            </a:r>
            <a:r>
              <a:rPr lang="fr-FR" dirty="0" smtClean="0"/>
              <a:t> to </a:t>
            </a:r>
            <a:r>
              <a:rPr lang="fr-FR" dirty="0" err="1" smtClean="0"/>
              <a:t>avoid</a:t>
            </a:r>
            <a:r>
              <a:rPr lang="fr-FR" dirty="0" smtClean="0"/>
              <a:t> the </a:t>
            </a:r>
            <a:r>
              <a:rPr lang="fr-FR" dirty="0" err="1" smtClean="0"/>
              <a:t>peritoneal</a:t>
            </a:r>
            <a:r>
              <a:rPr lang="fr-FR" dirty="0" smtClean="0"/>
              <a:t> </a:t>
            </a:r>
            <a:r>
              <a:rPr lang="fr-FR" dirty="0" err="1" smtClean="0"/>
              <a:t>flap</a:t>
            </a:r>
            <a:r>
              <a:rPr lang="fr-FR" dirty="0" smtClean="0"/>
              <a:t>   	</a:t>
            </a:r>
            <a:r>
              <a:rPr lang="fr-FR" b="1" dirty="0" smtClean="0"/>
              <a:t>TAR</a:t>
            </a:r>
          </a:p>
          <a:p>
            <a:r>
              <a:rPr lang="fr-FR" dirty="0" err="1" smtClean="0"/>
              <a:t>Difficulties</a:t>
            </a:r>
            <a:r>
              <a:rPr lang="fr-FR" dirty="0" smtClean="0"/>
              <a:t> in the </a:t>
            </a:r>
            <a:r>
              <a:rPr lang="fr-FR" b="1" dirty="0" err="1" smtClean="0"/>
              <a:t>anterior</a:t>
            </a:r>
            <a:r>
              <a:rPr lang="fr-FR" dirty="0" smtClean="0"/>
              <a:t> </a:t>
            </a:r>
            <a:r>
              <a:rPr lang="fr-FR" dirty="0" err="1" smtClean="0"/>
              <a:t>midline</a:t>
            </a:r>
            <a:r>
              <a:rPr lang="fr-FR" dirty="0" smtClean="0"/>
              <a:t> </a:t>
            </a:r>
            <a:r>
              <a:rPr lang="fr-FR" dirty="0" err="1" smtClean="0"/>
              <a:t>closure</a:t>
            </a:r>
            <a:r>
              <a:rPr lang="fr-FR" dirty="0"/>
              <a:t> </a:t>
            </a:r>
            <a:r>
              <a:rPr lang="fr-FR" dirty="0" smtClean="0"/>
              <a:t> 	</a:t>
            </a:r>
            <a:r>
              <a:rPr lang="fr-FR" b="1" dirty="0" smtClean="0"/>
              <a:t>RAMIREZ</a:t>
            </a:r>
          </a:p>
          <a:p>
            <a:r>
              <a:rPr lang="fr-FR" dirty="0" smtClean="0"/>
              <a:t>No </a:t>
            </a:r>
            <a:r>
              <a:rPr lang="fr-FR" dirty="0" err="1" smtClean="0"/>
              <a:t>experience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Fasciotens</a:t>
            </a:r>
            <a:endParaRPr lang="fr-FR" dirty="0" smtClean="0"/>
          </a:p>
          <a:p>
            <a:r>
              <a:rPr lang="fr-FR" dirty="0" err="1" smtClean="0"/>
              <a:t>Staged-closure</a:t>
            </a:r>
            <a:r>
              <a:rPr lang="fr-FR" dirty="0" smtClean="0"/>
              <a:t> + NPWT </a:t>
            </a:r>
            <a:r>
              <a:rPr lang="fr-FR" dirty="0" err="1" smtClean="0"/>
              <a:t>only</a:t>
            </a:r>
            <a:r>
              <a:rPr lang="fr-FR" dirty="0" smtClean="0"/>
              <a:t> as </a:t>
            </a:r>
            <a:r>
              <a:rPr lang="fr-FR" dirty="0" err="1" smtClean="0"/>
              <a:t>rescue</a:t>
            </a:r>
            <a:r>
              <a:rPr lang="fr-FR" dirty="0" smtClean="0"/>
              <a:t> </a:t>
            </a:r>
            <a:r>
              <a:rPr lang="fr-FR" dirty="0" err="1" smtClean="0"/>
              <a:t>surgery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312187C-BCA6-4B47-9FE8-9B3ED3103D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3581400" y="3505200"/>
            <a:ext cx="68580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8051800" y="4114800"/>
            <a:ext cx="78740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885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76300" y="1676400"/>
            <a:ext cx="10439400" cy="4648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sz="3600" dirty="0" smtClean="0"/>
              <a:t>CST are </a:t>
            </a:r>
            <a:r>
              <a:rPr lang="fr-FR" sz="3600" b="1" dirty="0" err="1" smtClean="0"/>
              <a:t>measured</a:t>
            </a:r>
            <a:r>
              <a:rPr lang="fr-FR" sz="3600" b="1" dirty="0" smtClean="0"/>
              <a:t> injuries </a:t>
            </a:r>
            <a:r>
              <a:rPr lang="fr-FR" sz="3600" dirty="0" smtClean="0"/>
              <a:t>to the abdominal-</a:t>
            </a:r>
            <a:r>
              <a:rPr lang="fr-FR" sz="3600" dirty="0" err="1" smtClean="0"/>
              <a:t>wall</a:t>
            </a:r>
            <a:endParaRPr lang="fr-FR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fr-FR" sz="3600" dirty="0" err="1" smtClean="0"/>
              <a:t>Used</a:t>
            </a:r>
            <a:r>
              <a:rPr lang="fr-FR" sz="3600" dirty="0" smtClean="0"/>
              <a:t> </a:t>
            </a:r>
            <a:r>
              <a:rPr lang="fr-FR" sz="3600" dirty="0" err="1" smtClean="0"/>
              <a:t>whenever</a:t>
            </a:r>
            <a:r>
              <a:rPr lang="fr-FR" sz="3600" dirty="0" smtClean="0"/>
              <a:t> </a:t>
            </a:r>
            <a:r>
              <a:rPr lang="fr-FR" sz="3600" b="1" dirty="0" err="1" smtClean="0"/>
              <a:t>strictly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necessary</a:t>
            </a:r>
            <a:endParaRPr lang="fr-FR" sz="3600" b="1" dirty="0" smtClean="0"/>
          </a:p>
          <a:p>
            <a:pPr marL="514350" indent="-514350">
              <a:buFont typeface="+mj-lt"/>
              <a:buAutoNum type="arabicPeriod"/>
            </a:pPr>
            <a:r>
              <a:rPr lang="fr-FR" sz="3600" dirty="0" smtClean="0"/>
              <a:t>In </a:t>
            </a:r>
            <a:r>
              <a:rPr lang="fr-FR" sz="3600" dirty="0" err="1" smtClean="0"/>
              <a:t>order</a:t>
            </a:r>
            <a:r>
              <a:rPr lang="fr-FR" sz="3600" dirty="0" smtClean="0"/>
              <a:t> </a:t>
            </a:r>
            <a:r>
              <a:rPr lang="fr-FR" sz="3600" b="1" dirty="0" smtClean="0"/>
              <a:t>to close the </a:t>
            </a:r>
            <a:r>
              <a:rPr lang="fr-FR" sz="3600" b="1" dirty="0" err="1" smtClean="0"/>
              <a:t>midline</a:t>
            </a:r>
            <a:endParaRPr lang="fr-FR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fr-FR" sz="3600" dirty="0" err="1" smtClean="0"/>
              <a:t>Both</a:t>
            </a:r>
            <a:r>
              <a:rPr lang="fr-FR" sz="3600" dirty="0" smtClean="0"/>
              <a:t> (</a:t>
            </a:r>
            <a:r>
              <a:rPr lang="fr-FR" sz="3600" dirty="0" err="1" smtClean="0"/>
              <a:t>ant</a:t>
            </a:r>
            <a:r>
              <a:rPr lang="fr-FR" sz="3600" dirty="0" smtClean="0"/>
              <a:t> &amp; post) CST are </a:t>
            </a:r>
            <a:r>
              <a:rPr lang="fr-FR" sz="3600" b="1" dirty="0" smtClean="0"/>
              <a:t>effective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3600" dirty="0" err="1" smtClean="0"/>
              <a:t>Particularly</a:t>
            </a:r>
            <a:r>
              <a:rPr lang="fr-FR" sz="3600" dirty="0" smtClean="0"/>
              <a:t> in </a:t>
            </a:r>
            <a:r>
              <a:rPr lang="fr-FR" sz="3600" b="1" dirty="0" smtClean="0"/>
              <a:t>open</a:t>
            </a:r>
            <a:r>
              <a:rPr lang="fr-FR" sz="3600" dirty="0" smtClean="0"/>
              <a:t> </a:t>
            </a:r>
            <a:r>
              <a:rPr lang="fr-FR" sz="3600" dirty="0" err="1" smtClean="0"/>
              <a:t>surgery</a:t>
            </a:r>
            <a:endParaRPr lang="fr-FR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fr-FR" sz="3600" dirty="0" err="1" smtClean="0"/>
              <a:t>Need</a:t>
            </a:r>
            <a:r>
              <a:rPr lang="fr-FR" sz="3600" dirty="0" smtClean="0"/>
              <a:t> to </a:t>
            </a:r>
            <a:r>
              <a:rPr lang="fr-FR" sz="3600" dirty="0" err="1" smtClean="0"/>
              <a:t>be</a:t>
            </a:r>
            <a:r>
              <a:rPr lang="fr-FR" sz="3600" dirty="0" smtClean="0"/>
              <a:t> </a:t>
            </a:r>
            <a:r>
              <a:rPr lang="fr-FR" sz="3600" dirty="0" err="1" smtClean="0"/>
              <a:t>compared</a:t>
            </a:r>
            <a:r>
              <a:rPr lang="fr-FR" sz="3600" dirty="0" smtClean="0"/>
              <a:t> to </a:t>
            </a:r>
            <a:r>
              <a:rPr lang="fr-FR" sz="3600" dirty="0" err="1" smtClean="0"/>
              <a:t>other</a:t>
            </a:r>
            <a:r>
              <a:rPr lang="fr-FR" sz="3600" dirty="0" smtClean="0"/>
              <a:t> </a:t>
            </a:r>
            <a:r>
              <a:rPr lang="fr-FR" sz="3600" dirty="0" err="1" smtClean="0"/>
              <a:t>preop</a:t>
            </a:r>
            <a:r>
              <a:rPr lang="fr-FR" sz="3600" dirty="0" smtClean="0"/>
              <a:t> and </a:t>
            </a:r>
            <a:r>
              <a:rPr lang="fr-FR" sz="3600" dirty="0" err="1" smtClean="0"/>
              <a:t>intraop</a:t>
            </a:r>
            <a:r>
              <a:rPr lang="fr-FR" sz="3600" dirty="0" smtClean="0"/>
              <a:t> </a:t>
            </a:r>
            <a:r>
              <a:rPr lang="fr-FR" sz="3600" dirty="0" err="1" smtClean="0"/>
              <a:t>strategies</a:t>
            </a:r>
            <a:endParaRPr lang="fr-FR" sz="3600" dirty="0" smtClean="0"/>
          </a:p>
          <a:p>
            <a:pPr marL="514350" indent="-514350">
              <a:buFont typeface="+mj-lt"/>
              <a:buAutoNum type="arabicPeriod"/>
            </a:pP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52849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E0BB37-C9A1-4E79-804A-6F0887BFC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Disclosures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FD4152-87D2-4F4A-BFC7-6B5C6BBD4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Beckton</a:t>
            </a:r>
            <a:r>
              <a:rPr lang="fr-FR" dirty="0" smtClean="0"/>
              <a:t>-Dickinson/Bard</a:t>
            </a:r>
            <a:endParaRPr lang="fr-FR" dirty="0"/>
          </a:p>
          <a:p>
            <a:r>
              <a:rPr lang="fr-FR" dirty="0" err="1" smtClean="0"/>
              <a:t>Covidien</a:t>
            </a:r>
            <a:r>
              <a:rPr lang="fr-FR" dirty="0" smtClean="0"/>
              <a:t>/</a:t>
            </a:r>
            <a:r>
              <a:rPr lang="fr-FR" dirty="0" err="1" smtClean="0"/>
              <a:t>Medtronic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859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19"/>
    </mc:Choice>
    <mc:Fallback xmlns="">
      <p:transition spd="slow" advTm="671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3" y="0"/>
            <a:ext cx="4771257" cy="331967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61970"/>
            <a:ext cx="5504053" cy="3096030"/>
          </a:xfrm>
          <a:prstGeom prst="rect">
            <a:avLst/>
          </a:prstGeom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312187C-BCA6-4B47-9FE8-9B3ED3103D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3</a:t>
            </a:fld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/35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9" name="Espace réservé du contenu 8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058" y="-5862"/>
            <a:ext cx="3394472" cy="4525963"/>
          </a:xfr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530" y="-1699561"/>
            <a:ext cx="3857625" cy="6858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364" y="3960527"/>
            <a:ext cx="5118791" cy="287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5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CST: </a:t>
            </a:r>
            <a:r>
              <a:rPr lang="fr-FR" b="1" dirty="0" err="1" smtClean="0"/>
              <a:t>What’s</a:t>
            </a:r>
            <a:r>
              <a:rPr lang="fr-FR" b="1" dirty="0" smtClean="0"/>
              <a:t> </a:t>
            </a:r>
            <a:r>
              <a:rPr lang="fr-FR" b="1" dirty="0" err="1" smtClean="0"/>
              <a:t>that</a:t>
            </a:r>
            <a:r>
              <a:rPr lang="fr-FR" b="1" dirty="0" smtClean="0"/>
              <a:t>?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312187C-BCA6-4B47-9FE8-9B3ED3103D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095" y="1676400"/>
            <a:ext cx="11289894" cy="463391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5400" y="76200"/>
            <a:ext cx="3147433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49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Anterior</a:t>
            </a:r>
            <a:r>
              <a:rPr lang="fr-FR" dirty="0" smtClean="0"/>
              <a:t> CST (Ramirez)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1447801"/>
            <a:ext cx="4340959" cy="265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079937"/>
            <a:ext cx="48958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èche en arc 3"/>
          <p:cNvSpPr/>
          <p:nvPr/>
        </p:nvSpPr>
        <p:spPr>
          <a:xfrm rot="2988044">
            <a:off x="5938316" y="2774524"/>
            <a:ext cx="2216914" cy="171923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978837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312187C-BCA6-4B47-9FE8-9B3ED3103D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5</a:t>
            </a:fld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/35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102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Posterior</a:t>
            </a:r>
            <a:r>
              <a:rPr lang="fr-FR" dirty="0" smtClean="0"/>
              <a:t> CST (</a:t>
            </a:r>
            <a:r>
              <a:rPr lang="fr-FR" dirty="0" err="1" smtClean="0"/>
              <a:t>Transversus</a:t>
            </a:r>
            <a:r>
              <a:rPr lang="fr-FR" dirty="0" smtClean="0"/>
              <a:t> </a:t>
            </a:r>
            <a:r>
              <a:rPr lang="fr-FR" dirty="0" err="1" smtClean="0"/>
              <a:t>Abdominis</a:t>
            </a:r>
            <a:r>
              <a:rPr lang="fr-FR" dirty="0" smtClean="0"/>
              <a:t> Release)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44532"/>
            <a:ext cx="5475197" cy="2659382"/>
          </a:xfrm>
        </p:spPr>
      </p:pic>
      <p:cxnSp>
        <p:nvCxnSpPr>
          <p:cNvPr id="9" name="Connecteur droit 8"/>
          <p:cNvCxnSpPr/>
          <p:nvPr/>
        </p:nvCxnSpPr>
        <p:spPr>
          <a:xfrm flipH="1">
            <a:off x="3429000" y="3014802"/>
            <a:ext cx="1" cy="290513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8229600" y="6356351"/>
            <a:ext cx="2133600" cy="365125"/>
          </a:xfr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312187C-BCA6-4B47-9FE8-9B3ED3103D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6</a:t>
            </a:fld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/35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CA1F0B32-1BF1-40A9-87F7-88C883AB607A" descr="CA1F0B32-1BF1-40A9-87F7-88C883AB607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" t="4694" b="4582"/>
          <a:stretch/>
        </p:blipFill>
        <p:spPr bwMode="auto">
          <a:xfrm>
            <a:off x="6454589" y="1444532"/>
            <a:ext cx="4869504" cy="312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292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3446"/>
            <a:ext cx="10972800" cy="1143000"/>
          </a:xfrm>
        </p:spPr>
        <p:txBody>
          <a:bodyPr/>
          <a:lstStyle/>
          <a:p>
            <a:r>
              <a:rPr lang="fr-FR" dirty="0" smtClean="0"/>
              <a:t>Techniques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312187C-BCA6-4B47-9FE8-9B3ED3103D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56" y="1039906"/>
            <a:ext cx="12120282" cy="581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43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Why</a:t>
            </a:r>
            <a:r>
              <a:rPr lang="fr-FR" dirty="0" smtClean="0"/>
              <a:t>?</a:t>
            </a:r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15" y="0"/>
            <a:ext cx="4191000" cy="2981325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312187C-BCA6-4B47-9FE8-9B3ED3103D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17550" t="27200" r="17950" b="19067"/>
          <a:stretch/>
        </p:blipFill>
        <p:spPr>
          <a:xfrm>
            <a:off x="2325393" y="3150933"/>
            <a:ext cx="7805299" cy="365759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419" y="-20515"/>
            <a:ext cx="3260481" cy="339090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9953968" y="3150933"/>
            <a:ext cx="218527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200" dirty="0" err="1" smtClean="0">
                <a:latin typeface="Garamond" panose="02020404030301010803" pitchFamily="18" charset="0"/>
              </a:rPr>
              <a:t>Thanks</a:t>
            </a:r>
            <a:r>
              <a:rPr lang="fr-FR" sz="1200" dirty="0" smtClean="0">
                <a:latin typeface="Garamond" panose="02020404030301010803" pitchFamily="18" charset="0"/>
              </a:rPr>
              <a:t> to Pr Romain, Strasbourg</a:t>
            </a:r>
            <a:endParaRPr lang="fr-FR" sz="12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66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09800" y="274638"/>
            <a:ext cx="9372600" cy="1143000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Midline</a:t>
            </a:r>
            <a:r>
              <a:rPr lang="fr-FR" dirty="0" smtClean="0"/>
              <a:t> </a:t>
            </a:r>
            <a:r>
              <a:rPr lang="fr-FR" dirty="0" err="1" smtClean="0"/>
              <a:t>closure</a:t>
            </a:r>
            <a:r>
              <a:rPr lang="fr-FR" dirty="0" smtClean="0"/>
              <a:t>… </a:t>
            </a:r>
            <a:r>
              <a:rPr lang="fr-FR" i="1" dirty="0" err="1" smtClean="0"/>
              <a:t>without</a:t>
            </a:r>
            <a:r>
              <a:rPr lang="fr-FR" i="1" dirty="0" smtClean="0"/>
              <a:t> abdominal </a:t>
            </a:r>
            <a:r>
              <a:rPr lang="fr-FR" i="1" dirty="0" err="1" smtClean="0"/>
              <a:t>compartment</a:t>
            </a:r>
            <a:r>
              <a:rPr lang="fr-FR" i="1" dirty="0" smtClean="0"/>
              <a:t> syndrome</a:t>
            </a:r>
            <a:r>
              <a:rPr lang="fr-FR" dirty="0" smtClean="0"/>
              <a:t>!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609600" y="1951038"/>
            <a:ext cx="5386917" cy="639762"/>
          </a:xfrm>
        </p:spPr>
        <p:txBody>
          <a:bodyPr>
            <a:noAutofit/>
          </a:bodyPr>
          <a:lstStyle/>
          <a:p>
            <a:r>
              <a:rPr lang="fr-FR" sz="3600" dirty="0" err="1" smtClean="0"/>
              <a:t>Preoperative</a:t>
            </a:r>
            <a:endParaRPr lang="fr-FR" sz="3600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>
          <a:xfrm>
            <a:off x="609600" y="2601912"/>
            <a:ext cx="5386917" cy="3951288"/>
          </a:xfrm>
        </p:spPr>
        <p:txBody>
          <a:bodyPr>
            <a:normAutofit/>
          </a:bodyPr>
          <a:lstStyle/>
          <a:p>
            <a:r>
              <a:rPr lang="fr-FR" sz="3200" dirty="0" err="1" smtClean="0"/>
              <a:t>Botulinum</a:t>
            </a:r>
            <a:r>
              <a:rPr lang="fr-FR" sz="3200" dirty="0" smtClean="0"/>
              <a:t> </a:t>
            </a:r>
            <a:r>
              <a:rPr lang="fr-FR" sz="3200" dirty="0" err="1" smtClean="0"/>
              <a:t>toxin</a:t>
            </a:r>
            <a:endParaRPr lang="fr-FR" sz="3200" dirty="0" smtClean="0"/>
          </a:p>
          <a:p>
            <a:r>
              <a:rPr lang="fr-FR" sz="3200" dirty="0" smtClean="0"/>
              <a:t>Progressive </a:t>
            </a:r>
            <a:r>
              <a:rPr lang="fr-FR" sz="3200" dirty="0" err="1" smtClean="0"/>
              <a:t>pneumoperitoneum</a:t>
            </a:r>
            <a:r>
              <a:rPr lang="fr-FR" sz="3200" dirty="0" smtClean="0"/>
              <a:t> (</a:t>
            </a:r>
            <a:r>
              <a:rPr lang="fr-FR" sz="3200" dirty="0" err="1" smtClean="0"/>
              <a:t>Goñi</a:t>
            </a:r>
            <a:r>
              <a:rPr lang="fr-FR" sz="3200" dirty="0" smtClean="0"/>
              <a:t>-Moreno)</a:t>
            </a:r>
            <a:endParaRPr lang="fr-FR" sz="3200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3"/>
          </p:nvPr>
        </p:nvSpPr>
        <p:spPr>
          <a:xfrm>
            <a:off x="6193368" y="1874838"/>
            <a:ext cx="5389033" cy="639762"/>
          </a:xfrm>
        </p:spPr>
        <p:txBody>
          <a:bodyPr>
            <a:noAutofit/>
          </a:bodyPr>
          <a:lstStyle/>
          <a:p>
            <a:r>
              <a:rPr lang="fr-FR" sz="3600" dirty="0" err="1" smtClean="0"/>
              <a:t>Intraoperative</a:t>
            </a:r>
            <a:endParaRPr lang="fr-FR" sz="3600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4"/>
          </p:nvPr>
        </p:nvSpPr>
        <p:spPr>
          <a:xfrm>
            <a:off x="6193368" y="2678112"/>
            <a:ext cx="5389033" cy="3951288"/>
          </a:xfrm>
        </p:spPr>
        <p:txBody>
          <a:bodyPr>
            <a:normAutofit/>
          </a:bodyPr>
          <a:lstStyle/>
          <a:p>
            <a:r>
              <a:rPr lang="fr-FR" sz="3200" dirty="0" smtClean="0"/>
              <a:t>CST</a:t>
            </a:r>
          </a:p>
          <a:p>
            <a:pPr lvl="1"/>
            <a:r>
              <a:rPr lang="fr-FR" sz="3200" dirty="0" err="1" smtClean="0"/>
              <a:t>Anterior</a:t>
            </a:r>
            <a:r>
              <a:rPr lang="fr-FR" sz="3200" dirty="0" smtClean="0"/>
              <a:t> (Ramirez)</a:t>
            </a:r>
          </a:p>
          <a:p>
            <a:pPr lvl="1"/>
            <a:r>
              <a:rPr lang="fr-FR" sz="3200" dirty="0" err="1" smtClean="0"/>
              <a:t>Posterior</a:t>
            </a:r>
            <a:r>
              <a:rPr lang="fr-FR" sz="3200" dirty="0" smtClean="0"/>
              <a:t> (TAR)</a:t>
            </a:r>
          </a:p>
          <a:p>
            <a:r>
              <a:rPr lang="fr-FR" sz="3200" dirty="0" err="1" smtClean="0"/>
              <a:t>Peritoneal</a:t>
            </a:r>
            <a:r>
              <a:rPr lang="fr-FR" sz="3200" dirty="0" smtClean="0"/>
              <a:t> </a:t>
            </a:r>
            <a:r>
              <a:rPr lang="fr-FR" sz="3200" dirty="0" err="1" smtClean="0"/>
              <a:t>flap</a:t>
            </a:r>
            <a:endParaRPr lang="fr-FR" sz="3200" dirty="0" smtClean="0"/>
          </a:p>
          <a:p>
            <a:r>
              <a:rPr lang="fr-FR" sz="3200" dirty="0" err="1" smtClean="0"/>
              <a:t>Staged-closure</a:t>
            </a:r>
            <a:r>
              <a:rPr lang="fr-FR" sz="3200" dirty="0" smtClean="0"/>
              <a:t> + NWPT</a:t>
            </a:r>
          </a:p>
          <a:p>
            <a:r>
              <a:rPr lang="fr-FR" sz="3200" dirty="0" err="1" smtClean="0"/>
              <a:t>Fasciotens</a:t>
            </a:r>
            <a:r>
              <a:rPr lang="fr-FR" sz="3200" dirty="0" smtClean="0"/>
              <a:t>®</a:t>
            </a:r>
            <a:endParaRPr lang="fr-FR" sz="3200" dirty="0"/>
          </a:p>
          <a:p>
            <a:endParaRPr lang="fr-FR" sz="3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312187C-BCA6-4B47-9FE8-9B3ED3103D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41581"/>
            <a:ext cx="2761594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45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8" grpId="0" build="p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14924</TotalTime>
  <Words>186</Words>
  <Application>Microsoft Office PowerPoint</Application>
  <PresentationFormat>Grand écran</PresentationFormat>
  <Paragraphs>47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ＭＳ Ｐゴシック</vt:lpstr>
      <vt:lpstr>Arial</vt:lpstr>
      <vt:lpstr>Book Antiqua</vt:lpstr>
      <vt:lpstr>Calibri</vt:lpstr>
      <vt:lpstr>Garamond</vt:lpstr>
      <vt:lpstr>Thème Office</vt:lpstr>
      <vt:lpstr>When and why considering a component separation and which one ?</vt:lpstr>
      <vt:lpstr>Disclosures</vt:lpstr>
      <vt:lpstr>1</vt:lpstr>
      <vt:lpstr>CST: What’s that?</vt:lpstr>
      <vt:lpstr>Anterior CST (Ramirez)</vt:lpstr>
      <vt:lpstr>Posterior CST (Transversus Abdominis Release)</vt:lpstr>
      <vt:lpstr>Techniques</vt:lpstr>
      <vt:lpstr>Why?</vt:lpstr>
      <vt:lpstr>Midline closure… without abdominal compartment syndrome!</vt:lpstr>
      <vt:lpstr>Présentation PowerPoint</vt:lpstr>
      <vt:lpstr>Présentation PowerPoint</vt:lpstr>
      <vt:lpstr>Which one? My practice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Vineet Agrawal</dc:creator>
  <cp:lastModifiedBy>ORTEGA DEBALLON Pablo</cp:lastModifiedBy>
  <cp:revision>768</cp:revision>
  <dcterms:created xsi:type="dcterms:W3CDTF">2011-01-04T15:19:51Z</dcterms:created>
  <dcterms:modified xsi:type="dcterms:W3CDTF">2022-06-15T15:26:54Z</dcterms:modified>
</cp:coreProperties>
</file>