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256" r:id="rId2"/>
    <p:sldId id="918" r:id="rId3"/>
    <p:sldId id="336" r:id="rId4"/>
    <p:sldId id="812" r:id="rId5"/>
    <p:sldId id="811" r:id="rId6"/>
    <p:sldId id="364" r:id="rId7"/>
    <p:sldId id="416" r:id="rId8"/>
    <p:sldId id="741" r:id="rId9"/>
    <p:sldId id="742" r:id="rId10"/>
    <p:sldId id="720" r:id="rId11"/>
    <p:sldId id="384" r:id="rId12"/>
    <p:sldId id="739" r:id="rId13"/>
    <p:sldId id="740" r:id="rId14"/>
    <p:sldId id="743" r:id="rId15"/>
    <p:sldId id="388" r:id="rId16"/>
    <p:sldId id="389" r:id="rId17"/>
    <p:sldId id="745" r:id="rId18"/>
    <p:sldId id="316" r:id="rId19"/>
    <p:sldId id="354" r:id="rId20"/>
    <p:sldId id="861" r:id="rId21"/>
    <p:sldId id="747" r:id="rId22"/>
    <p:sldId id="262" r:id="rId23"/>
    <p:sldId id="263" r:id="rId24"/>
    <p:sldId id="359" r:id="rId25"/>
    <p:sldId id="914" r:id="rId26"/>
    <p:sldId id="894" r:id="rId27"/>
    <p:sldId id="893" r:id="rId28"/>
    <p:sldId id="915" r:id="rId29"/>
    <p:sldId id="916" r:id="rId30"/>
    <p:sldId id="896" r:id="rId31"/>
    <p:sldId id="590" r:id="rId32"/>
    <p:sldId id="737" r:id="rId33"/>
    <p:sldId id="274" r:id="rId34"/>
    <p:sldId id="734" r:id="rId35"/>
    <p:sldId id="735" r:id="rId36"/>
    <p:sldId id="261" r:id="rId37"/>
    <p:sldId id="295" r:id="rId38"/>
    <p:sldId id="280" r:id="rId39"/>
    <p:sldId id="702" r:id="rId40"/>
    <p:sldId id="703" r:id="rId41"/>
    <p:sldId id="599" r:id="rId42"/>
    <p:sldId id="608" r:id="rId43"/>
    <p:sldId id="607" r:id="rId44"/>
    <p:sldId id="922" r:id="rId45"/>
    <p:sldId id="356" r:id="rId46"/>
    <p:sldId id="919" r:id="rId47"/>
    <p:sldId id="921" r:id="rId48"/>
    <p:sldId id="920" r:id="rId49"/>
    <p:sldId id="291" r:id="rId50"/>
    <p:sldId id="278" r:id="rId51"/>
    <p:sldId id="917" r:id="rId52"/>
    <p:sldId id="895" r:id="rId53"/>
    <p:sldId id="423" r:id="rId5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71" autoAdjust="0"/>
    <p:restoredTop sz="87736" autoAdjust="0"/>
  </p:normalViewPr>
  <p:slideViewPr>
    <p:cSldViewPr snapToGrid="0">
      <p:cViewPr varScale="1">
        <p:scale>
          <a:sx n="78" d="100"/>
          <a:sy n="78" d="100"/>
        </p:scale>
        <p:origin x="163" y="62"/>
      </p:cViewPr>
      <p:guideLst/>
    </p:cSldViewPr>
  </p:slideViewPr>
  <p:notesTextViewPr>
    <p:cViewPr>
      <p:scale>
        <a:sx n="1" d="1"/>
        <a:sy n="1" d="1"/>
      </p:scale>
      <p:origin x="0" y="0"/>
    </p:cViewPr>
  </p:notesTextViewPr>
  <p:sorterViewPr>
    <p:cViewPr>
      <p:scale>
        <a:sx n="100" d="100"/>
        <a:sy n="100" d="100"/>
      </p:scale>
      <p:origin x="0" y="-5491"/>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216792-1E6F-46E3-932A-684F5BE10334}" type="datetimeFigureOut">
              <a:rPr lang="fr-FR" smtClean="0"/>
              <a:t>17/06/2022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4D96D9-D36B-4BA0-AA0D-329332AD3031}" type="slidenum">
              <a:rPr lang="fr-FR" smtClean="0"/>
              <a:t>‹N°›</a:t>
            </a:fld>
            <a:endParaRPr lang="fr-FR"/>
          </a:p>
        </p:txBody>
      </p:sp>
    </p:spTree>
    <p:extLst>
      <p:ext uri="{BB962C8B-B14F-4D97-AF65-F5344CB8AC3E}">
        <p14:creationId xmlns:p14="http://schemas.microsoft.com/office/powerpoint/2010/main" val="3990711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Jean François, Thank  you so much to give us the opportunity to speak about  the open preperitoneal technique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Gabriel de Oliveira said with his nice slogan “</a:t>
            </a:r>
            <a:r>
              <a:rPr lang="fr-FR" sz="1200" cap="all" dirty="0">
                <a:effectLst/>
                <a:latin typeface="Times New Roman" panose="02020603050405020304" pitchFamily="18" charset="0"/>
                <a:ea typeface="Times New Roman" panose="02020603050405020304" pitchFamily="18" charset="0"/>
                <a:cs typeface="Times New Roman" panose="02020603050405020304" pitchFamily="18" charset="0"/>
              </a:rPr>
              <a:t>GOING OPEN IS NOT GOING BACK »</a:t>
            </a:r>
            <a:r>
              <a:rPr lang="fr-FR" sz="1200" cap="all" dirty="0" err="1">
                <a:effectLst/>
                <a:latin typeface="Times New Roman" panose="02020603050405020304" pitchFamily="18" charset="0"/>
                <a:ea typeface="Times New Roman" panose="02020603050405020304" pitchFamily="18" charset="0"/>
                <a:cs typeface="Times New Roman" panose="02020603050405020304" pitchFamily="18" charset="0"/>
              </a:rPr>
              <a:t>we</a:t>
            </a:r>
            <a:r>
              <a:rPr lang="fr-FR" sz="1200" cap="all"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200" cap="all" dirty="0" err="1">
                <a:effectLst/>
                <a:latin typeface="Times New Roman" panose="02020603050405020304" pitchFamily="18" charset="0"/>
                <a:ea typeface="Times New Roman" panose="02020603050405020304" pitchFamily="18" charset="0"/>
                <a:cs typeface="Times New Roman" panose="02020603050405020304" pitchFamily="18" charset="0"/>
              </a:rPr>
              <a:t>will</a:t>
            </a:r>
            <a:r>
              <a:rPr lang="fr-FR" sz="1200" cap="all" dirty="0">
                <a:effectLst/>
                <a:latin typeface="Times New Roman" panose="02020603050405020304" pitchFamily="18" charset="0"/>
                <a:ea typeface="Times New Roman" panose="02020603050405020304" pitchFamily="18" charset="0"/>
                <a:cs typeface="Times New Roman" panose="02020603050405020304" pitchFamily="18" charset="0"/>
              </a:rPr>
              <a:t> show </a:t>
            </a:r>
            <a:r>
              <a:rPr lang="fr-FR" sz="1200" cap="all" dirty="0" err="1">
                <a:effectLst/>
                <a:latin typeface="Times New Roman" panose="02020603050405020304" pitchFamily="18" charset="0"/>
                <a:ea typeface="Times New Roman" panose="02020603050405020304" pitchFamily="18" charset="0"/>
                <a:cs typeface="Times New Roman" panose="02020603050405020304" pitchFamily="18" charset="0"/>
              </a:rPr>
              <a:t>you</a:t>
            </a:r>
            <a:r>
              <a:rPr lang="fr-FR" sz="1200" cap="all"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200" cap="all" dirty="0" err="1">
                <a:effectLst/>
                <a:latin typeface="Times New Roman" panose="02020603050405020304" pitchFamily="18" charset="0"/>
                <a:ea typeface="Times New Roman" panose="02020603050405020304" pitchFamily="18" charset="0"/>
                <a:cs typeface="Times New Roman" panose="02020603050405020304" pitchFamily="18" charset="0"/>
              </a:rPr>
              <a:t>what</a:t>
            </a:r>
            <a:r>
              <a:rPr lang="fr-FR" sz="1200" cap="all"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200" cap="all" dirty="0" err="1">
                <a:effectLst/>
                <a:latin typeface="Times New Roman" panose="02020603050405020304" pitchFamily="18" charset="0"/>
                <a:ea typeface="Times New Roman" panose="02020603050405020304" pitchFamily="18" charset="0"/>
                <a:cs typeface="Times New Roman" panose="02020603050405020304" pitchFamily="18" charset="0"/>
              </a:rPr>
              <a:t>it</a:t>
            </a:r>
            <a:r>
              <a:rPr lang="fr-FR" sz="1200" cap="all"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200" cap="all" dirty="0" err="1">
                <a:effectLst/>
                <a:latin typeface="Times New Roman" panose="02020603050405020304" pitchFamily="18" charset="0"/>
                <a:ea typeface="Times New Roman" panose="02020603050405020304" pitchFamily="18" charset="0"/>
                <a:cs typeface="Times New Roman" panose="02020603050405020304" pitchFamily="18" charset="0"/>
              </a:rPr>
              <a:t>is</a:t>
            </a:r>
            <a:r>
              <a:rPr lang="fr-FR" sz="1200" cap="all" dirty="0">
                <a:effectLst/>
                <a:latin typeface="Times New Roman" panose="02020603050405020304" pitchFamily="18" charset="0"/>
                <a:ea typeface="Times New Roman" panose="02020603050405020304" pitchFamily="18" charset="0"/>
                <a:cs typeface="Times New Roman" panose="02020603050405020304" pitchFamily="18" charset="0"/>
              </a:rPr>
              <a:t> possible de put a </a:t>
            </a:r>
            <a:r>
              <a:rPr lang="fr-FR" sz="1200" cap="all" dirty="0" err="1">
                <a:effectLst/>
                <a:latin typeface="Times New Roman" panose="02020603050405020304" pitchFamily="18" charset="0"/>
                <a:ea typeface="Times New Roman" panose="02020603050405020304" pitchFamily="18" charset="0"/>
                <a:cs typeface="Times New Roman" panose="02020603050405020304" pitchFamily="18" charset="0"/>
              </a:rPr>
              <a:t>very</a:t>
            </a:r>
            <a:r>
              <a:rPr lang="fr-FR" sz="1200" cap="all" dirty="0">
                <a:effectLst/>
                <a:latin typeface="Times New Roman" panose="02020603050405020304" pitchFamily="18" charset="0"/>
                <a:ea typeface="Times New Roman" panose="02020603050405020304" pitchFamily="18" charset="0"/>
                <a:cs typeface="Times New Roman" panose="02020603050405020304" pitchFamily="18" charset="0"/>
              </a:rPr>
              <a:t> large </a:t>
            </a:r>
            <a:r>
              <a:rPr lang="fr-FR" sz="1200" cap="all" dirty="0" err="1">
                <a:effectLst/>
                <a:latin typeface="Times New Roman" panose="02020603050405020304" pitchFamily="18" charset="0"/>
                <a:ea typeface="Times New Roman" panose="02020603050405020304" pitchFamily="18" charset="0"/>
                <a:cs typeface="Times New Roman" panose="02020603050405020304" pitchFamily="18" charset="0"/>
              </a:rPr>
              <a:t>mesh</a:t>
            </a:r>
            <a:r>
              <a:rPr lang="fr-FR" sz="1200" cap="all" dirty="0">
                <a:effectLst/>
                <a:latin typeface="Times New Roman" panose="02020603050405020304" pitchFamily="18" charset="0"/>
                <a:ea typeface="Times New Roman" panose="02020603050405020304" pitchFamily="18" charset="0"/>
                <a:cs typeface="Times New Roman" panose="02020603050405020304" pitchFamily="18" charset="0"/>
              </a:rPr>
              <a:t>  in the </a:t>
            </a:r>
            <a:r>
              <a:rPr lang="fr-FR" sz="1200" cap="all" dirty="0" err="1">
                <a:effectLst/>
                <a:latin typeface="Times New Roman" panose="02020603050405020304" pitchFamily="18" charset="0"/>
                <a:ea typeface="Times New Roman" panose="02020603050405020304" pitchFamily="18" charset="0"/>
                <a:cs typeface="Times New Roman" panose="02020603050405020304" pitchFamily="18" charset="0"/>
              </a:rPr>
              <a:t>pre</a:t>
            </a:r>
            <a:r>
              <a:rPr lang="fr-FR" sz="1200" cap="all"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200" cap="all" dirty="0" err="1">
                <a:effectLst/>
                <a:latin typeface="Times New Roman" panose="02020603050405020304" pitchFamily="18" charset="0"/>
                <a:ea typeface="Times New Roman" panose="02020603050405020304" pitchFamily="18" charset="0"/>
                <a:cs typeface="Times New Roman" panose="02020603050405020304" pitchFamily="18" charset="0"/>
              </a:rPr>
              <a:t>peritoneal</a:t>
            </a:r>
            <a:r>
              <a:rPr lang="fr-FR" sz="1200" cap="all"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200" cap="all" dirty="0" err="1">
                <a:effectLst/>
                <a:latin typeface="Times New Roman" panose="02020603050405020304" pitchFamily="18" charset="0"/>
                <a:ea typeface="Times New Roman" panose="02020603050405020304" pitchFamily="18" charset="0"/>
                <a:cs typeface="Times New Roman" panose="02020603050405020304" pitchFamily="18" charset="0"/>
              </a:rPr>
              <a:t>space</a:t>
            </a:r>
            <a:r>
              <a:rPr lang="fr-FR" sz="1200" cap="all"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200" cap="all" dirty="0" err="1">
                <a:effectLst/>
                <a:latin typeface="Times New Roman" panose="02020603050405020304" pitchFamily="18" charset="0"/>
                <a:ea typeface="Times New Roman" panose="02020603050405020304" pitchFamily="18" charset="0"/>
                <a:cs typeface="Times New Roman" panose="02020603050405020304" pitchFamily="18" charset="0"/>
              </a:rPr>
              <a:t>mesh</a:t>
            </a:r>
            <a:r>
              <a:rPr lang="fr-FR" sz="1200" cap="all"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200" cap="all" dirty="0" err="1">
                <a:effectLst/>
                <a:latin typeface="Times New Roman" panose="02020603050405020304" pitchFamily="18" charset="0"/>
                <a:ea typeface="Times New Roman" panose="02020603050405020304" pitchFamily="18" charset="0"/>
                <a:cs typeface="Times New Roman" panose="02020603050405020304" pitchFamily="18" charset="0"/>
              </a:rPr>
              <a:t>with</a:t>
            </a:r>
            <a:r>
              <a:rPr lang="fr-FR" sz="1200" cap="all" dirty="0">
                <a:effectLst/>
                <a:latin typeface="Times New Roman" panose="02020603050405020304" pitchFamily="18" charset="0"/>
                <a:ea typeface="Times New Roman" panose="02020603050405020304" pitchFamily="18" charset="0"/>
                <a:cs typeface="Times New Roman" panose="02020603050405020304" pitchFamily="18" charset="0"/>
              </a:rPr>
              <a:t>  A </a:t>
            </a:r>
            <a:r>
              <a:rPr lang="fr-FR" sz="1200" cap="all" dirty="0" err="1">
                <a:effectLst/>
                <a:latin typeface="Times New Roman" panose="02020603050405020304" pitchFamily="18" charset="0"/>
                <a:ea typeface="Times New Roman" panose="02020603050405020304" pitchFamily="18" charset="0"/>
                <a:cs typeface="Times New Roman" panose="02020603050405020304" pitchFamily="18" charset="0"/>
              </a:rPr>
              <a:t>really</a:t>
            </a:r>
            <a:r>
              <a:rPr lang="fr-FR" sz="1200" cap="all" dirty="0">
                <a:effectLst/>
                <a:latin typeface="Times New Roman" panose="02020603050405020304" pitchFamily="18" charset="0"/>
                <a:ea typeface="Times New Roman" panose="02020603050405020304" pitchFamily="18" charset="0"/>
                <a:cs typeface="Times New Roman" panose="02020603050405020304" pitchFamily="18" charset="0"/>
              </a:rPr>
              <a:t> minimal invasive techniques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cap="all" dirty="0">
                <a:effectLst/>
                <a:latin typeface="Times New Roman" panose="02020603050405020304" pitchFamily="18" charset="0"/>
                <a:ea typeface="Times New Roman" panose="02020603050405020304" pitchFamily="18" charset="0"/>
                <a:cs typeface="Times New Roman" panose="02020603050405020304" pitchFamily="18" charset="0"/>
              </a:rPr>
              <a:t>100% </a:t>
            </a:r>
            <a:r>
              <a:rPr lang="fr-FR" sz="1200" cap="all" dirty="0" err="1">
                <a:effectLst/>
                <a:latin typeface="Times New Roman" panose="02020603050405020304" pitchFamily="18" charset="0"/>
                <a:ea typeface="Times New Roman" panose="02020603050405020304" pitchFamily="18" charset="0"/>
                <a:cs typeface="Times New Roman" panose="02020603050405020304" pitchFamily="18" charset="0"/>
              </a:rPr>
              <a:t>endoccopic</a:t>
            </a:r>
            <a:r>
              <a:rPr lang="fr-FR" sz="1200" cap="all"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200" cap="all" dirty="0" err="1">
                <a:effectLst/>
                <a:latin typeface="Times New Roman" panose="02020603050405020304" pitchFamily="18" charset="0"/>
                <a:ea typeface="Times New Roman" panose="02020603050405020304" pitchFamily="18" charset="0"/>
                <a:cs typeface="Times New Roman" panose="02020603050405020304" pitchFamily="18" charset="0"/>
              </a:rPr>
              <a:t>surgery</a:t>
            </a:r>
            <a:r>
              <a:rPr lang="fr-FR" sz="1200" cap="all"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200" cap="all" dirty="0" err="1">
                <a:effectLst/>
                <a:latin typeface="Times New Roman" panose="02020603050405020304" pitchFamily="18" charset="0"/>
                <a:ea typeface="Times New Roman" panose="02020603050405020304" pitchFamily="18" charset="0"/>
                <a:cs typeface="Times New Roman" panose="02020603050405020304" pitchFamily="18" charset="0"/>
              </a:rPr>
              <a:t>is</a:t>
            </a:r>
            <a:r>
              <a:rPr lang="fr-FR" sz="1200" cap="all" dirty="0">
                <a:effectLst/>
                <a:latin typeface="Times New Roman" panose="02020603050405020304" pitchFamily="18" charset="0"/>
                <a:ea typeface="Times New Roman" panose="02020603050405020304" pitchFamily="18" charset="0"/>
                <a:cs typeface="Times New Roman" panose="02020603050405020304" pitchFamily="18" charset="0"/>
              </a:rPr>
              <a:t> not </a:t>
            </a:r>
            <a:r>
              <a:rPr lang="fr-FR" sz="1200" cap="all" dirty="0" err="1">
                <a:effectLst/>
                <a:latin typeface="Times New Roman" panose="02020603050405020304" pitchFamily="18" charset="0"/>
                <a:ea typeface="Times New Roman" panose="02020603050405020304" pitchFamily="18" charset="0"/>
                <a:cs typeface="Times New Roman" panose="02020603050405020304" pitchFamily="18" charset="0"/>
              </a:rPr>
              <a:t>possibleI</a:t>
            </a:r>
            <a:r>
              <a:rPr lang="fr-FR" sz="1200" cap="all"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200" cap="all" dirty="0" err="1">
                <a:effectLst/>
                <a:latin typeface="Times New Roman" panose="02020603050405020304" pitchFamily="18" charset="0"/>
                <a:ea typeface="Times New Roman" panose="02020603050405020304" pitchFamily="18" charset="0"/>
                <a:cs typeface="Times New Roman" panose="02020603050405020304" pitchFamily="18" charset="0"/>
              </a:rPr>
              <a:t>will</a:t>
            </a:r>
            <a:r>
              <a:rPr lang="fr-FR" sz="1200" cap="all" dirty="0">
                <a:effectLst/>
                <a:latin typeface="Times New Roman" panose="02020603050405020304" pitchFamily="18" charset="0"/>
                <a:ea typeface="Times New Roman" panose="02020603050405020304" pitchFamily="18" charset="0"/>
                <a:cs typeface="Times New Roman" panose="02020603050405020304" pitchFamily="18" charset="0"/>
              </a:rPr>
              <a:t> start </a:t>
            </a:r>
            <a:r>
              <a:rPr lang="fr-FR" sz="1200" cap="all" dirty="0" err="1">
                <a:effectLst/>
                <a:latin typeface="Times New Roman" panose="02020603050405020304" pitchFamily="18" charset="0"/>
                <a:ea typeface="Times New Roman" panose="02020603050405020304" pitchFamily="18" charset="0"/>
                <a:cs typeface="Times New Roman" panose="02020603050405020304" pitchFamily="18" charset="0"/>
              </a:rPr>
              <a:t>with</a:t>
            </a:r>
            <a:r>
              <a:rPr lang="fr-FR" sz="1200" cap="all" dirty="0">
                <a:effectLst/>
                <a:latin typeface="Times New Roman" panose="02020603050405020304" pitchFamily="18" charset="0"/>
                <a:ea typeface="Times New Roman" panose="02020603050405020304" pitchFamily="18" charset="0"/>
                <a:cs typeface="Times New Roman" panose="02020603050405020304" pitchFamily="18" charset="0"/>
              </a:rPr>
              <a:t> the </a:t>
            </a:r>
            <a:r>
              <a:rPr lang="fr-FR" sz="1200" cap="all" dirty="0" err="1">
                <a:effectLst/>
                <a:latin typeface="Times New Roman" panose="02020603050405020304" pitchFamily="18" charset="0"/>
                <a:ea typeface="Times New Roman" panose="02020603050405020304" pitchFamily="18" charset="0"/>
                <a:cs typeface="Times New Roman" panose="02020603050405020304" pitchFamily="18" charset="0"/>
              </a:rPr>
              <a:t>history</a:t>
            </a:r>
            <a:r>
              <a:rPr lang="fr-FR" sz="1200" cap="all" dirty="0">
                <a:effectLst/>
                <a:latin typeface="Times New Roman" panose="02020603050405020304" pitchFamily="18" charset="0"/>
                <a:ea typeface="Times New Roman" panose="02020603050405020304" pitchFamily="18" charset="0"/>
                <a:cs typeface="Times New Roman" panose="02020603050405020304" pitchFamily="18" charset="0"/>
              </a:rPr>
              <a:t> of </a:t>
            </a:r>
            <a:r>
              <a:rPr lang="fr-FR" sz="1200" cap="all" dirty="0" err="1">
                <a:effectLst/>
                <a:latin typeface="Times New Roman" panose="02020603050405020304" pitchFamily="18" charset="0"/>
                <a:ea typeface="Times New Roman" panose="02020603050405020304" pitchFamily="18" charset="0"/>
                <a:cs typeface="Times New Roman" panose="02020603050405020304" pitchFamily="18" charset="0"/>
              </a:rPr>
              <a:t>this</a:t>
            </a:r>
            <a:r>
              <a:rPr lang="fr-FR" sz="1200" cap="all"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200" cap="all" dirty="0" err="1">
                <a:effectLst/>
                <a:latin typeface="Times New Roman" panose="02020603050405020304" pitchFamily="18" charset="0"/>
                <a:ea typeface="Times New Roman" panose="02020603050405020304" pitchFamily="18" charset="0"/>
                <a:cs typeface="Times New Roman" panose="02020603050405020304" pitchFamily="18" charset="0"/>
              </a:rPr>
              <a:t>approach</a:t>
            </a:r>
            <a:endParaRPr lang="fr-FR" sz="1200" cap="all"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cap="all" dirty="0">
                <a:effectLst/>
                <a:latin typeface="Times New Roman" panose="02020603050405020304" pitchFamily="18" charset="0"/>
                <a:ea typeface="Times New Roman" panose="02020603050405020304" pitchFamily="18" charset="0"/>
                <a:cs typeface="Times New Roman" panose="02020603050405020304" pitchFamily="18" charset="0"/>
              </a:rPr>
              <a:t>Willem Akkersdijk </a:t>
            </a:r>
            <a:r>
              <a:rPr lang="fr-FR" sz="1200" cap="all" dirty="0" err="1">
                <a:effectLst/>
                <a:latin typeface="Times New Roman" panose="02020603050405020304" pitchFamily="18" charset="0"/>
                <a:ea typeface="Times New Roman" panose="02020603050405020304" pitchFamily="18" charset="0"/>
                <a:cs typeface="Times New Roman" panose="02020603050405020304" pitchFamily="18" charset="0"/>
              </a:rPr>
              <a:t>will</a:t>
            </a:r>
            <a:r>
              <a:rPr lang="fr-FR" sz="1200" cap="all"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200" cap="all" dirty="0" err="1">
                <a:effectLst/>
                <a:latin typeface="Times New Roman" panose="02020603050405020304" pitchFamily="18" charset="0"/>
                <a:ea typeface="Times New Roman" panose="02020603050405020304" pitchFamily="18" charset="0"/>
                <a:cs typeface="Times New Roman" panose="02020603050405020304" pitchFamily="18" charset="0"/>
              </a:rPr>
              <a:t>present</a:t>
            </a:r>
            <a:r>
              <a:rPr lang="fr-FR" sz="1200" cap="all" dirty="0">
                <a:effectLst/>
                <a:latin typeface="Times New Roman" panose="02020603050405020304" pitchFamily="18" charset="0"/>
                <a:ea typeface="Times New Roman" panose="02020603050405020304" pitchFamily="18" charset="0"/>
                <a:cs typeface="Times New Roman" panose="02020603050405020304" pitchFamily="18" charset="0"/>
              </a:rPr>
              <a:t> the </a:t>
            </a:r>
            <a:r>
              <a:rPr lang="fr-FR" sz="1200" cap="all" dirty="0" err="1">
                <a:effectLst/>
                <a:latin typeface="Times New Roman" panose="02020603050405020304" pitchFamily="18" charset="0"/>
                <a:ea typeface="Times New Roman" panose="02020603050405020304" pitchFamily="18" charset="0"/>
                <a:cs typeface="Times New Roman" panose="02020603050405020304" pitchFamily="18" charset="0"/>
              </a:rPr>
              <a:t>trepp</a:t>
            </a:r>
            <a:r>
              <a:rPr lang="fr-FR" sz="1200" cap="all" dirty="0">
                <a:effectLst/>
                <a:latin typeface="Times New Roman" panose="02020603050405020304" pitchFamily="18" charset="0"/>
                <a:ea typeface="Times New Roman" panose="02020603050405020304" pitchFamily="18" charset="0"/>
                <a:cs typeface="Times New Roman" panose="02020603050405020304" pitchFamily="18" charset="0"/>
              </a:rPr>
              <a:t> technique. It </a:t>
            </a:r>
            <a:r>
              <a:rPr lang="fr-FR" sz="1200" cap="all" dirty="0" err="1">
                <a:effectLst/>
                <a:latin typeface="Times New Roman" panose="02020603050405020304" pitchFamily="18" charset="0"/>
                <a:ea typeface="Times New Roman" panose="02020603050405020304" pitchFamily="18" charset="0"/>
                <a:cs typeface="Times New Roman" panose="02020603050405020304" pitchFamily="18" charset="0"/>
              </a:rPr>
              <a:t>is</a:t>
            </a:r>
            <a:r>
              <a:rPr lang="fr-FR" sz="1200" cap="all" dirty="0">
                <a:effectLst/>
                <a:latin typeface="Times New Roman" panose="02020603050405020304" pitchFamily="18" charset="0"/>
                <a:ea typeface="Times New Roman" panose="02020603050405020304" pitchFamily="18" charset="0"/>
                <a:cs typeface="Times New Roman" panose="02020603050405020304" pitchFamily="18" charset="0"/>
              </a:rPr>
              <a:t> the </a:t>
            </a:r>
            <a:r>
              <a:rPr lang="fr-FR" sz="1200" cap="all" dirty="0" err="1">
                <a:effectLst/>
                <a:latin typeface="Times New Roman" panose="02020603050405020304" pitchFamily="18" charset="0"/>
                <a:ea typeface="Times New Roman" panose="02020603050405020304" pitchFamily="18" charset="0"/>
                <a:cs typeface="Times New Roman" panose="02020603050405020304" pitchFamily="18" charset="0"/>
              </a:rPr>
              <a:t>only</a:t>
            </a:r>
            <a:r>
              <a:rPr lang="fr-FR" sz="1200" cap="all" dirty="0">
                <a:effectLst/>
                <a:latin typeface="Times New Roman" panose="02020603050405020304" pitchFamily="18" charset="0"/>
                <a:ea typeface="Times New Roman" panose="02020603050405020304" pitchFamily="18" charset="0"/>
                <a:cs typeface="Times New Roman" panose="02020603050405020304" pitchFamily="18" charset="0"/>
              </a:rPr>
              <a:t> pure open </a:t>
            </a:r>
            <a:r>
              <a:rPr lang="fr-FR" sz="1200" cap="all" dirty="0" err="1">
                <a:effectLst/>
                <a:latin typeface="Times New Roman" panose="02020603050405020304" pitchFamily="18" charset="0"/>
                <a:ea typeface="Times New Roman" panose="02020603050405020304" pitchFamily="18" charset="0"/>
                <a:cs typeface="Times New Roman" panose="02020603050405020304" pitchFamily="18" charset="0"/>
              </a:rPr>
              <a:t>posterior</a:t>
            </a:r>
            <a:r>
              <a:rPr lang="fr-FR" sz="1200" cap="all" dirty="0">
                <a:effectLst/>
                <a:latin typeface="Times New Roman" panose="02020603050405020304" pitchFamily="18" charset="0"/>
                <a:ea typeface="Times New Roman" panose="02020603050405020304" pitchFamily="18" charset="0"/>
                <a:cs typeface="Times New Roman" panose="02020603050405020304" pitchFamily="18" charset="0"/>
              </a:rPr>
              <a:t> technique </a:t>
            </a:r>
            <a:r>
              <a:rPr lang="fr-FR" sz="1200" cap="all" dirty="0" err="1">
                <a:effectLst/>
                <a:latin typeface="Times New Roman" panose="02020603050405020304" pitchFamily="18" charset="0"/>
                <a:ea typeface="Times New Roman" panose="02020603050405020304" pitchFamily="18" charset="0"/>
                <a:cs typeface="Times New Roman" panose="02020603050405020304" pitchFamily="18" charset="0"/>
              </a:rPr>
              <a:t>with</a:t>
            </a:r>
            <a:r>
              <a:rPr lang="fr-FR" sz="1200" cap="all" dirty="0">
                <a:effectLst/>
                <a:latin typeface="Times New Roman" panose="02020603050405020304" pitchFamily="18" charset="0"/>
                <a:ea typeface="Times New Roman" panose="02020603050405020304" pitchFamily="18" charset="0"/>
                <a:cs typeface="Times New Roman" panose="02020603050405020304" pitchFamily="18" charset="0"/>
              </a:rPr>
              <a:t> the </a:t>
            </a:r>
            <a:r>
              <a:rPr lang="fr-FR" sz="1200" cap="all" dirty="0" err="1">
                <a:effectLst/>
                <a:latin typeface="Times New Roman" panose="02020603050405020304" pitchFamily="18" charset="0"/>
                <a:ea typeface="Times New Roman" panose="02020603050405020304" pitchFamily="18" charset="0"/>
                <a:cs typeface="Times New Roman" panose="02020603050405020304" pitchFamily="18" charset="0"/>
              </a:rPr>
              <a:t>Ugahary</a:t>
            </a:r>
            <a:r>
              <a:rPr lang="fr-FR" sz="1200" cap="all" dirty="0">
                <a:effectLst/>
                <a:latin typeface="Times New Roman" panose="02020603050405020304" pitchFamily="18" charset="0"/>
                <a:ea typeface="Times New Roman" panose="02020603050405020304" pitchFamily="18" charset="0"/>
                <a:cs typeface="Times New Roman" panose="02020603050405020304" pitchFamily="18" charset="0"/>
              </a:rPr>
              <a:t> technique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cap="all"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a:t>here is the slogan invented by </a:t>
            </a:r>
            <a:r>
              <a:rPr lang="fr-FR" dirty="0"/>
              <a:t>I have start to </a:t>
            </a:r>
            <a:r>
              <a:rPr lang="fr-FR" dirty="0" err="1"/>
              <a:t>learn</a:t>
            </a:r>
            <a:r>
              <a:rPr lang="fr-FR" dirty="0"/>
              <a:t> how to </a:t>
            </a:r>
            <a:r>
              <a:rPr lang="fr-FR" dirty="0" err="1"/>
              <a:t>operate</a:t>
            </a:r>
            <a:r>
              <a:rPr lang="fr-FR" dirty="0"/>
              <a:t> </a:t>
            </a:r>
            <a:r>
              <a:rPr lang="fr-FR" dirty="0" err="1"/>
              <a:t>hernias</a:t>
            </a:r>
            <a:r>
              <a:rPr lang="fr-FR" dirty="0"/>
              <a:t> </a:t>
            </a:r>
            <a:r>
              <a:rPr lang="fr-FR" dirty="0" err="1"/>
              <a:t>with</a:t>
            </a:r>
            <a:r>
              <a:rPr lang="fr-FR" dirty="0"/>
              <a:t> René Stoppa </a:t>
            </a:r>
            <a:r>
              <a:rPr lang="fr-FR" dirty="0" err="1"/>
              <a:t>so</a:t>
            </a:r>
            <a:r>
              <a:rPr lang="fr-FR" dirty="0"/>
              <a:t> i </a:t>
            </a:r>
            <a:r>
              <a:rPr lang="en-US" dirty="0"/>
              <a:t>always keep in mind its wonderful principle</a:t>
            </a:r>
          </a:p>
          <a:p>
            <a:r>
              <a:rPr lang="en-US" dirty="0"/>
              <a:t>Open preperitoneal is </a:t>
            </a:r>
            <a:endParaRPr lang="fr-FR" dirty="0"/>
          </a:p>
        </p:txBody>
      </p:sp>
      <p:sp>
        <p:nvSpPr>
          <p:cNvPr id="4" name="Espace réservé du numéro de diapositive 3"/>
          <p:cNvSpPr>
            <a:spLocks noGrp="1"/>
          </p:cNvSpPr>
          <p:nvPr>
            <p:ph type="sldNum" sz="quarter" idx="5"/>
          </p:nvPr>
        </p:nvSpPr>
        <p:spPr/>
        <p:txBody>
          <a:bodyPr/>
          <a:lstStyle/>
          <a:p>
            <a:fld id="{094D96D9-D36B-4BA0-AA0D-329332AD3031}" type="slidenum">
              <a:rPr lang="fr-FR" smtClean="0"/>
              <a:t>1</a:t>
            </a:fld>
            <a:endParaRPr lang="fr-FR"/>
          </a:p>
        </p:txBody>
      </p:sp>
    </p:spTree>
    <p:extLst>
      <p:ext uri="{BB962C8B-B14F-4D97-AF65-F5344CB8AC3E}">
        <p14:creationId xmlns:p14="http://schemas.microsoft.com/office/powerpoint/2010/main" val="20263976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the first surgeon who popularized the posterior approach is </a:t>
            </a:r>
            <a:r>
              <a:rPr lang="en-US" dirty="0" err="1"/>
              <a:t>nyhus</a:t>
            </a:r>
            <a:r>
              <a:rPr lang="en-US" dirty="0"/>
              <a:t>, who began to put on prostheses after treatment failures for big medial hernias using this approach.</a:t>
            </a:r>
            <a:endParaRPr lang="fr-FR" dirty="0"/>
          </a:p>
        </p:txBody>
      </p:sp>
      <p:sp>
        <p:nvSpPr>
          <p:cNvPr id="4" name="Espace réservé du numéro de diapositive 3"/>
          <p:cNvSpPr>
            <a:spLocks noGrp="1"/>
          </p:cNvSpPr>
          <p:nvPr>
            <p:ph type="sldNum" sz="quarter" idx="5"/>
          </p:nvPr>
        </p:nvSpPr>
        <p:spPr/>
        <p:txBody>
          <a:bodyPr/>
          <a:lstStyle/>
          <a:p>
            <a:fld id="{094D96D9-D36B-4BA0-AA0D-329332AD3031}" type="slidenum">
              <a:rPr lang="fr-FR" smtClean="0"/>
              <a:t>12</a:t>
            </a:fld>
            <a:endParaRPr lang="fr-FR"/>
          </a:p>
        </p:txBody>
      </p:sp>
    </p:spTree>
    <p:extLst>
      <p:ext uri="{BB962C8B-B14F-4D97-AF65-F5344CB8AC3E}">
        <p14:creationId xmlns:p14="http://schemas.microsoft.com/office/powerpoint/2010/main" val="39956678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err="1"/>
              <a:t>fruchaud</a:t>
            </a:r>
            <a:r>
              <a:rPr lang="en-US" dirty="0"/>
              <a:t> was their mentor, they worked with him in De </a:t>
            </a:r>
            <a:r>
              <a:rPr lang="en-US" dirty="0" err="1"/>
              <a:t>Ribet's</a:t>
            </a:r>
            <a:r>
              <a:rPr lang="en-US" dirty="0"/>
              <a:t> anatomy laboratory at the Faculty of Algiers</a:t>
            </a:r>
            <a:endParaRPr lang="fr-FR" dirty="0"/>
          </a:p>
        </p:txBody>
      </p:sp>
      <p:sp>
        <p:nvSpPr>
          <p:cNvPr id="4" name="Espace réservé du numéro de diapositive 3"/>
          <p:cNvSpPr>
            <a:spLocks noGrp="1"/>
          </p:cNvSpPr>
          <p:nvPr>
            <p:ph type="sldNum" sz="quarter" idx="5"/>
          </p:nvPr>
        </p:nvSpPr>
        <p:spPr/>
        <p:txBody>
          <a:bodyPr/>
          <a:lstStyle/>
          <a:p>
            <a:fld id="{094D96D9-D36B-4BA0-AA0D-329332AD3031}" type="slidenum">
              <a:rPr lang="fr-FR" smtClean="0"/>
              <a:t>14</a:t>
            </a:fld>
            <a:endParaRPr lang="fr-FR"/>
          </a:p>
        </p:txBody>
      </p:sp>
    </p:spTree>
    <p:extLst>
      <p:ext uri="{BB962C8B-B14F-4D97-AF65-F5344CB8AC3E}">
        <p14:creationId xmlns:p14="http://schemas.microsoft.com/office/powerpoint/2010/main" val="2571489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Before</a:t>
            </a:r>
            <a:r>
              <a:rPr lang="fr-FR" dirty="0"/>
              <a:t> the open </a:t>
            </a:r>
            <a:r>
              <a:rPr lang="fr-FR" dirty="0" err="1"/>
              <a:t>pre</a:t>
            </a:r>
            <a:r>
              <a:rPr lang="fr-FR" dirty="0"/>
              <a:t> </a:t>
            </a:r>
            <a:r>
              <a:rPr lang="fr-FR" dirty="0" err="1"/>
              <a:t>preperitoneal</a:t>
            </a:r>
            <a:r>
              <a:rPr lang="fr-FR" dirty="0"/>
              <a:t> </a:t>
            </a:r>
            <a:r>
              <a:rPr lang="fr-FR" dirty="0" err="1"/>
              <a:t>here</a:t>
            </a:r>
            <a:r>
              <a:rPr lang="fr-FR" dirty="0"/>
              <a:t> </a:t>
            </a:r>
            <a:r>
              <a:rPr lang="fr-FR" dirty="0" err="1"/>
              <a:t>is</a:t>
            </a:r>
            <a:r>
              <a:rPr lang="fr-FR" dirty="0"/>
              <a:t> the </a:t>
            </a:r>
            <a:r>
              <a:rPr lang="fr-FR" dirty="0" err="1"/>
              <a:t>endoscopic</a:t>
            </a:r>
            <a:r>
              <a:rPr lang="fr-FR" dirty="0"/>
              <a:t> </a:t>
            </a:r>
            <a:r>
              <a:rPr lang="fr-FR" dirty="0" err="1"/>
              <a:t>principle</a:t>
            </a:r>
            <a:endParaRPr lang="fr-FR" dirty="0"/>
          </a:p>
        </p:txBody>
      </p:sp>
      <p:sp>
        <p:nvSpPr>
          <p:cNvPr id="4" name="Espace réservé du numéro de diapositive 3"/>
          <p:cNvSpPr>
            <a:spLocks noGrp="1"/>
          </p:cNvSpPr>
          <p:nvPr>
            <p:ph type="sldNum" sz="quarter" idx="5"/>
          </p:nvPr>
        </p:nvSpPr>
        <p:spPr/>
        <p:txBody>
          <a:bodyPr/>
          <a:lstStyle/>
          <a:p>
            <a:fld id="{094D96D9-D36B-4BA0-AA0D-329332AD3031}" type="slidenum">
              <a:rPr lang="fr-FR" smtClean="0"/>
              <a:t>15</a:t>
            </a:fld>
            <a:endParaRPr lang="fr-FR"/>
          </a:p>
        </p:txBody>
      </p:sp>
    </p:spTree>
    <p:extLst>
      <p:ext uri="{BB962C8B-B14F-4D97-AF65-F5344CB8AC3E}">
        <p14:creationId xmlns:p14="http://schemas.microsoft.com/office/powerpoint/2010/main" val="32809986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Open </a:t>
            </a:r>
            <a:r>
              <a:rPr lang="fr-FR" dirty="0" err="1"/>
              <a:t>preperitoneal</a:t>
            </a:r>
            <a:endParaRPr lang="fr-FR" dirty="0"/>
          </a:p>
        </p:txBody>
      </p:sp>
      <p:sp>
        <p:nvSpPr>
          <p:cNvPr id="4" name="Espace réservé du numéro de diapositive 3"/>
          <p:cNvSpPr>
            <a:spLocks noGrp="1"/>
          </p:cNvSpPr>
          <p:nvPr>
            <p:ph type="sldNum" sz="quarter" idx="5"/>
          </p:nvPr>
        </p:nvSpPr>
        <p:spPr/>
        <p:txBody>
          <a:bodyPr/>
          <a:lstStyle/>
          <a:p>
            <a:fld id="{094D96D9-D36B-4BA0-AA0D-329332AD3031}" type="slidenum">
              <a:rPr lang="fr-FR" smtClean="0"/>
              <a:t>16</a:t>
            </a:fld>
            <a:endParaRPr lang="fr-FR"/>
          </a:p>
        </p:txBody>
      </p:sp>
    </p:spTree>
    <p:extLst>
      <p:ext uri="{BB962C8B-B14F-4D97-AF65-F5344CB8AC3E}">
        <p14:creationId xmlns:p14="http://schemas.microsoft.com/office/powerpoint/2010/main" val="12152873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For me the real pionniers of the  modern Open </a:t>
            </a:r>
            <a:r>
              <a:rPr lang="fr-FR" dirty="0" err="1"/>
              <a:t>preperitoneal</a:t>
            </a:r>
            <a:r>
              <a:rPr lang="fr-FR" dirty="0"/>
              <a:t>  </a:t>
            </a:r>
            <a:r>
              <a:rPr lang="fr-FR" dirty="0" err="1"/>
              <a:t>approach</a:t>
            </a:r>
            <a:r>
              <a:rPr lang="fr-FR" dirty="0"/>
              <a:t> </a:t>
            </a:r>
            <a:r>
              <a:rPr lang="fr-FR" dirty="0" err="1"/>
              <a:t>is</a:t>
            </a:r>
            <a:r>
              <a:rPr lang="fr-FR" dirty="0"/>
              <a:t> Franz </a:t>
            </a:r>
            <a:r>
              <a:rPr lang="fr-FR" dirty="0" err="1"/>
              <a:t>Ugahary</a:t>
            </a:r>
            <a:r>
              <a:rPr lang="fr-FR" dirty="0"/>
              <a:t> </a:t>
            </a:r>
            <a:r>
              <a:rPr lang="fr-FR" dirty="0" err="1"/>
              <a:t>with</a:t>
            </a:r>
            <a:r>
              <a:rPr lang="fr-FR" dirty="0"/>
              <a:t> the GRID IRON technique</a:t>
            </a:r>
          </a:p>
        </p:txBody>
      </p:sp>
      <p:sp>
        <p:nvSpPr>
          <p:cNvPr id="4" name="Espace réservé du numéro de diapositive 3"/>
          <p:cNvSpPr>
            <a:spLocks noGrp="1"/>
          </p:cNvSpPr>
          <p:nvPr>
            <p:ph type="sldNum" sz="quarter" idx="5"/>
          </p:nvPr>
        </p:nvSpPr>
        <p:spPr/>
        <p:txBody>
          <a:bodyPr/>
          <a:lstStyle/>
          <a:p>
            <a:fld id="{094D96D9-D36B-4BA0-AA0D-329332AD3031}" type="slidenum">
              <a:rPr lang="fr-FR" smtClean="0"/>
              <a:t>17</a:t>
            </a:fld>
            <a:endParaRPr lang="fr-FR"/>
          </a:p>
        </p:txBody>
      </p:sp>
    </p:spTree>
    <p:extLst>
      <p:ext uri="{BB962C8B-B14F-4D97-AF65-F5344CB8AC3E}">
        <p14:creationId xmlns:p14="http://schemas.microsoft.com/office/powerpoint/2010/main" val="4326108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With</a:t>
            </a:r>
            <a:r>
              <a:rPr lang="fr-FR" dirty="0"/>
              <a:t> a </a:t>
            </a:r>
            <a:r>
              <a:rPr lang="fr-FR" dirty="0" err="1"/>
              <a:t>small</a:t>
            </a:r>
            <a:r>
              <a:rPr lang="fr-FR" dirty="0"/>
              <a:t> incision 3 cm </a:t>
            </a:r>
            <a:r>
              <a:rPr lang="fr-FR" dirty="0" err="1"/>
              <a:t>above</a:t>
            </a:r>
            <a:r>
              <a:rPr lang="fr-FR" dirty="0"/>
              <a:t> the </a:t>
            </a:r>
            <a:r>
              <a:rPr lang="fr-FR" dirty="0" err="1"/>
              <a:t>deep</a:t>
            </a:r>
            <a:r>
              <a:rPr lang="fr-FR" dirty="0"/>
              <a:t> inguinal </a:t>
            </a:r>
            <a:r>
              <a:rPr lang="fr-FR" dirty="0" err="1"/>
              <a:t>rong</a:t>
            </a:r>
            <a:endParaRPr lang="fr-FR" dirty="0"/>
          </a:p>
        </p:txBody>
      </p:sp>
      <p:sp>
        <p:nvSpPr>
          <p:cNvPr id="4" name="Espace réservé du numéro de diapositive 3"/>
          <p:cNvSpPr>
            <a:spLocks noGrp="1"/>
          </p:cNvSpPr>
          <p:nvPr>
            <p:ph type="sldNum" sz="quarter" idx="5"/>
          </p:nvPr>
        </p:nvSpPr>
        <p:spPr/>
        <p:txBody>
          <a:bodyPr/>
          <a:lstStyle/>
          <a:p>
            <a:fld id="{094D96D9-D36B-4BA0-AA0D-329332AD3031}" type="slidenum">
              <a:rPr lang="fr-FR" smtClean="0"/>
              <a:t>18</a:t>
            </a:fld>
            <a:endParaRPr lang="fr-FR"/>
          </a:p>
        </p:txBody>
      </p:sp>
    </p:spTree>
    <p:extLst>
      <p:ext uri="{BB962C8B-B14F-4D97-AF65-F5344CB8AC3E}">
        <p14:creationId xmlns:p14="http://schemas.microsoft.com/office/powerpoint/2010/main" val="5399308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Espace réservé de l'image des diapositives 1">
            <a:extLst>
              <a:ext uri="{FF2B5EF4-FFF2-40B4-BE49-F238E27FC236}">
                <a16:creationId xmlns:a16="http://schemas.microsoft.com/office/drawing/2014/main" id="{B4D2D809-285A-4866-BBDD-3535BD47F0E9}"/>
              </a:ext>
            </a:extLst>
          </p:cNvPr>
          <p:cNvSpPr>
            <a:spLocks noGrp="1" noRot="1" noChangeAspect="1" noChangeArrowheads="1" noTextEdit="1"/>
          </p:cNvSpPr>
          <p:nvPr>
            <p:ph type="sldImg"/>
          </p:nvPr>
        </p:nvSpPr>
        <p:spPr>
          <a:ln/>
        </p:spPr>
      </p:sp>
      <p:sp>
        <p:nvSpPr>
          <p:cNvPr id="13315" name="Espace réservé des commentaires 2">
            <a:extLst>
              <a:ext uri="{FF2B5EF4-FFF2-40B4-BE49-F238E27FC236}">
                <a16:creationId xmlns:a16="http://schemas.microsoft.com/office/drawing/2014/main" id="{F22A5CFE-76CC-48A5-893D-0070AD04C7F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FR" altLang="fr-FR" dirty="0">
                <a:latin typeface="Arial" panose="020B0604020202020204" pitchFamily="34" charset="0"/>
              </a:rPr>
              <a:t>But </a:t>
            </a:r>
            <a:r>
              <a:rPr lang="fr-FR" altLang="fr-FR" dirty="0" err="1">
                <a:latin typeface="Arial" panose="020B0604020202020204" pitchFamily="34" charset="0"/>
              </a:rPr>
              <a:t>thanks</a:t>
            </a:r>
            <a:r>
              <a:rPr lang="fr-FR" altLang="fr-FR" dirty="0">
                <a:latin typeface="Arial" panose="020B0604020202020204" pitchFamily="34" charset="0"/>
              </a:rPr>
              <a:t> to Edouard Pélissier </a:t>
            </a:r>
            <a:r>
              <a:rPr lang="fr-FR" altLang="fr-FR" dirty="0" err="1">
                <a:latin typeface="Arial" panose="020B0604020202020204" pitchFamily="34" charset="0"/>
              </a:rPr>
              <a:t>it</a:t>
            </a:r>
            <a:r>
              <a:rPr lang="fr-FR" altLang="fr-FR" dirty="0">
                <a:latin typeface="Arial" panose="020B0604020202020204" pitchFamily="34" charset="0"/>
              </a:rPr>
              <a:t> </a:t>
            </a:r>
            <a:r>
              <a:rPr lang="fr-FR" altLang="fr-FR" dirty="0" err="1">
                <a:latin typeface="Arial" panose="020B0604020202020204" pitchFamily="34" charset="0"/>
              </a:rPr>
              <a:t>was</a:t>
            </a:r>
            <a:r>
              <a:rPr lang="fr-FR" altLang="fr-FR" dirty="0">
                <a:latin typeface="Arial" panose="020B0604020202020204" pitchFamily="34" charset="0"/>
              </a:rPr>
              <a:t> </a:t>
            </a:r>
            <a:r>
              <a:rPr lang="fr-FR" altLang="fr-FR" dirty="0" err="1">
                <a:latin typeface="Arial" panose="020B0604020202020204" pitchFamily="34" charset="0"/>
              </a:rPr>
              <a:t>easier</a:t>
            </a:r>
            <a:r>
              <a:rPr lang="fr-FR" altLang="fr-FR" dirty="0">
                <a:latin typeface="Arial" panose="020B0604020202020204" pitchFamily="34" charset="0"/>
              </a:rPr>
              <a:t> to </a:t>
            </a:r>
            <a:r>
              <a:rPr lang="fr-FR" altLang="fr-FR" dirty="0" err="1">
                <a:latin typeface="Arial" panose="020B0604020202020204" pitchFamily="34" charset="0"/>
              </a:rPr>
              <a:t>unroll</a:t>
            </a:r>
            <a:r>
              <a:rPr lang="fr-FR" altLang="fr-FR" dirty="0">
                <a:latin typeface="Arial" panose="020B0604020202020204" pitchFamily="34" charset="0"/>
              </a:rPr>
              <a:t> a big </a:t>
            </a:r>
            <a:r>
              <a:rPr lang="fr-FR" altLang="fr-FR" dirty="0" err="1">
                <a:latin typeface="Arial" panose="020B0604020202020204" pitchFamily="34" charset="0"/>
              </a:rPr>
              <a:t>prothesis</a:t>
            </a:r>
            <a:r>
              <a:rPr lang="fr-FR" altLang="fr-FR" dirty="0">
                <a:latin typeface="Arial" panose="020B0604020202020204" pitchFamily="34" charset="0"/>
              </a:rPr>
              <a:t> in the </a:t>
            </a:r>
            <a:r>
              <a:rPr lang="fr-FR" altLang="fr-FR" dirty="0" err="1">
                <a:latin typeface="Arial" panose="020B0604020202020204" pitchFamily="34" charset="0"/>
              </a:rPr>
              <a:t>preperitoneal</a:t>
            </a:r>
            <a:r>
              <a:rPr lang="fr-FR" altLang="fr-FR" dirty="0">
                <a:latin typeface="Arial" panose="020B0604020202020204" pitchFamily="34" charset="0"/>
              </a:rPr>
              <a:t> </a:t>
            </a:r>
            <a:r>
              <a:rPr lang="fr-FR" altLang="fr-FR" dirty="0" err="1">
                <a:latin typeface="Arial" panose="020B0604020202020204" pitchFamily="34" charset="0"/>
              </a:rPr>
              <a:t>space</a:t>
            </a:r>
            <a:endParaRPr lang="fr-FR" altLang="fr-FR" dirty="0">
              <a:latin typeface="Arial" panose="020B0604020202020204" pitchFamily="34" charset="0"/>
            </a:endParaRPr>
          </a:p>
        </p:txBody>
      </p:sp>
      <p:sp>
        <p:nvSpPr>
          <p:cNvPr id="13316" name="Espace réservé du numéro de diapositive 3">
            <a:extLst>
              <a:ext uri="{FF2B5EF4-FFF2-40B4-BE49-F238E27FC236}">
                <a16:creationId xmlns:a16="http://schemas.microsoft.com/office/drawing/2014/main" id="{51031801-BB4A-4384-B4F1-834DC928B5C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12BE8D8-DA38-49B3-A14C-725019C3BA6F}" type="slidenum">
              <a:rPr lang="fr-FR" altLang="fr-FR"/>
              <a:pPr>
                <a:spcBef>
                  <a:spcPct val="0"/>
                </a:spcBef>
              </a:pPr>
              <a:t>20</a:t>
            </a:fld>
            <a:endParaRPr lang="fr-FR" alt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Here is the difference between the two techniques. With the MOPP / TIPP technique  the incision is in front of the deep inguinal ring and the </a:t>
            </a:r>
            <a:r>
              <a:rPr lang="en-US" dirty="0" err="1"/>
              <a:t>Ugahary</a:t>
            </a:r>
            <a:r>
              <a:rPr lang="en-US" dirty="0"/>
              <a:t> incision is 3 cm above. For me, the </a:t>
            </a:r>
            <a:r>
              <a:rPr lang="en-US" dirty="0" err="1"/>
              <a:t>Ugahary</a:t>
            </a:r>
            <a:r>
              <a:rPr lang="en-US" dirty="0"/>
              <a:t> technique remains the best for operating recurrences after Lichtenstein or no mesh technique</a:t>
            </a:r>
            <a:endParaRPr lang="fr-FR" dirty="0"/>
          </a:p>
        </p:txBody>
      </p:sp>
      <p:sp>
        <p:nvSpPr>
          <p:cNvPr id="4" name="Espace réservé du numéro de diapositive 3"/>
          <p:cNvSpPr>
            <a:spLocks noGrp="1"/>
          </p:cNvSpPr>
          <p:nvPr>
            <p:ph type="sldNum" sz="quarter" idx="5"/>
          </p:nvPr>
        </p:nvSpPr>
        <p:spPr/>
        <p:txBody>
          <a:bodyPr/>
          <a:lstStyle/>
          <a:p>
            <a:fld id="{094D96D9-D36B-4BA0-AA0D-329332AD3031}" type="slidenum">
              <a:rPr lang="fr-FR" smtClean="0"/>
              <a:t>22</a:t>
            </a:fld>
            <a:endParaRPr lang="fr-FR"/>
          </a:p>
        </p:txBody>
      </p:sp>
    </p:spTree>
    <p:extLst>
      <p:ext uri="{BB962C8B-B14F-4D97-AF65-F5344CB8AC3E}">
        <p14:creationId xmlns:p14="http://schemas.microsoft.com/office/powerpoint/2010/main" val="18002942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And for me the MOPP technique </a:t>
            </a:r>
            <a:r>
              <a:rPr lang="fr-FR" dirty="0" err="1"/>
              <a:t>it</a:t>
            </a:r>
            <a:r>
              <a:rPr lang="fr-FR" dirty="0"/>
              <a:t> </a:t>
            </a:r>
            <a:r>
              <a:rPr lang="fr-FR" dirty="0" err="1"/>
              <a:t>is</a:t>
            </a:r>
            <a:r>
              <a:rPr lang="fr-FR" dirty="0"/>
              <a:t> TIPP </a:t>
            </a:r>
            <a:r>
              <a:rPr lang="fr-FR" dirty="0" err="1"/>
              <a:t>with</a:t>
            </a:r>
            <a:r>
              <a:rPr lang="fr-FR" dirty="0"/>
              <a:t> the </a:t>
            </a:r>
            <a:r>
              <a:rPr lang="fr-FR" dirty="0" err="1"/>
              <a:t>specific</a:t>
            </a:r>
            <a:r>
              <a:rPr lang="fr-FR" dirty="0"/>
              <a:t> instrument</a:t>
            </a:r>
          </a:p>
          <a:p>
            <a:endParaRPr lang="fr-FR" dirty="0"/>
          </a:p>
        </p:txBody>
      </p:sp>
      <p:sp>
        <p:nvSpPr>
          <p:cNvPr id="4" name="Espace réservé du numéro de diapositive 3"/>
          <p:cNvSpPr>
            <a:spLocks noGrp="1"/>
          </p:cNvSpPr>
          <p:nvPr>
            <p:ph type="sldNum" sz="quarter" idx="5"/>
          </p:nvPr>
        </p:nvSpPr>
        <p:spPr/>
        <p:txBody>
          <a:bodyPr/>
          <a:lstStyle/>
          <a:p>
            <a:fld id="{094D96D9-D36B-4BA0-AA0D-329332AD3031}" type="slidenum">
              <a:rPr lang="fr-FR" smtClean="0"/>
              <a:t>23</a:t>
            </a:fld>
            <a:endParaRPr lang="fr-FR"/>
          </a:p>
        </p:txBody>
      </p:sp>
    </p:spTree>
    <p:extLst>
      <p:ext uri="{BB962C8B-B14F-4D97-AF65-F5344CB8AC3E}">
        <p14:creationId xmlns:p14="http://schemas.microsoft.com/office/powerpoint/2010/main" val="31537599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But the transversalis fascia is still the star anatomical element this is the Jerome </a:t>
            </a:r>
            <a:r>
              <a:rPr lang="en-US" dirty="0" err="1"/>
              <a:t>loriau</a:t>
            </a:r>
            <a:r>
              <a:rPr lang="en-US" dirty="0"/>
              <a:t> </a:t>
            </a:r>
            <a:r>
              <a:rPr lang="en-US" dirty="0" err="1"/>
              <a:t>drauwing</a:t>
            </a:r>
            <a:r>
              <a:rPr lang="en-US" dirty="0"/>
              <a:t> in one of the </a:t>
            </a:r>
            <a:r>
              <a:rPr lang="en-US" dirty="0" err="1"/>
              <a:t>campanelli</a:t>
            </a:r>
            <a:r>
              <a:rPr lang="en-US" dirty="0"/>
              <a:t> book</a:t>
            </a:r>
          </a:p>
          <a:p>
            <a:r>
              <a:rPr lang="fr-FR" dirty="0"/>
              <a:t>In the new classification of the fascia </a:t>
            </a:r>
          </a:p>
          <a:p>
            <a:r>
              <a:rPr lang="fr-FR" dirty="0" err="1"/>
              <a:t>we</a:t>
            </a:r>
            <a:r>
              <a:rPr lang="fr-FR" dirty="0"/>
              <a:t> </a:t>
            </a:r>
            <a:r>
              <a:rPr lang="fr-FR" dirty="0" err="1"/>
              <a:t>discern</a:t>
            </a:r>
            <a:r>
              <a:rPr lang="fr-FR" dirty="0"/>
              <a:t> </a:t>
            </a:r>
            <a:r>
              <a:rPr lang="en-US" dirty="0"/>
              <a:t>at the level of the cord</a:t>
            </a:r>
            <a:r>
              <a:rPr lang="fr-FR" dirty="0"/>
              <a:t>  </a:t>
            </a:r>
          </a:p>
          <a:p>
            <a:r>
              <a:rPr lang="fr-FR" dirty="0"/>
              <a:t>the </a:t>
            </a:r>
            <a:r>
              <a:rPr lang="fr-FR" dirty="0" err="1"/>
              <a:t>External</a:t>
            </a:r>
            <a:r>
              <a:rPr lang="fr-FR" dirty="0"/>
              <a:t> and the  </a:t>
            </a:r>
            <a:r>
              <a:rPr lang="fr-FR" dirty="0" err="1"/>
              <a:t>internal</a:t>
            </a:r>
            <a:r>
              <a:rPr lang="fr-FR" dirty="0"/>
              <a:t> </a:t>
            </a:r>
            <a:r>
              <a:rPr lang="fr-FR" dirty="0" err="1"/>
              <a:t>spermatic</a:t>
            </a:r>
            <a:r>
              <a:rPr lang="fr-FR" dirty="0"/>
              <a:t> fascia  and the </a:t>
            </a:r>
            <a:r>
              <a:rPr lang="fr-FR" dirty="0" err="1"/>
              <a:t>internal</a:t>
            </a:r>
            <a:r>
              <a:rPr lang="fr-FR" dirty="0"/>
              <a:t> </a:t>
            </a:r>
            <a:r>
              <a:rPr lang="fr-FR" dirty="0" err="1"/>
              <a:t>spermatic</a:t>
            </a:r>
            <a:r>
              <a:rPr lang="fr-FR" dirty="0"/>
              <a:t> fascia </a:t>
            </a:r>
            <a:r>
              <a:rPr lang="en-US" dirty="0"/>
              <a:t>is an extension, of the transversalis fascia</a:t>
            </a:r>
          </a:p>
          <a:p>
            <a:r>
              <a:rPr lang="en-US" dirty="0"/>
              <a:t>And we will see what it can be very interesting to initiate the </a:t>
            </a:r>
            <a:r>
              <a:rPr lang="en-US" dirty="0" err="1"/>
              <a:t>parietalization</a:t>
            </a:r>
            <a:r>
              <a:rPr lang="en-US" dirty="0"/>
              <a:t> of the cord.  For me the key to avoid a lateral recurrence</a:t>
            </a:r>
            <a:endParaRPr lang="fr-FR" dirty="0"/>
          </a:p>
        </p:txBody>
      </p:sp>
      <p:sp>
        <p:nvSpPr>
          <p:cNvPr id="4" name="Espace réservé du numéro de diapositive 3"/>
          <p:cNvSpPr>
            <a:spLocks noGrp="1"/>
          </p:cNvSpPr>
          <p:nvPr>
            <p:ph type="sldNum" sz="quarter" idx="5"/>
          </p:nvPr>
        </p:nvSpPr>
        <p:spPr/>
        <p:txBody>
          <a:bodyPr/>
          <a:lstStyle/>
          <a:p>
            <a:fld id="{931D3AAB-E99C-45EE-815F-E80A363A58FA}" type="slidenum">
              <a:rPr lang="fr-FR" smtClean="0"/>
              <a:t>24</a:t>
            </a:fld>
            <a:endParaRPr lang="fr-FR"/>
          </a:p>
        </p:txBody>
      </p:sp>
    </p:spTree>
    <p:extLst>
      <p:ext uri="{BB962C8B-B14F-4D97-AF65-F5344CB8AC3E}">
        <p14:creationId xmlns:p14="http://schemas.microsoft.com/office/powerpoint/2010/main" val="1594670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 have start to </a:t>
            </a:r>
            <a:r>
              <a:rPr lang="fr-FR" dirty="0" err="1"/>
              <a:t>learn</a:t>
            </a:r>
            <a:r>
              <a:rPr lang="fr-FR" dirty="0"/>
              <a:t> how to </a:t>
            </a:r>
            <a:r>
              <a:rPr lang="fr-FR" dirty="0" err="1"/>
              <a:t>operate</a:t>
            </a:r>
            <a:r>
              <a:rPr lang="fr-FR" dirty="0"/>
              <a:t> </a:t>
            </a:r>
            <a:r>
              <a:rPr lang="fr-FR" dirty="0" err="1"/>
              <a:t>hernias</a:t>
            </a:r>
            <a:r>
              <a:rPr lang="fr-FR" dirty="0"/>
              <a:t> </a:t>
            </a:r>
            <a:r>
              <a:rPr lang="fr-FR" dirty="0" err="1"/>
              <a:t>with</a:t>
            </a:r>
            <a:r>
              <a:rPr lang="fr-FR" dirty="0"/>
              <a:t> René Stoppa </a:t>
            </a:r>
            <a:r>
              <a:rPr lang="en-US" dirty="0"/>
              <a:t>always keeping in mind its wonderful principle</a:t>
            </a:r>
            <a:endParaRPr lang="fr-FR" dirty="0"/>
          </a:p>
        </p:txBody>
      </p:sp>
      <p:sp>
        <p:nvSpPr>
          <p:cNvPr id="4" name="Espace réservé du numéro de diapositive 3"/>
          <p:cNvSpPr>
            <a:spLocks noGrp="1"/>
          </p:cNvSpPr>
          <p:nvPr>
            <p:ph type="sldNum" sz="quarter" idx="5"/>
          </p:nvPr>
        </p:nvSpPr>
        <p:spPr/>
        <p:txBody>
          <a:bodyPr/>
          <a:lstStyle/>
          <a:p>
            <a:fld id="{094D96D9-D36B-4BA0-AA0D-329332AD3031}" type="slidenum">
              <a:rPr lang="fr-FR" smtClean="0"/>
              <a:t>2</a:t>
            </a:fld>
            <a:endParaRPr lang="fr-FR"/>
          </a:p>
        </p:txBody>
      </p:sp>
    </p:spTree>
    <p:extLst>
      <p:ext uri="{BB962C8B-B14F-4D97-AF65-F5344CB8AC3E}">
        <p14:creationId xmlns:p14="http://schemas.microsoft.com/office/powerpoint/2010/main" val="19152542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Here is  on the right, iliac spine here, pubic spine here</a:t>
            </a:r>
          </a:p>
          <a:p>
            <a:r>
              <a:rPr lang="en-US" dirty="0"/>
              <a:t>And in an other hand you can  find next, in continuity with the internal spermatic fascia  the transversalis fascia,</a:t>
            </a:r>
          </a:p>
          <a:p>
            <a:r>
              <a:rPr lang="en-US" dirty="0"/>
              <a:t> which covers the deep inguinal orifice in contact with the cord when the cord emerges from the deep inguinal orifice,</a:t>
            </a:r>
          </a:p>
          <a:p>
            <a:r>
              <a:rPr lang="en-US" dirty="0"/>
              <a:t> and you can see medially the inferior epigastric vessels</a:t>
            </a:r>
            <a:endParaRPr lang="fr-FR" dirty="0"/>
          </a:p>
        </p:txBody>
      </p:sp>
      <p:sp>
        <p:nvSpPr>
          <p:cNvPr id="4" name="Espace réservé du numéro de diapositive 3"/>
          <p:cNvSpPr>
            <a:spLocks noGrp="1"/>
          </p:cNvSpPr>
          <p:nvPr>
            <p:ph type="sldNum" sz="quarter" idx="5"/>
          </p:nvPr>
        </p:nvSpPr>
        <p:spPr/>
        <p:txBody>
          <a:bodyPr/>
          <a:lstStyle/>
          <a:p>
            <a:fld id="{931D3AAB-E99C-45EE-815F-E80A363A58FA}" type="slidenum">
              <a:rPr lang="fr-FR" smtClean="0"/>
              <a:t>25</a:t>
            </a:fld>
            <a:endParaRPr lang="fr-FR"/>
          </a:p>
        </p:txBody>
      </p:sp>
    </p:spTree>
    <p:extLst>
      <p:ext uri="{BB962C8B-B14F-4D97-AF65-F5344CB8AC3E}">
        <p14:creationId xmlns:p14="http://schemas.microsoft.com/office/powerpoint/2010/main" val="6147054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here is the deep inguinal ring covered by the transversalis fascia, medially the inferior epigastric vessels</a:t>
            </a:r>
            <a:endParaRPr lang="fr-FR" dirty="0"/>
          </a:p>
        </p:txBody>
      </p:sp>
      <p:sp>
        <p:nvSpPr>
          <p:cNvPr id="4" name="Espace réservé du numéro de diapositive 3"/>
          <p:cNvSpPr>
            <a:spLocks noGrp="1"/>
          </p:cNvSpPr>
          <p:nvPr>
            <p:ph type="sldNum" sz="quarter" idx="5"/>
          </p:nvPr>
        </p:nvSpPr>
        <p:spPr/>
        <p:txBody>
          <a:bodyPr/>
          <a:lstStyle/>
          <a:p>
            <a:fld id="{931D3AAB-E99C-45EE-815F-E80A363A58FA}" type="slidenum">
              <a:rPr lang="fr-FR" smtClean="0"/>
              <a:t>26</a:t>
            </a:fld>
            <a:endParaRPr lang="fr-FR"/>
          </a:p>
        </p:txBody>
      </p:sp>
    </p:spTree>
    <p:extLst>
      <p:ext uri="{BB962C8B-B14F-4D97-AF65-F5344CB8AC3E}">
        <p14:creationId xmlns:p14="http://schemas.microsoft.com/office/powerpoint/2010/main" val="20449162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if you push the fascia transversalis medially, you bring out the preperitoneal yellow fat.</a:t>
            </a:r>
            <a:endParaRPr lang="fr-FR" dirty="0"/>
          </a:p>
        </p:txBody>
      </p:sp>
      <p:sp>
        <p:nvSpPr>
          <p:cNvPr id="4" name="Espace réservé du numéro de diapositive 3"/>
          <p:cNvSpPr>
            <a:spLocks noGrp="1"/>
          </p:cNvSpPr>
          <p:nvPr>
            <p:ph type="sldNum" sz="quarter" idx="5"/>
          </p:nvPr>
        </p:nvSpPr>
        <p:spPr/>
        <p:txBody>
          <a:bodyPr/>
          <a:lstStyle/>
          <a:p>
            <a:fld id="{931D3AAB-E99C-45EE-815F-E80A363A58FA}" type="slidenum">
              <a:rPr lang="fr-FR" smtClean="0"/>
              <a:t>27</a:t>
            </a:fld>
            <a:endParaRPr lang="fr-FR"/>
          </a:p>
        </p:txBody>
      </p:sp>
    </p:spTree>
    <p:extLst>
      <p:ext uri="{BB962C8B-B14F-4D97-AF65-F5344CB8AC3E}">
        <p14:creationId xmlns:p14="http://schemas.microsoft.com/office/powerpoint/2010/main" val="23106099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And </a:t>
            </a:r>
            <a:r>
              <a:rPr lang="fr-FR" dirty="0" err="1"/>
              <a:t>you</a:t>
            </a:r>
            <a:r>
              <a:rPr lang="fr-FR" dirty="0"/>
              <a:t> can </a:t>
            </a:r>
            <a:r>
              <a:rPr lang="fr-FR" dirty="0" err="1"/>
              <a:t>easely</a:t>
            </a:r>
            <a:r>
              <a:rPr lang="fr-FR" dirty="0"/>
              <a:t> enter in the </a:t>
            </a:r>
            <a:r>
              <a:rPr lang="fr-FR" dirty="0" err="1"/>
              <a:t>préperitoneal</a:t>
            </a:r>
            <a:r>
              <a:rPr lang="fr-FR" dirty="0"/>
              <a:t> </a:t>
            </a:r>
            <a:r>
              <a:rPr lang="fr-FR" dirty="0" err="1"/>
              <a:t>space</a:t>
            </a:r>
            <a:r>
              <a:rPr lang="fr-FR" dirty="0"/>
              <a:t> </a:t>
            </a:r>
          </a:p>
        </p:txBody>
      </p:sp>
      <p:sp>
        <p:nvSpPr>
          <p:cNvPr id="4" name="Espace réservé du numéro de diapositive 3"/>
          <p:cNvSpPr>
            <a:spLocks noGrp="1"/>
          </p:cNvSpPr>
          <p:nvPr>
            <p:ph type="sldNum" sz="quarter" idx="5"/>
          </p:nvPr>
        </p:nvSpPr>
        <p:spPr/>
        <p:txBody>
          <a:bodyPr/>
          <a:lstStyle/>
          <a:p>
            <a:fld id="{931D3AAB-E99C-45EE-815F-E80A363A58FA}" type="slidenum">
              <a:rPr lang="fr-FR" smtClean="0"/>
              <a:t>28</a:t>
            </a:fld>
            <a:endParaRPr lang="fr-FR"/>
          </a:p>
        </p:txBody>
      </p:sp>
    </p:spTree>
    <p:extLst>
      <p:ext uri="{BB962C8B-B14F-4D97-AF65-F5344CB8AC3E}">
        <p14:creationId xmlns:p14="http://schemas.microsoft.com/office/powerpoint/2010/main" val="7236649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After</a:t>
            </a:r>
            <a:r>
              <a:rPr lang="fr-FR" dirty="0"/>
              <a:t> </a:t>
            </a:r>
            <a:r>
              <a:rPr lang="fr-FR" dirty="0" err="1"/>
              <a:t>pusching</a:t>
            </a:r>
            <a:r>
              <a:rPr lang="fr-FR" dirty="0"/>
              <a:t> </a:t>
            </a:r>
            <a:r>
              <a:rPr lang="fr-FR" dirty="0" err="1"/>
              <a:t>medially</a:t>
            </a:r>
            <a:r>
              <a:rPr lang="fr-FR" dirty="0"/>
              <a:t> the </a:t>
            </a:r>
            <a:r>
              <a:rPr lang="fr-FR" dirty="0" err="1"/>
              <a:t>cremaster</a:t>
            </a:r>
            <a:r>
              <a:rPr lang="fr-FR" dirty="0"/>
              <a:t> </a:t>
            </a:r>
            <a:r>
              <a:rPr lang="fr-FR" dirty="0" err="1"/>
              <a:t>fibers</a:t>
            </a:r>
            <a:r>
              <a:rPr lang="fr-FR" dirty="0"/>
              <a:t> </a:t>
            </a:r>
            <a:r>
              <a:rPr lang="fr-FR" dirty="0" err="1"/>
              <a:t>we</a:t>
            </a:r>
            <a:r>
              <a:rPr lang="fr-FR" dirty="0"/>
              <a:t> can </a:t>
            </a:r>
            <a:r>
              <a:rPr lang="fr-FR" dirty="0" err="1"/>
              <a:t>find</a:t>
            </a:r>
            <a:r>
              <a:rPr lang="fr-FR" dirty="0"/>
              <a:t> the </a:t>
            </a:r>
            <a:r>
              <a:rPr lang="fr-FR" dirty="0" err="1"/>
              <a:t>internal</a:t>
            </a:r>
            <a:r>
              <a:rPr lang="fr-FR" dirty="0"/>
              <a:t> </a:t>
            </a:r>
            <a:r>
              <a:rPr lang="fr-FR" dirty="0" err="1"/>
              <a:t>spermatic</a:t>
            </a:r>
            <a:r>
              <a:rPr lang="fr-FR" dirty="0"/>
              <a:t> fascia,  </a:t>
            </a:r>
            <a:r>
              <a:rPr lang="fr-FR" dirty="0" err="1"/>
              <a:t>witch</a:t>
            </a:r>
            <a:r>
              <a:rPr lang="fr-FR" dirty="0"/>
              <a:t> </a:t>
            </a:r>
            <a:r>
              <a:rPr lang="fr-FR" dirty="0" err="1"/>
              <a:t>is</a:t>
            </a:r>
            <a:r>
              <a:rPr lang="fr-FR" dirty="0"/>
              <a:t> in a close contact to the vas </a:t>
            </a:r>
            <a:r>
              <a:rPr lang="fr-FR" dirty="0" err="1"/>
              <a:t>deferent</a:t>
            </a:r>
            <a:r>
              <a:rPr lang="fr-FR" dirty="0"/>
              <a:t>  </a:t>
            </a:r>
          </a:p>
          <a:p>
            <a:endParaRPr lang="fr-FR" dirty="0"/>
          </a:p>
          <a:p>
            <a:r>
              <a:rPr lang="fr-FR" dirty="0"/>
              <a:t>and </a:t>
            </a:r>
            <a:r>
              <a:rPr lang="fr-FR" dirty="0" err="1"/>
              <a:t>after</a:t>
            </a:r>
            <a:r>
              <a:rPr lang="fr-FR" dirty="0"/>
              <a:t> </a:t>
            </a:r>
            <a:r>
              <a:rPr lang="fr-FR" dirty="0" err="1"/>
              <a:t>cuting</a:t>
            </a:r>
            <a:r>
              <a:rPr lang="fr-FR" dirty="0"/>
              <a:t> the </a:t>
            </a:r>
            <a:r>
              <a:rPr lang="fr-FR" dirty="0" err="1"/>
              <a:t>internal</a:t>
            </a:r>
            <a:r>
              <a:rPr lang="fr-FR" dirty="0"/>
              <a:t> </a:t>
            </a:r>
            <a:r>
              <a:rPr lang="fr-FR" dirty="0" err="1"/>
              <a:t>spermatic</a:t>
            </a:r>
            <a:r>
              <a:rPr lang="fr-FR" dirty="0"/>
              <a:t> fascia </a:t>
            </a:r>
            <a:r>
              <a:rPr lang="fr-FR" dirty="0" err="1"/>
              <a:t>you</a:t>
            </a:r>
            <a:r>
              <a:rPr lang="fr-FR" dirty="0"/>
              <a:t> can open the </a:t>
            </a:r>
            <a:r>
              <a:rPr lang="fr-FR" dirty="0" err="1"/>
              <a:t>space</a:t>
            </a:r>
            <a:r>
              <a:rPr lang="fr-FR" dirty="0"/>
              <a:t> to do the </a:t>
            </a:r>
            <a:r>
              <a:rPr lang="fr-FR" dirty="0" err="1"/>
              <a:t>parietalization</a:t>
            </a:r>
            <a:r>
              <a:rPr lang="fr-FR" dirty="0"/>
              <a:t> of the </a:t>
            </a:r>
            <a:r>
              <a:rPr lang="fr-FR" dirty="0" err="1"/>
              <a:t>cord</a:t>
            </a:r>
            <a:r>
              <a:rPr lang="fr-FR" dirty="0"/>
              <a:t>. </a:t>
            </a:r>
          </a:p>
          <a:p>
            <a:r>
              <a:rPr lang="en-US" dirty="0"/>
              <a:t>this is the right way to practice especially in the absence of a lateral sac</a:t>
            </a:r>
          </a:p>
          <a:p>
            <a:r>
              <a:rPr lang="en-US" dirty="0"/>
              <a:t>indeed in this situation with no lateral sac it is sometimes difficult to initiate the </a:t>
            </a:r>
            <a:r>
              <a:rPr lang="en-US" dirty="0" err="1"/>
              <a:t>parietalization</a:t>
            </a:r>
            <a:r>
              <a:rPr lang="en-US" dirty="0"/>
              <a:t> of the cord</a:t>
            </a:r>
            <a:endParaRPr lang="fr-FR" dirty="0"/>
          </a:p>
        </p:txBody>
      </p:sp>
      <p:sp>
        <p:nvSpPr>
          <p:cNvPr id="4" name="Espace réservé du numéro de diapositive 3"/>
          <p:cNvSpPr>
            <a:spLocks noGrp="1"/>
          </p:cNvSpPr>
          <p:nvPr>
            <p:ph type="sldNum" sz="quarter" idx="5"/>
          </p:nvPr>
        </p:nvSpPr>
        <p:spPr/>
        <p:txBody>
          <a:bodyPr/>
          <a:lstStyle/>
          <a:p>
            <a:fld id="{931D3AAB-E99C-45EE-815F-E80A363A58FA}" type="slidenum">
              <a:rPr lang="fr-FR" smtClean="0"/>
              <a:t>29</a:t>
            </a:fld>
            <a:endParaRPr lang="fr-FR"/>
          </a:p>
        </p:txBody>
      </p:sp>
    </p:spTree>
    <p:extLst>
      <p:ext uri="{BB962C8B-B14F-4D97-AF65-F5344CB8AC3E}">
        <p14:creationId xmlns:p14="http://schemas.microsoft.com/office/powerpoint/2010/main" val="35017022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And </a:t>
            </a:r>
            <a:r>
              <a:rPr lang="fr-FR" dirty="0" err="1"/>
              <a:t>so</a:t>
            </a:r>
            <a:r>
              <a:rPr lang="fr-FR" dirty="0"/>
              <a:t> </a:t>
            </a:r>
            <a:r>
              <a:rPr lang="fr-FR" dirty="0" err="1"/>
              <a:t>it</a:t>
            </a:r>
            <a:r>
              <a:rPr lang="fr-FR" dirty="0"/>
              <a:t> </a:t>
            </a:r>
            <a:r>
              <a:rPr lang="fr-FR" dirty="0" err="1"/>
              <a:t>is</a:t>
            </a:r>
            <a:r>
              <a:rPr lang="fr-FR" dirty="0"/>
              <a:t> </a:t>
            </a:r>
            <a:r>
              <a:rPr lang="fr-FR" dirty="0" err="1"/>
              <a:t>easy</a:t>
            </a:r>
            <a:r>
              <a:rPr lang="fr-FR" dirty="0"/>
              <a:t> to open the </a:t>
            </a:r>
            <a:r>
              <a:rPr lang="fr-FR" dirty="0" err="1"/>
              <a:t>space</a:t>
            </a:r>
            <a:r>
              <a:rPr lang="fr-FR" dirty="0"/>
              <a:t> And to </a:t>
            </a:r>
            <a:r>
              <a:rPr lang="fr-FR" dirty="0" err="1"/>
              <a:t>realise</a:t>
            </a:r>
            <a:r>
              <a:rPr lang="fr-FR" dirty="0"/>
              <a:t> the </a:t>
            </a:r>
            <a:r>
              <a:rPr lang="fr-FR" dirty="0" err="1"/>
              <a:t>parietalization</a:t>
            </a:r>
            <a:r>
              <a:rPr lang="fr-FR" dirty="0"/>
              <a:t> on the </a:t>
            </a:r>
            <a:r>
              <a:rPr lang="fr-FR" dirty="0" err="1"/>
              <a:t>cord</a:t>
            </a:r>
            <a:r>
              <a:rPr lang="fr-FR" dirty="0"/>
              <a:t>  </a:t>
            </a:r>
            <a:r>
              <a:rPr lang="fr-FR" dirty="0" err="1"/>
              <a:t>necessary</a:t>
            </a:r>
            <a:r>
              <a:rPr lang="fr-FR" dirty="0"/>
              <a:t> t</a:t>
            </a:r>
            <a:r>
              <a:rPr lang="en-US" dirty="0"/>
              <a:t>o easily unroll the upper and outer part of a large prosthesis and make a lateral recurrence practically impossible</a:t>
            </a:r>
            <a:endParaRPr lang="fr-FR" dirty="0"/>
          </a:p>
          <a:p>
            <a:r>
              <a:rPr lang="fr-FR" dirty="0"/>
              <a:t> </a:t>
            </a:r>
            <a:r>
              <a:rPr lang="fr-FR" dirty="0" err="1"/>
              <a:t>when</a:t>
            </a:r>
            <a:r>
              <a:rPr lang="fr-FR" dirty="0"/>
              <a:t> </a:t>
            </a:r>
            <a:r>
              <a:rPr lang="fr-FR" dirty="0" err="1"/>
              <a:t>you</a:t>
            </a:r>
            <a:r>
              <a:rPr lang="fr-FR" dirty="0"/>
              <a:t> </a:t>
            </a:r>
            <a:r>
              <a:rPr lang="fr-FR" dirty="0" err="1"/>
              <a:t>want</a:t>
            </a:r>
            <a:r>
              <a:rPr lang="fr-FR" dirty="0"/>
              <a:t> to do a </a:t>
            </a:r>
            <a:r>
              <a:rPr lang="fr-FR" dirty="0" err="1"/>
              <a:t>tipp</a:t>
            </a:r>
            <a:r>
              <a:rPr lang="fr-FR" dirty="0"/>
              <a:t> </a:t>
            </a:r>
            <a:r>
              <a:rPr lang="fr-FR" dirty="0" err="1"/>
              <a:t>mopp</a:t>
            </a:r>
            <a:r>
              <a:rPr lang="fr-FR" dirty="0"/>
              <a:t> techniques for </a:t>
            </a:r>
            <a:r>
              <a:rPr lang="fr-FR" dirty="0" err="1"/>
              <a:t>example</a:t>
            </a:r>
            <a:r>
              <a:rPr lang="fr-FR" dirty="0"/>
              <a:t>.</a:t>
            </a:r>
          </a:p>
          <a:p>
            <a:r>
              <a:rPr lang="fr-FR" dirty="0"/>
              <a:t>And </a:t>
            </a:r>
            <a:r>
              <a:rPr lang="fr-FR" dirty="0" err="1"/>
              <a:t>you</a:t>
            </a:r>
            <a:r>
              <a:rPr lang="fr-FR" dirty="0"/>
              <a:t> can do </a:t>
            </a:r>
            <a:r>
              <a:rPr lang="fr-FR" dirty="0" err="1"/>
              <a:t>this</a:t>
            </a:r>
            <a:r>
              <a:rPr lang="fr-FR" dirty="0"/>
              <a:t> dissection</a:t>
            </a:r>
          </a:p>
          <a:p>
            <a:r>
              <a:rPr lang="en-US" dirty="0"/>
              <a:t>preserving the fascia between vas deferens and spermatic vessels</a:t>
            </a:r>
          </a:p>
          <a:p>
            <a:endParaRPr lang="en-US" dirty="0"/>
          </a:p>
          <a:p>
            <a:endParaRPr lang="en-US" dirty="0"/>
          </a:p>
        </p:txBody>
      </p:sp>
      <p:sp>
        <p:nvSpPr>
          <p:cNvPr id="4" name="Espace réservé du numéro de diapositive 3"/>
          <p:cNvSpPr>
            <a:spLocks noGrp="1"/>
          </p:cNvSpPr>
          <p:nvPr>
            <p:ph type="sldNum" sz="quarter" idx="5"/>
          </p:nvPr>
        </p:nvSpPr>
        <p:spPr/>
        <p:txBody>
          <a:bodyPr/>
          <a:lstStyle/>
          <a:p>
            <a:fld id="{931D3AAB-E99C-45EE-815F-E80A363A58FA}" type="slidenum">
              <a:rPr lang="fr-FR" smtClean="0"/>
              <a:t>30</a:t>
            </a:fld>
            <a:endParaRPr lang="fr-FR"/>
          </a:p>
        </p:txBody>
      </p:sp>
    </p:spTree>
    <p:extLst>
      <p:ext uri="{BB962C8B-B14F-4D97-AF65-F5344CB8AC3E}">
        <p14:creationId xmlns:p14="http://schemas.microsoft.com/office/powerpoint/2010/main" val="16947635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dissection is sufficient when visualizing the </a:t>
            </a:r>
            <a:r>
              <a:rPr lang="en-US" dirty="0" err="1"/>
              <a:t>parietalization</a:t>
            </a:r>
            <a:r>
              <a:rPr lang="en-US" dirty="0"/>
              <a:t> triangle</a:t>
            </a:r>
            <a:endParaRPr lang="fr-FR" dirty="0"/>
          </a:p>
        </p:txBody>
      </p:sp>
      <p:sp>
        <p:nvSpPr>
          <p:cNvPr id="4" name="Espace réservé du numéro de diapositive 3"/>
          <p:cNvSpPr>
            <a:spLocks noGrp="1"/>
          </p:cNvSpPr>
          <p:nvPr>
            <p:ph type="sldNum" sz="quarter" idx="5"/>
          </p:nvPr>
        </p:nvSpPr>
        <p:spPr/>
        <p:txBody>
          <a:bodyPr/>
          <a:lstStyle/>
          <a:p>
            <a:fld id="{931D3AAB-E99C-45EE-815F-E80A363A58FA}" type="slidenum">
              <a:rPr lang="fr-FR" smtClean="0"/>
              <a:t>31</a:t>
            </a:fld>
            <a:endParaRPr lang="fr-FR"/>
          </a:p>
        </p:txBody>
      </p:sp>
    </p:spTree>
    <p:extLst>
      <p:ext uri="{BB962C8B-B14F-4D97-AF65-F5344CB8AC3E}">
        <p14:creationId xmlns:p14="http://schemas.microsoft.com/office/powerpoint/2010/main" val="8128591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94D96D9-D36B-4BA0-AA0D-329332AD3031}" type="slidenum">
              <a:rPr lang="fr-FR" smtClean="0"/>
              <a:t>33</a:t>
            </a:fld>
            <a:endParaRPr lang="fr-FR"/>
          </a:p>
        </p:txBody>
      </p:sp>
    </p:spTree>
    <p:extLst>
      <p:ext uri="{BB962C8B-B14F-4D97-AF65-F5344CB8AC3E}">
        <p14:creationId xmlns:p14="http://schemas.microsoft.com/office/powerpoint/2010/main" val="2106451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Espace réservé de l'image des diapositives 1">
            <a:extLst>
              <a:ext uri="{FF2B5EF4-FFF2-40B4-BE49-F238E27FC236}">
                <a16:creationId xmlns:a16="http://schemas.microsoft.com/office/drawing/2014/main" id="{F744423A-4661-4943-BADE-A79033537B2B}"/>
              </a:ext>
            </a:extLst>
          </p:cNvPr>
          <p:cNvSpPr>
            <a:spLocks noGrp="1" noRot="1" noChangeAspect="1" noTextEdit="1"/>
          </p:cNvSpPr>
          <p:nvPr>
            <p:ph type="sldImg"/>
          </p:nvPr>
        </p:nvSpPr>
        <p:spPr>
          <a:ln/>
        </p:spPr>
      </p:sp>
      <p:sp>
        <p:nvSpPr>
          <p:cNvPr id="29699" name="Espace réservé des commentaires 2">
            <a:extLst>
              <a:ext uri="{FF2B5EF4-FFF2-40B4-BE49-F238E27FC236}">
                <a16:creationId xmlns:a16="http://schemas.microsoft.com/office/drawing/2014/main" id="{8BDF7890-6BED-499C-96ED-E2E301D74CA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fr-FR" dirty="0">
                <a:latin typeface="Arial" panose="020B0604020202020204" pitchFamily="34" charset="0"/>
              </a:rPr>
              <a:t>French surgeons operate less often by endoscopy the elderly and they do more anterior approach as Lichtenstein procedure</a:t>
            </a:r>
            <a:endParaRPr lang="fr-FR" altLang="fr-FR" dirty="0">
              <a:latin typeface="Arial" panose="020B0604020202020204" pitchFamily="34" charset="0"/>
            </a:endParaRPr>
          </a:p>
        </p:txBody>
      </p:sp>
      <p:sp>
        <p:nvSpPr>
          <p:cNvPr id="29700" name="Espace réservé du numéro de diapositive 3">
            <a:extLst>
              <a:ext uri="{FF2B5EF4-FFF2-40B4-BE49-F238E27FC236}">
                <a16:creationId xmlns:a16="http://schemas.microsoft.com/office/drawing/2014/main" id="{F9EA3ED8-8E8A-4094-A6FB-F504A365468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93A0582-9CF7-47E4-BB85-64B9880443CB}" type="slidenum">
              <a:rPr lang="en-US" altLang="fr-FR" smtClean="0"/>
              <a:pPr>
                <a:spcBef>
                  <a:spcPct val="0"/>
                </a:spcBef>
              </a:pPr>
              <a:t>34</a:t>
            </a:fld>
            <a:endParaRPr lang="en-US" altLang="fr-FR"/>
          </a:p>
        </p:txBody>
      </p:sp>
    </p:spTree>
    <p:extLst>
      <p:ext uri="{BB962C8B-B14F-4D97-AF65-F5344CB8AC3E}">
        <p14:creationId xmlns:p14="http://schemas.microsoft.com/office/powerpoint/2010/main" val="20127528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Espace réservé de l'image des diapositives 1">
            <a:extLst>
              <a:ext uri="{FF2B5EF4-FFF2-40B4-BE49-F238E27FC236}">
                <a16:creationId xmlns:a16="http://schemas.microsoft.com/office/drawing/2014/main" id="{6DB7B851-3882-40A9-8F68-FD5C5C5F008B}"/>
              </a:ext>
            </a:extLst>
          </p:cNvPr>
          <p:cNvSpPr>
            <a:spLocks noGrp="1" noRot="1" noChangeAspect="1" noTextEdit="1"/>
          </p:cNvSpPr>
          <p:nvPr>
            <p:ph type="sldImg"/>
          </p:nvPr>
        </p:nvSpPr>
        <p:spPr>
          <a:ln/>
        </p:spPr>
      </p:sp>
      <p:sp>
        <p:nvSpPr>
          <p:cNvPr id="31747" name="Espace réservé des commentaires 2">
            <a:extLst>
              <a:ext uri="{FF2B5EF4-FFF2-40B4-BE49-F238E27FC236}">
                <a16:creationId xmlns:a16="http://schemas.microsoft.com/office/drawing/2014/main" id="{41552190-1A79-4589-9407-2D2DEA58EDA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fr-FR" dirty="0">
                <a:latin typeface="Arial" panose="020B0604020202020204" pitchFamily="34" charset="0"/>
              </a:rPr>
              <a:t>it does not make sense to change the technique because of the age of the patient, for us total reparation must remain the rule even in the elderly</a:t>
            </a:r>
            <a:endParaRPr lang="fr-FR" altLang="fr-FR" dirty="0">
              <a:latin typeface="Arial" panose="020B0604020202020204" pitchFamily="34" charset="0"/>
            </a:endParaRPr>
          </a:p>
        </p:txBody>
      </p:sp>
      <p:sp>
        <p:nvSpPr>
          <p:cNvPr id="31748" name="Espace réservé du numéro de diapositive 3">
            <a:extLst>
              <a:ext uri="{FF2B5EF4-FFF2-40B4-BE49-F238E27FC236}">
                <a16:creationId xmlns:a16="http://schemas.microsoft.com/office/drawing/2014/main" id="{A66D0DE3-07AF-4B24-9C33-CCA1E31A658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4ADE369-129A-4D10-9B88-3D971E3B1773}" type="slidenum">
              <a:rPr lang="en-US" altLang="fr-FR" smtClean="0"/>
              <a:pPr>
                <a:spcBef>
                  <a:spcPct val="0"/>
                </a:spcBef>
              </a:pPr>
              <a:t>35</a:t>
            </a:fld>
            <a:endParaRPr lang="en-US" altLang="fr-FR"/>
          </a:p>
        </p:txBody>
      </p:sp>
    </p:spTree>
    <p:extLst>
      <p:ext uri="{BB962C8B-B14F-4D97-AF65-F5344CB8AC3E}">
        <p14:creationId xmlns:p14="http://schemas.microsoft.com/office/powerpoint/2010/main" val="789340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But </a:t>
            </a:r>
            <a:r>
              <a:rPr lang="fr-FR" dirty="0" err="1"/>
              <a:t>nothing</a:t>
            </a:r>
            <a:r>
              <a:rPr lang="fr-FR" dirty="0"/>
              <a:t> </a:t>
            </a:r>
            <a:r>
              <a:rPr lang="fr-FR" dirty="0" err="1"/>
              <a:t>was</a:t>
            </a:r>
            <a:r>
              <a:rPr lang="fr-FR" dirty="0"/>
              <a:t> possible </a:t>
            </a:r>
            <a:r>
              <a:rPr lang="fr-FR" dirty="0" err="1"/>
              <a:t>before</a:t>
            </a:r>
            <a:r>
              <a:rPr lang="fr-FR" dirty="0"/>
              <a:t> the </a:t>
            </a:r>
            <a:r>
              <a:rPr lang="fr-FR" dirty="0" err="1"/>
              <a:t>before</a:t>
            </a:r>
            <a:r>
              <a:rPr lang="fr-FR" dirty="0"/>
              <a:t> </a:t>
            </a:r>
            <a:r>
              <a:rPr lang="fr-FR" dirty="0" err="1"/>
              <a:t>decisive</a:t>
            </a:r>
            <a:r>
              <a:rPr lang="fr-FR" dirty="0"/>
              <a:t> </a:t>
            </a:r>
            <a:r>
              <a:rPr lang="fr-FR" dirty="0" err="1"/>
              <a:t>progress</a:t>
            </a:r>
            <a:r>
              <a:rPr lang="fr-FR" dirty="0"/>
              <a:t> of </a:t>
            </a:r>
            <a:r>
              <a:rPr lang="fr-FR" dirty="0" err="1"/>
              <a:t>Anesthesia</a:t>
            </a:r>
            <a:endParaRPr lang="fr-FR" dirty="0"/>
          </a:p>
        </p:txBody>
      </p:sp>
      <p:sp>
        <p:nvSpPr>
          <p:cNvPr id="4" name="Espace réservé du numéro de diapositive 3"/>
          <p:cNvSpPr>
            <a:spLocks noGrp="1"/>
          </p:cNvSpPr>
          <p:nvPr>
            <p:ph type="sldNum" sz="quarter" idx="5"/>
          </p:nvPr>
        </p:nvSpPr>
        <p:spPr/>
        <p:txBody>
          <a:bodyPr/>
          <a:lstStyle/>
          <a:p>
            <a:fld id="{094D96D9-D36B-4BA0-AA0D-329332AD3031}" type="slidenum">
              <a:rPr lang="fr-FR" smtClean="0"/>
              <a:t>4</a:t>
            </a:fld>
            <a:endParaRPr lang="fr-FR"/>
          </a:p>
        </p:txBody>
      </p:sp>
    </p:spTree>
    <p:extLst>
      <p:ext uri="{BB962C8B-B14F-4D97-AF65-F5344CB8AC3E}">
        <p14:creationId xmlns:p14="http://schemas.microsoft.com/office/powerpoint/2010/main" val="8838710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Open </a:t>
            </a:r>
            <a:r>
              <a:rPr lang="fr-FR" dirty="0" err="1"/>
              <a:t>preperitoneal</a:t>
            </a:r>
            <a:r>
              <a:rPr lang="fr-FR" dirty="0"/>
              <a:t>/ </a:t>
            </a:r>
            <a:r>
              <a:rPr lang="fr-FR" dirty="0" err="1"/>
              <a:t>endoscopic</a:t>
            </a:r>
            <a:r>
              <a:rPr lang="fr-FR" dirty="0"/>
              <a:t> </a:t>
            </a:r>
            <a:r>
              <a:rPr lang="fr-FR" dirty="0" err="1"/>
              <a:t>surgery</a:t>
            </a:r>
            <a:r>
              <a:rPr lang="fr-FR" dirty="0"/>
              <a:t>:</a:t>
            </a:r>
          </a:p>
          <a:p>
            <a:endParaRPr lang="fr-FR" dirty="0"/>
          </a:p>
          <a:p>
            <a:pPr marL="914400" lvl="2" indent="0">
              <a:buFont typeface="Wingdings" panose="05000000000000000000" pitchFamily="2" charset="2"/>
              <a:buNone/>
              <a:defRPr/>
            </a:pPr>
            <a:r>
              <a:rPr lang="fr-FR" dirty="0"/>
              <a:t>The per complication rate about </a:t>
            </a:r>
            <a:r>
              <a:rPr lang="fr-FR" sz="1200" dirty="0" err="1">
                <a:latin typeface="Times New Roman" panose="02020603050405020304" pitchFamily="18" charset="0"/>
                <a:cs typeface="Times New Roman" panose="02020603050405020304" pitchFamily="18" charset="0"/>
              </a:rPr>
              <a:t>bladder</a:t>
            </a:r>
            <a:r>
              <a:rPr lang="fr-FR" sz="1200" dirty="0">
                <a:latin typeface="Times New Roman" panose="02020603050405020304" pitchFamily="18" charset="0"/>
                <a:cs typeface="Times New Roman" panose="02020603050405020304" pitchFamily="18" charset="0"/>
              </a:rPr>
              <a:t> </a:t>
            </a:r>
            <a:r>
              <a:rPr lang="fr-FR" sz="1200" dirty="0" err="1">
                <a:latin typeface="Times New Roman" panose="02020603050405020304" pitchFamily="18" charset="0"/>
                <a:cs typeface="Times New Roman" panose="02020603050405020304" pitchFamily="18" charset="0"/>
              </a:rPr>
              <a:t>injury</a:t>
            </a:r>
            <a:r>
              <a:rPr lang="fr-FR" sz="1200" dirty="0">
                <a:latin typeface="Times New Roman" panose="02020603050405020304" pitchFamily="18" charset="0"/>
                <a:cs typeface="Times New Roman" panose="02020603050405020304" pitchFamily="18" charset="0"/>
              </a:rPr>
              <a:t> </a:t>
            </a:r>
            <a:r>
              <a:rPr lang="fr-FR" sz="1200" dirty="0" err="1">
                <a:latin typeface="Times New Roman" panose="02020603050405020304" pitchFamily="18" charset="0"/>
                <a:cs typeface="Times New Roman" panose="02020603050405020304" pitchFamily="18" charset="0"/>
              </a:rPr>
              <a:t>Vasc</a:t>
            </a:r>
            <a:r>
              <a:rPr lang="fr-FR" sz="1200" dirty="0">
                <a:latin typeface="Times New Roman" panose="02020603050405020304" pitchFamily="18" charset="0"/>
                <a:cs typeface="Times New Roman" panose="02020603050405020304" pitchFamily="18" charset="0"/>
              </a:rPr>
              <a:t> </a:t>
            </a:r>
            <a:r>
              <a:rPr lang="fr-FR" sz="1200" dirty="0" err="1">
                <a:latin typeface="Times New Roman" panose="02020603050405020304" pitchFamily="18" charset="0"/>
                <a:cs typeface="Times New Roman" panose="02020603050405020304" pitchFamily="18" charset="0"/>
              </a:rPr>
              <a:t>injury</a:t>
            </a:r>
            <a:r>
              <a:rPr lang="fr-FR" sz="1200" dirty="0">
                <a:latin typeface="Times New Roman" panose="02020603050405020304" pitchFamily="18" charset="0"/>
                <a:cs typeface="Times New Roman" panose="02020603050405020304" pitchFamily="18" charset="0"/>
              </a:rPr>
              <a:t>  Small </a:t>
            </a:r>
            <a:r>
              <a:rPr lang="fr-FR" sz="1200" dirty="0" err="1">
                <a:latin typeface="Times New Roman" panose="02020603050405020304" pitchFamily="18" charset="0"/>
                <a:cs typeface="Times New Roman" panose="02020603050405020304" pitchFamily="18" charset="0"/>
              </a:rPr>
              <a:t>bowel</a:t>
            </a:r>
            <a:r>
              <a:rPr lang="fr-FR" sz="1200" dirty="0">
                <a:latin typeface="Times New Roman" panose="02020603050405020304" pitchFamily="18" charset="0"/>
                <a:cs typeface="Times New Roman" panose="02020603050405020304" pitchFamily="18" charset="0"/>
              </a:rPr>
              <a:t> obstruction </a:t>
            </a:r>
            <a:r>
              <a:rPr lang="fr-FR" dirty="0"/>
              <a:t>  </a:t>
            </a:r>
            <a:r>
              <a:rPr lang="fr-FR" dirty="0" err="1"/>
              <a:t>it's</a:t>
            </a:r>
            <a:r>
              <a:rPr lang="fr-FR" dirty="0"/>
              <a:t> </a:t>
            </a:r>
            <a:r>
              <a:rPr lang="fr-FR" dirty="0" err="1"/>
              <a:t>almost</a:t>
            </a:r>
            <a:r>
              <a:rPr lang="fr-FR" dirty="0"/>
              <a:t> </a:t>
            </a:r>
            <a:r>
              <a:rPr lang="fr-FR" dirty="0" err="1"/>
              <a:t>significant</a:t>
            </a:r>
            <a:endParaRPr lang="fr-FR" dirty="0"/>
          </a:p>
        </p:txBody>
      </p:sp>
      <p:sp>
        <p:nvSpPr>
          <p:cNvPr id="4" name="Espace réservé du numéro de diapositive 3"/>
          <p:cNvSpPr>
            <a:spLocks noGrp="1"/>
          </p:cNvSpPr>
          <p:nvPr>
            <p:ph type="sldNum" sz="quarter" idx="5"/>
          </p:nvPr>
        </p:nvSpPr>
        <p:spPr/>
        <p:txBody>
          <a:bodyPr/>
          <a:lstStyle/>
          <a:p>
            <a:fld id="{094D96D9-D36B-4BA0-AA0D-329332AD3031}" type="slidenum">
              <a:rPr lang="fr-FR" smtClean="0"/>
              <a:t>38</a:t>
            </a:fld>
            <a:endParaRPr lang="fr-FR"/>
          </a:p>
        </p:txBody>
      </p:sp>
    </p:spTree>
    <p:extLst>
      <p:ext uri="{BB962C8B-B14F-4D97-AF65-F5344CB8AC3E}">
        <p14:creationId xmlns:p14="http://schemas.microsoft.com/office/powerpoint/2010/main" val="24319993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appendectomy</a:t>
            </a:r>
            <a:endParaRPr lang="fr-FR" dirty="0"/>
          </a:p>
        </p:txBody>
      </p:sp>
      <p:sp>
        <p:nvSpPr>
          <p:cNvPr id="4" name="Espace réservé du numéro de diapositive 3"/>
          <p:cNvSpPr>
            <a:spLocks noGrp="1"/>
          </p:cNvSpPr>
          <p:nvPr>
            <p:ph type="sldNum" sz="quarter" idx="5"/>
          </p:nvPr>
        </p:nvSpPr>
        <p:spPr/>
        <p:txBody>
          <a:bodyPr/>
          <a:lstStyle/>
          <a:p>
            <a:fld id="{094D96D9-D36B-4BA0-AA0D-329332AD3031}" type="slidenum">
              <a:rPr lang="fr-FR" smtClean="0"/>
              <a:t>42</a:t>
            </a:fld>
            <a:endParaRPr lang="fr-FR"/>
          </a:p>
        </p:txBody>
      </p:sp>
    </p:spTree>
    <p:extLst>
      <p:ext uri="{BB962C8B-B14F-4D97-AF65-F5344CB8AC3E}">
        <p14:creationId xmlns:p14="http://schemas.microsoft.com/office/powerpoint/2010/main" val="25946991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some original drawings of </a:t>
            </a:r>
            <a:r>
              <a:rPr lang="en-US" dirty="0" err="1"/>
              <a:t>rené</a:t>
            </a:r>
            <a:r>
              <a:rPr lang="en-US" dirty="0"/>
              <a:t> </a:t>
            </a:r>
            <a:r>
              <a:rPr lang="en-US" dirty="0" err="1"/>
              <a:t>stoppa</a:t>
            </a:r>
            <a:r>
              <a:rPr lang="en-US" dirty="0"/>
              <a:t> on the technique of </a:t>
            </a:r>
            <a:r>
              <a:rPr lang="en-US" dirty="0" err="1"/>
              <a:t>Ugahary</a:t>
            </a:r>
            <a:r>
              <a:rPr lang="en-US" dirty="0"/>
              <a:t> on the way back between </a:t>
            </a:r>
            <a:r>
              <a:rPr lang="en-US" dirty="0" err="1"/>
              <a:t>tiel</a:t>
            </a:r>
            <a:r>
              <a:rPr lang="en-US" dirty="0"/>
              <a:t> and </a:t>
            </a:r>
            <a:r>
              <a:rPr lang="en-US" dirty="0" err="1"/>
              <a:t>amiens</a:t>
            </a:r>
            <a:endParaRPr lang="fr-FR" dirty="0"/>
          </a:p>
          <a:p>
            <a:endParaRPr lang="fr-FR" dirty="0"/>
          </a:p>
          <a:p>
            <a:r>
              <a:rPr lang="fr-FR" dirty="0"/>
              <a:t>The </a:t>
            </a:r>
            <a:r>
              <a:rPr lang="fr-FR" dirty="0" err="1"/>
              <a:t>ugahary</a:t>
            </a:r>
            <a:r>
              <a:rPr lang="fr-FR" dirty="0"/>
              <a:t> technique, The first minimal invasive  </a:t>
            </a:r>
            <a:r>
              <a:rPr lang="fr-FR" b="1" dirty="0"/>
              <a:t>open </a:t>
            </a:r>
            <a:r>
              <a:rPr lang="fr-FR" b="1" dirty="0" err="1"/>
              <a:t>pre</a:t>
            </a:r>
            <a:r>
              <a:rPr lang="fr-FR" b="1" dirty="0"/>
              <a:t> </a:t>
            </a:r>
            <a:r>
              <a:rPr lang="fr-FR" b="1" dirty="0" err="1"/>
              <a:t>peritoneal</a:t>
            </a:r>
            <a:r>
              <a:rPr lang="fr-FR" b="1" dirty="0"/>
              <a:t> </a:t>
            </a:r>
            <a:r>
              <a:rPr lang="fr-FR" dirty="0"/>
              <a:t>route</a:t>
            </a:r>
          </a:p>
        </p:txBody>
      </p:sp>
      <p:sp>
        <p:nvSpPr>
          <p:cNvPr id="4" name="Espace réservé du numéro de diapositive 3"/>
          <p:cNvSpPr>
            <a:spLocks noGrp="1"/>
          </p:cNvSpPr>
          <p:nvPr>
            <p:ph type="sldNum" sz="quarter" idx="5"/>
          </p:nvPr>
        </p:nvSpPr>
        <p:spPr/>
        <p:txBody>
          <a:bodyPr/>
          <a:lstStyle/>
          <a:p>
            <a:fld id="{094D96D9-D36B-4BA0-AA0D-329332AD3031}" type="slidenum">
              <a:rPr lang="fr-FR" smtClean="0"/>
              <a:t>45</a:t>
            </a:fld>
            <a:endParaRPr lang="fr-FR"/>
          </a:p>
        </p:txBody>
      </p:sp>
    </p:spTree>
    <p:extLst>
      <p:ext uri="{BB962C8B-B14F-4D97-AF65-F5344CB8AC3E}">
        <p14:creationId xmlns:p14="http://schemas.microsoft.com/office/powerpoint/2010/main" val="15971716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Always the open </a:t>
            </a:r>
            <a:r>
              <a:rPr lang="fr-FR" dirty="0" err="1"/>
              <a:t>preperitoneal</a:t>
            </a:r>
            <a:r>
              <a:rPr lang="fr-FR" dirty="0"/>
              <a:t> route </a:t>
            </a:r>
            <a:r>
              <a:rPr lang="fr-FR" dirty="0" err="1"/>
              <a:t>with</a:t>
            </a:r>
            <a:r>
              <a:rPr lang="fr-FR" dirty="0"/>
              <a:t> the ONSTEP technique if </a:t>
            </a:r>
            <a:r>
              <a:rPr lang="fr-FR" dirty="0" err="1"/>
              <a:t>you</a:t>
            </a:r>
            <a:r>
              <a:rPr lang="fr-FR" dirty="0"/>
              <a:t> dont </a:t>
            </a:r>
            <a:r>
              <a:rPr lang="fr-FR" dirty="0" err="1"/>
              <a:t>want</a:t>
            </a:r>
            <a:r>
              <a:rPr lang="fr-FR" dirty="0"/>
              <a:t> to do the </a:t>
            </a:r>
            <a:r>
              <a:rPr lang="fr-FR" dirty="0" err="1"/>
              <a:t>pariétalisation</a:t>
            </a:r>
            <a:r>
              <a:rPr lang="fr-FR" dirty="0"/>
              <a:t> of the </a:t>
            </a:r>
            <a:r>
              <a:rPr lang="fr-FR" dirty="0" err="1"/>
              <a:t>cord</a:t>
            </a:r>
            <a:endParaRPr lang="fr-FR" dirty="0"/>
          </a:p>
        </p:txBody>
      </p:sp>
      <p:sp>
        <p:nvSpPr>
          <p:cNvPr id="4" name="Espace réservé du numéro de diapositive 3"/>
          <p:cNvSpPr>
            <a:spLocks noGrp="1"/>
          </p:cNvSpPr>
          <p:nvPr>
            <p:ph type="sldNum" sz="quarter" idx="5"/>
          </p:nvPr>
        </p:nvSpPr>
        <p:spPr/>
        <p:txBody>
          <a:bodyPr/>
          <a:lstStyle/>
          <a:p>
            <a:fld id="{094D96D9-D36B-4BA0-AA0D-329332AD3031}" type="slidenum">
              <a:rPr lang="fr-FR" smtClean="0"/>
              <a:t>49</a:t>
            </a:fld>
            <a:endParaRPr lang="fr-FR"/>
          </a:p>
        </p:txBody>
      </p:sp>
    </p:spTree>
    <p:extLst>
      <p:ext uri="{BB962C8B-B14F-4D97-AF65-F5344CB8AC3E}">
        <p14:creationId xmlns:p14="http://schemas.microsoft.com/office/powerpoint/2010/main" val="8585606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in the same open preperitoneal spirit is the TREPP technique with some similarity to the technique of </a:t>
            </a:r>
            <a:r>
              <a:rPr lang="en-US" dirty="0" err="1"/>
              <a:t>Nyhus</a:t>
            </a:r>
            <a:endParaRPr lang="fr-FR" dirty="0"/>
          </a:p>
        </p:txBody>
      </p:sp>
      <p:sp>
        <p:nvSpPr>
          <p:cNvPr id="4" name="Espace réservé du numéro de diapositive 3"/>
          <p:cNvSpPr>
            <a:spLocks noGrp="1"/>
          </p:cNvSpPr>
          <p:nvPr>
            <p:ph type="sldNum" sz="quarter" idx="5"/>
          </p:nvPr>
        </p:nvSpPr>
        <p:spPr/>
        <p:txBody>
          <a:bodyPr/>
          <a:lstStyle/>
          <a:p>
            <a:fld id="{094D96D9-D36B-4BA0-AA0D-329332AD3031}" type="slidenum">
              <a:rPr lang="fr-FR" smtClean="0"/>
              <a:t>50</a:t>
            </a:fld>
            <a:endParaRPr lang="fr-FR"/>
          </a:p>
        </p:txBody>
      </p:sp>
    </p:spTree>
    <p:extLst>
      <p:ext uri="{BB962C8B-B14F-4D97-AF65-F5344CB8AC3E}">
        <p14:creationId xmlns:p14="http://schemas.microsoft.com/office/powerpoint/2010/main" val="16556118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If </a:t>
            </a:r>
            <a:r>
              <a:rPr lang="fr-FR" dirty="0" err="1"/>
              <a:t>now</a:t>
            </a:r>
            <a:r>
              <a:rPr lang="fr-FR" dirty="0"/>
              <a:t> if </a:t>
            </a:r>
            <a:r>
              <a:rPr lang="fr-FR" dirty="0" err="1"/>
              <a:t>we</a:t>
            </a:r>
            <a:r>
              <a:rPr lang="fr-FR" dirty="0"/>
              <a:t> </a:t>
            </a:r>
            <a:r>
              <a:rPr lang="fr-FR" dirty="0" err="1"/>
              <a:t>consider</a:t>
            </a:r>
            <a:r>
              <a:rPr lang="fr-FR" dirty="0"/>
              <a:t> the </a:t>
            </a:r>
            <a:r>
              <a:rPr lang="fr-FR" dirty="0" err="1"/>
              <a:t>internal</a:t>
            </a:r>
            <a:r>
              <a:rPr lang="fr-FR" dirty="0"/>
              <a:t>  </a:t>
            </a:r>
            <a:r>
              <a:rPr lang="fr-FR" dirty="0" err="1"/>
              <a:t>spermatic</a:t>
            </a:r>
            <a:r>
              <a:rPr lang="fr-FR" dirty="0"/>
              <a:t> fascia at the </a:t>
            </a:r>
            <a:r>
              <a:rPr lang="fr-FR" dirty="0" err="1"/>
              <a:t>level</a:t>
            </a:r>
            <a:r>
              <a:rPr lang="fr-FR" dirty="0"/>
              <a:t> </a:t>
            </a:r>
            <a:r>
              <a:rPr lang="fr-FR" dirty="0" err="1"/>
              <a:t>when</a:t>
            </a:r>
            <a:r>
              <a:rPr lang="fr-FR" dirty="0"/>
              <a:t> the </a:t>
            </a:r>
            <a:r>
              <a:rPr lang="fr-FR" dirty="0" err="1"/>
              <a:t>cord</a:t>
            </a:r>
            <a:r>
              <a:rPr lang="fr-FR" dirty="0"/>
              <a:t> </a:t>
            </a:r>
            <a:r>
              <a:rPr lang="fr-FR" dirty="0" err="1"/>
              <a:t>emerges</a:t>
            </a:r>
            <a:r>
              <a:rPr lang="fr-FR" dirty="0"/>
              <a:t> </a:t>
            </a:r>
            <a:r>
              <a:rPr lang="fr-FR" dirty="0" err="1"/>
              <a:t>throught</a:t>
            </a:r>
            <a:r>
              <a:rPr lang="fr-FR" dirty="0"/>
              <a:t> the </a:t>
            </a:r>
            <a:r>
              <a:rPr lang="fr-FR" dirty="0" err="1"/>
              <a:t>deep</a:t>
            </a:r>
            <a:r>
              <a:rPr lang="fr-FR" dirty="0"/>
              <a:t> inguinal ring</a:t>
            </a:r>
          </a:p>
        </p:txBody>
      </p:sp>
      <p:sp>
        <p:nvSpPr>
          <p:cNvPr id="4" name="Espace réservé du numéro de diapositive 3"/>
          <p:cNvSpPr>
            <a:spLocks noGrp="1"/>
          </p:cNvSpPr>
          <p:nvPr>
            <p:ph type="sldNum" sz="quarter" idx="5"/>
          </p:nvPr>
        </p:nvSpPr>
        <p:spPr/>
        <p:txBody>
          <a:bodyPr/>
          <a:lstStyle/>
          <a:p>
            <a:fld id="{931D3AAB-E99C-45EE-815F-E80A363A58FA}" type="slidenum">
              <a:rPr lang="fr-FR" smtClean="0"/>
              <a:t>51</a:t>
            </a:fld>
            <a:endParaRPr lang="fr-FR"/>
          </a:p>
        </p:txBody>
      </p:sp>
    </p:spTree>
    <p:extLst>
      <p:ext uri="{BB962C8B-B14F-4D97-AF65-F5344CB8AC3E}">
        <p14:creationId xmlns:p14="http://schemas.microsoft.com/office/powerpoint/2010/main" val="26152099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here is in my practices</a:t>
            </a:r>
          </a:p>
          <a:p>
            <a:endParaRPr lang="en-US" dirty="0"/>
          </a:p>
          <a:p>
            <a:r>
              <a:rPr lang="en-US" dirty="0"/>
              <a:t>how to use the fascia transversalis</a:t>
            </a:r>
          </a:p>
          <a:p>
            <a:endParaRPr lang="en-US" dirty="0"/>
          </a:p>
          <a:p>
            <a:r>
              <a:rPr lang="fr-FR" dirty="0"/>
              <a:t>And to </a:t>
            </a:r>
            <a:r>
              <a:rPr lang="fr-FR" dirty="0" err="1"/>
              <a:t>penetrate</a:t>
            </a:r>
            <a:r>
              <a:rPr lang="fr-FR" dirty="0"/>
              <a:t> the </a:t>
            </a:r>
            <a:r>
              <a:rPr lang="fr-FR" dirty="0" err="1"/>
              <a:t>preperitoneal</a:t>
            </a:r>
            <a:r>
              <a:rPr lang="fr-FR" dirty="0"/>
              <a:t> </a:t>
            </a:r>
            <a:r>
              <a:rPr lang="fr-FR" dirty="0" err="1"/>
              <a:t>space</a:t>
            </a:r>
            <a:r>
              <a:rPr lang="fr-FR" dirty="0"/>
              <a:t> for all the groin </a:t>
            </a:r>
            <a:r>
              <a:rPr lang="fr-FR" dirty="0" err="1"/>
              <a:t>hernias</a:t>
            </a:r>
            <a:endParaRPr lang="fr-FR" dirty="0"/>
          </a:p>
        </p:txBody>
      </p:sp>
      <p:sp>
        <p:nvSpPr>
          <p:cNvPr id="4" name="Espace réservé du numéro de diapositive 3"/>
          <p:cNvSpPr>
            <a:spLocks noGrp="1"/>
          </p:cNvSpPr>
          <p:nvPr>
            <p:ph type="sldNum" sz="quarter" idx="5"/>
          </p:nvPr>
        </p:nvSpPr>
        <p:spPr/>
        <p:txBody>
          <a:bodyPr/>
          <a:lstStyle/>
          <a:p>
            <a:fld id="{931D3AAB-E99C-45EE-815F-E80A363A58FA}" type="slidenum">
              <a:rPr lang="fr-FR" smtClean="0"/>
              <a:t>52</a:t>
            </a:fld>
            <a:endParaRPr lang="fr-FR"/>
          </a:p>
        </p:txBody>
      </p:sp>
    </p:spTree>
    <p:extLst>
      <p:ext uri="{BB962C8B-B14F-4D97-AF65-F5344CB8AC3E}">
        <p14:creationId xmlns:p14="http://schemas.microsoft.com/office/powerpoint/2010/main" val="13605892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I am speaking about open preperitoneal minimal invasive technique since years, </a:t>
            </a:r>
            <a:r>
              <a:rPr lang="en-US" dirty="0" err="1"/>
              <a:t>Ugahary</a:t>
            </a:r>
            <a:r>
              <a:rPr lang="en-US" dirty="0"/>
              <a:t> is the </a:t>
            </a:r>
            <a:r>
              <a:rPr lang="en-US" dirty="0" err="1"/>
              <a:t>pionner</a:t>
            </a:r>
            <a:endParaRPr lang="fr-FR" dirty="0"/>
          </a:p>
        </p:txBody>
      </p:sp>
      <p:sp>
        <p:nvSpPr>
          <p:cNvPr id="4" name="Espace réservé du numéro de diapositive 3"/>
          <p:cNvSpPr>
            <a:spLocks noGrp="1"/>
          </p:cNvSpPr>
          <p:nvPr>
            <p:ph type="sldNum" sz="quarter" idx="5"/>
          </p:nvPr>
        </p:nvSpPr>
        <p:spPr/>
        <p:txBody>
          <a:bodyPr/>
          <a:lstStyle/>
          <a:p>
            <a:fld id="{094D96D9-D36B-4BA0-AA0D-329332AD3031}" type="slidenum">
              <a:rPr lang="fr-FR" smtClean="0"/>
              <a:t>53</a:t>
            </a:fld>
            <a:endParaRPr lang="fr-FR"/>
          </a:p>
        </p:txBody>
      </p:sp>
    </p:spTree>
    <p:extLst>
      <p:ext uri="{BB962C8B-B14F-4D97-AF65-F5344CB8AC3E}">
        <p14:creationId xmlns:p14="http://schemas.microsoft.com/office/powerpoint/2010/main" val="1172672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THE PRINCIPLES OF ASEPSIA</a:t>
            </a:r>
          </a:p>
          <a:p>
            <a:endParaRPr lang="fr-FR" dirty="0"/>
          </a:p>
          <a:p>
            <a:r>
              <a:rPr lang="fr-FR" dirty="0" err="1"/>
              <a:t>Championniere</a:t>
            </a:r>
            <a:r>
              <a:rPr lang="fr-FR" dirty="0"/>
              <a:t> </a:t>
            </a:r>
            <a:r>
              <a:rPr lang="fr-FR" dirty="0" err="1"/>
              <a:t>was</a:t>
            </a:r>
            <a:r>
              <a:rPr lang="fr-FR" dirty="0"/>
              <a:t> the </a:t>
            </a:r>
            <a:r>
              <a:rPr lang="fr-FR" dirty="0" err="1"/>
              <a:t>fist</a:t>
            </a:r>
            <a:r>
              <a:rPr lang="fr-FR" dirty="0"/>
              <a:t> surgeon to </a:t>
            </a:r>
            <a:r>
              <a:rPr lang="fr-FR" dirty="0" err="1"/>
              <a:t>cut</a:t>
            </a:r>
            <a:r>
              <a:rPr lang="fr-FR" dirty="0"/>
              <a:t> the </a:t>
            </a:r>
            <a:r>
              <a:rPr lang="fr-FR" dirty="0" err="1"/>
              <a:t>external</a:t>
            </a:r>
            <a:r>
              <a:rPr lang="fr-FR" dirty="0"/>
              <a:t> oblique  </a:t>
            </a:r>
            <a:r>
              <a:rPr lang="fr-FR" dirty="0" err="1"/>
              <a:t>aponeurosis</a:t>
            </a:r>
            <a:r>
              <a:rPr lang="fr-FR" dirty="0"/>
              <a:t> muscle,  </a:t>
            </a:r>
            <a:r>
              <a:rPr lang="fr-FR" dirty="0" err="1"/>
              <a:t>before</a:t>
            </a:r>
            <a:r>
              <a:rPr lang="fr-FR" dirty="0"/>
              <a:t> </a:t>
            </a:r>
            <a:r>
              <a:rPr lang="fr-FR" dirty="0" err="1"/>
              <a:t>bassini</a:t>
            </a:r>
            <a:endParaRPr lang="fr-FR" dirty="0"/>
          </a:p>
        </p:txBody>
      </p:sp>
      <p:sp>
        <p:nvSpPr>
          <p:cNvPr id="4" name="Espace réservé du numéro de diapositive 3"/>
          <p:cNvSpPr>
            <a:spLocks noGrp="1"/>
          </p:cNvSpPr>
          <p:nvPr>
            <p:ph type="sldNum" sz="quarter" idx="5"/>
          </p:nvPr>
        </p:nvSpPr>
        <p:spPr/>
        <p:txBody>
          <a:bodyPr/>
          <a:lstStyle/>
          <a:p>
            <a:fld id="{094D96D9-D36B-4BA0-AA0D-329332AD3031}" type="slidenum">
              <a:rPr lang="fr-FR" smtClean="0"/>
              <a:t>5</a:t>
            </a:fld>
            <a:endParaRPr lang="fr-FR"/>
          </a:p>
        </p:txBody>
      </p:sp>
    </p:spTree>
    <p:extLst>
      <p:ext uri="{BB962C8B-B14F-4D97-AF65-F5344CB8AC3E}">
        <p14:creationId xmlns:p14="http://schemas.microsoft.com/office/powerpoint/2010/main" val="3249810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Since</a:t>
            </a:r>
            <a:r>
              <a:rPr lang="fr-FR" dirty="0"/>
              <a:t> the </a:t>
            </a:r>
            <a:r>
              <a:rPr lang="fr-FR" dirty="0" err="1"/>
              <a:t>biginning</a:t>
            </a:r>
            <a:r>
              <a:rPr lang="fr-FR" dirty="0"/>
              <a:t> </a:t>
            </a:r>
            <a:r>
              <a:rPr lang="fr-FR" dirty="0" err="1"/>
              <a:t>it</a:t>
            </a:r>
            <a:r>
              <a:rPr lang="fr-FR" dirty="0"/>
              <a:t> </a:t>
            </a:r>
            <a:r>
              <a:rPr lang="fr-FR" dirty="0" err="1"/>
              <a:t>was</a:t>
            </a:r>
            <a:r>
              <a:rPr lang="fr-FR" dirty="0"/>
              <a:t> a battle …</a:t>
            </a:r>
          </a:p>
          <a:p>
            <a:r>
              <a:rPr lang="en-US" dirty="0"/>
              <a:t>AND THE FIRST STANDARD GOLD WERE FOR THE ANTERIOR APPROACH</a:t>
            </a:r>
            <a:endParaRPr lang="fr-FR" dirty="0"/>
          </a:p>
          <a:p>
            <a:r>
              <a:rPr lang="fr-FR" dirty="0" err="1"/>
              <a:t>With</a:t>
            </a:r>
            <a:r>
              <a:rPr lang="fr-FR" dirty="0"/>
              <a:t> the </a:t>
            </a:r>
            <a:r>
              <a:rPr lang="fr-FR" dirty="0" err="1"/>
              <a:t>marvellous</a:t>
            </a:r>
            <a:r>
              <a:rPr lang="fr-FR" dirty="0"/>
              <a:t>  </a:t>
            </a:r>
            <a:r>
              <a:rPr lang="fr-FR" dirty="0" err="1"/>
              <a:t>Catterina</a:t>
            </a:r>
            <a:r>
              <a:rPr lang="fr-FR" dirty="0"/>
              <a:t> </a:t>
            </a:r>
            <a:r>
              <a:rPr lang="fr-FR" dirty="0" err="1"/>
              <a:t>drawings</a:t>
            </a:r>
            <a:r>
              <a:rPr lang="fr-FR" dirty="0"/>
              <a:t>: the mission of </a:t>
            </a:r>
            <a:r>
              <a:rPr lang="fr-FR" dirty="0" err="1"/>
              <a:t>Catterina</a:t>
            </a:r>
            <a:r>
              <a:rPr lang="fr-FR" dirty="0"/>
              <a:t> </a:t>
            </a:r>
            <a:r>
              <a:rPr lang="fr-FR" dirty="0" err="1"/>
              <a:t>was</a:t>
            </a:r>
            <a:r>
              <a:rPr lang="fr-FR" dirty="0"/>
              <a:t> to </a:t>
            </a:r>
            <a:r>
              <a:rPr lang="fr-FR" dirty="0" err="1"/>
              <a:t>clarify</a:t>
            </a:r>
            <a:r>
              <a:rPr lang="fr-FR" dirty="0"/>
              <a:t> </a:t>
            </a:r>
            <a:r>
              <a:rPr lang="fr-FR" dirty="0" err="1"/>
              <a:t>bassini’s</a:t>
            </a:r>
            <a:r>
              <a:rPr lang="fr-FR" dirty="0"/>
              <a:t> original technique</a:t>
            </a:r>
          </a:p>
        </p:txBody>
      </p:sp>
      <p:sp>
        <p:nvSpPr>
          <p:cNvPr id="4" name="Espace réservé du numéro de diapositive 3"/>
          <p:cNvSpPr>
            <a:spLocks noGrp="1"/>
          </p:cNvSpPr>
          <p:nvPr>
            <p:ph type="sldNum" sz="quarter" idx="5"/>
          </p:nvPr>
        </p:nvSpPr>
        <p:spPr/>
        <p:txBody>
          <a:bodyPr/>
          <a:lstStyle/>
          <a:p>
            <a:fld id="{094D96D9-D36B-4BA0-AA0D-329332AD3031}" type="slidenum">
              <a:rPr lang="fr-FR" smtClean="0"/>
              <a:t>7</a:t>
            </a:fld>
            <a:endParaRPr lang="fr-FR"/>
          </a:p>
        </p:txBody>
      </p:sp>
    </p:spTree>
    <p:extLst>
      <p:ext uri="{BB962C8B-B14F-4D97-AF65-F5344CB8AC3E}">
        <p14:creationId xmlns:p14="http://schemas.microsoft.com/office/powerpoint/2010/main" val="38606724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It is my pleasure to honor French surgeons who are a little forgotten </a:t>
            </a:r>
            <a:r>
              <a:rPr lang="fr-FR" dirty="0"/>
              <a:t>Acquaviva and </a:t>
            </a:r>
            <a:r>
              <a:rPr lang="fr-FR" dirty="0" err="1"/>
              <a:t>his</a:t>
            </a:r>
            <a:r>
              <a:rPr lang="fr-FR" dirty="0"/>
              <a:t> </a:t>
            </a:r>
            <a:r>
              <a:rPr lang="fr-FR" dirty="0" err="1"/>
              <a:t>step</a:t>
            </a:r>
            <a:r>
              <a:rPr lang="fr-FR" dirty="0"/>
              <a:t> son corti </a:t>
            </a:r>
            <a:r>
              <a:rPr lang="fr-FR" dirty="0" err="1"/>
              <a:t>described</a:t>
            </a:r>
            <a:r>
              <a:rPr lang="fr-FR" dirty="0"/>
              <a:t> how to </a:t>
            </a:r>
            <a:r>
              <a:rPr lang="fr-FR" dirty="0" err="1"/>
              <a:t>operate</a:t>
            </a:r>
            <a:r>
              <a:rPr lang="fr-FR" dirty="0"/>
              <a:t> </a:t>
            </a:r>
            <a:r>
              <a:rPr lang="fr-FR" dirty="0" err="1"/>
              <a:t>hernias</a:t>
            </a:r>
            <a:r>
              <a:rPr lang="fr-FR" dirty="0"/>
              <a:t> </a:t>
            </a:r>
            <a:r>
              <a:rPr lang="fr-FR" dirty="0" err="1"/>
              <a:t>with</a:t>
            </a:r>
            <a:r>
              <a:rPr lang="fr-FR" dirty="0"/>
              <a:t> a big </a:t>
            </a:r>
            <a:r>
              <a:rPr lang="fr-FR" dirty="0" err="1"/>
              <a:t>prothesis</a:t>
            </a:r>
            <a:r>
              <a:rPr lang="fr-FR" dirty="0"/>
              <a:t> </a:t>
            </a:r>
            <a:r>
              <a:rPr lang="fr-FR" dirty="0" err="1"/>
              <a:t>years</a:t>
            </a:r>
            <a:r>
              <a:rPr lang="fr-FR" dirty="0"/>
              <a:t> </a:t>
            </a:r>
            <a:r>
              <a:rPr lang="fr-FR" dirty="0" err="1"/>
              <a:t>before</a:t>
            </a:r>
            <a:r>
              <a:rPr lang="fr-FR" dirty="0"/>
              <a:t> </a:t>
            </a:r>
            <a:r>
              <a:rPr lang="fr-FR" dirty="0" err="1"/>
              <a:t>Fruchaud</a:t>
            </a:r>
            <a:endParaRPr lang="fr-FR" dirty="0"/>
          </a:p>
        </p:txBody>
      </p:sp>
      <p:sp>
        <p:nvSpPr>
          <p:cNvPr id="4" name="Espace réservé du numéro de diapositive 3"/>
          <p:cNvSpPr>
            <a:spLocks noGrp="1"/>
          </p:cNvSpPr>
          <p:nvPr>
            <p:ph type="sldNum" sz="quarter" idx="5"/>
          </p:nvPr>
        </p:nvSpPr>
        <p:spPr/>
        <p:txBody>
          <a:bodyPr/>
          <a:lstStyle/>
          <a:p>
            <a:fld id="{094D96D9-D36B-4BA0-AA0D-329332AD3031}" type="slidenum">
              <a:rPr lang="fr-FR" smtClean="0"/>
              <a:t>8</a:t>
            </a:fld>
            <a:endParaRPr lang="fr-FR"/>
          </a:p>
        </p:txBody>
      </p:sp>
    </p:spTree>
    <p:extLst>
      <p:ext uri="{BB962C8B-B14F-4D97-AF65-F5344CB8AC3E}">
        <p14:creationId xmlns:p14="http://schemas.microsoft.com/office/powerpoint/2010/main" val="247190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he said this, although a surgeon had never used a prosthesis to treat a femoral hernia at this moment. it was revolutionary</a:t>
            </a:r>
            <a:endParaRPr lang="fr-FR" dirty="0"/>
          </a:p>
        </p:txBody>
      </p:sp>
      <p:sp>
        <p:nvSpPr>
          <p:cNvPr id="4" name="Espace réservé du numéro de diapositive 3"/>
          <p:cNvSpPr>
            <a:spLocks noGrp="1"/>
          </p:cNvSpPr>
          <p:nvPr>
            <p:ph type="sldNum" sz="quarter" idx="5"/>
          </p:nvPr>
        </p:nvSpPr>
        <p:spPr/>
        <p:txBody>
          <a:bodyPr/>
          <a:lstStyle/>
          <a:p>
            <a:fld id="{094D96D9-D36B-4BA0-AA0D-329332AD3031}" type="slidenum">
              <a:rPr lang="fr-FR" smtClean="0"/>
              <a:t>9</a:t>
            </a:fld>
            <a:endParaRPr lang="fr-FR"/>
          </a:p>
        </p:txBody>
      </p:sp>
    </p:spTree>
    <p:extLst>
      <p:ext uri="{BB962C8B-B14F-4D97-AF65-F5344CB8AC3E}">
        <p14:creationId xmlns:p14="http://schemas.microsoft.com/office/powerpoint/2010/main" val="10697752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But of course </a:t>
            </a:r>
            <a:r>
              <a:rPr lang="en-US" dirty="0" err="1"/>
              <a:t>Fruchaud's</a:t>
            </a:r>
            <a:r>
              <a:rPr lang="en-US" dirty="0"/>
              <a:t> work was considerable</a:t>
            </a:r>
            <a:endParaRPr lang="fr-FR" dirty="0"/>
          </a:p>
        </p:txBody>
      </p:sp>
      <p:sp>
        <p:nvSpPr>
          <p:cNvPr id="4" name="Espace réservé du numéro de diapositive 3"/>
          <p:cNvSpPr>
            <a:spLocks noGrp="1"/>
          </p:cNvSpPr>
          <p:nvPr>
            <p:ph type="sldNum" sz="quarter" idx="5"/>
          </p:nvPr>
        </p:nvSpPr>
        <p:spPr/>
        <p:txBody>
          <a:bodyPr/>
          <a:lstStyle/>
          <a:p>
            <a:fld id="{094D96D9-D36B-4BA0-AA0D-329332AD3031}" type="slidenum">
              <a:rPr lang="fr-FR" smtClean="0"/>
              <a:t>10</a:t>
            </a:fld>
            <a:endParaRPr lang="fr-FR"/>
          </a:p>
        </p:txBody>
      </p:sp>
    </p:spTree>
    <p:extLst>
      <p:ext uri="{BB962C8B-B14F-4D97-AF65-F5344CB8AC3E}">
        <p14:creationId xmlns:p14="http://schemas.microsoft.com/office/powerpoint/2010/main" val="3993917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the wide coverage of the </a:t>
            </a:r>
            <a:r>
              <a:rPr lang="en-US" dirty="0" err="1"/>
              <a:t>musculoperiteneal</a:t>
            </a:r>
            <a:r>
              <a:rPr lang="en-US" dirty="0"/>
              <a:t> orifice, called </a:t>
            </a:r>
            <a:r>
              <a:rPr lang="en-US" dirty="0" err="1"/>
              <a:t>Fruchaud</a:t>
            </a:r>
            <a:r>
              <a:rPr lang="en-US" dirty="0"/>
              <a:t> orifice, but years after the hammock principle  from </a:t>
            </a:r>
            <a:r>
              <a:rPr lang="en-US" dirty="0" err="1"/>
              <a:t>corti</a:t>
            </a:r>
            <a:r>
              <a:rPr lang="en-US" dirty="0"/>
              <a:t> and  </a:t>
            </a:r>
            <a:r>
              <a:rPr lang="en-US" dirty="0" err="1"/>
              <a:t>Acquaviva</a:t>
            </a:r>
            <a:r>
              <a:rPr lang="en-US" dirty="0"/>
              <a:t> </a:t>
            </a:r>
            <a:endParaRPr lang="fr-FR" dirty="0"/>
          </a:p>
        </p:txBody>
      </p:sp>
      <p:sp>
        <p:nvSpPr>
          <p:cNvPr id="4" name="Espace réservé du numéro de diapositive 3"/>
          <p:cNvSpPr>
            <a:spLocks noGrp="1"/>
          </p:cNvSpPr>
          <p:nvPr>
            <p:ph type="sldNum" sz="quarter" idx="5"/>
          </p:nvPr>
        </p:nvSpPr>
        <p:spPr/>
        <p:txBody>
          <a:bodyPr/>
          <a:lstStyle/>
          <a:p>
            <a:fld id="{094D96D9-D36B-4BA0-AA0D-329332AD3031}" type="slidenum">
              <a:rPr lang="fr-FR" smtClean="0"/>
              <a:t>11</a:t>
            </a:fld>
            <a:endParaRPr lang="fr-FR"/>
          </a:p>
        </p:txBody>
      </p:sp>
    </p:spTree>
    <p:extLst>
      <p:ext uri="{BB962C8B-B14F-4D97-AF65-F5344CB8AC3E}">
        <p14:creationId xmlns:p14="http://schemas.microsoft.com/office/powerpoint/2010/main" val="13785263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AE6D9E-4B2D-4AE6-B110-E736D4F9145A}"/>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3EEA2229-1D21-4B46-B8D9-2D54C6A228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75977A10-F0EE-42FA-8AA6-F547B62BAC22}"/>
              </a:ext>
            </a:extLst>
          </p:cNvPr>
          <p:cNvSpPr>
            <a:spLocks noGrp="1"/>
          </p:cNvSpPr>
          <p:nvPr>
            <p:ph type="dt" sz="half" idx="10"/>
          </p:nvPr>
        </p:nvSpPr>
        <p:spPr/>
        <p:txBody>
          <a:bodyPr/>
          <a:lstStyle/>
          <a:p>
            <a:fld id="{F50F8D6C-A46B-4DAB-A73E-F3E73E403C7E}" type="datetimeFigureOut">
              <a:rPr lang="fr-FR" smtClean="0"/>
              <a:t>17/06/2022</a:t>
            </a:fld>
            <a:endParaRPr lang="fr-FR"/>
          </a:p>
        </p:txBody>
      </p:sp>
      <p:sp>
        <p:nvSpPr>
          <p:cNvPr id="5" name="Espace réservé du pied de page 4">
            <a:extLst>
              <a:ext uri="{FF2B5EF4-FFF2-40B4-BE49-F238E27FC236}">
                <a16:creationId xmlns:a16="http://schemas.microsoft.com/office/drawing/2014/main" id="{6A4D7B53-6969-43E5-AD53-6A40B3434D0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7471BEB-8EDD-4E7A-9D7E-AA89E106C492}"/>
              </a:ext>
            </a:extLst>
          </p:cNvPr>
          <p:cNvSpPr>
            <a:spLocks noGrp="1"/>
          </p:cNvSpPr>
          <p:nvPr>
            <p:ph type="sldNum" sz="quarter" idx="12"/>
          </p:nvPr>
        </p:nvSpPr>
        <p:spPr/>
        <p:txBody>
          <a:bodyPr/>
          <a:lstStyle/>
          <a:p>
            <a:fld id="{E87FC4E2-D8AF-49C9-AAAF-72E0B4F46B8E}" type="slidenum">
              <a:rPr lang="fr-FR" smtClean="0"/>
              <a:t>‹N°›</a:t>
            </a:fld>
            <a:endParaRPr lang="fr-FR"/>
          </a:p>
        </p:txBody>
      </p:sp>
    </p:spTree>
    <p:extLst>
      <p:ext uri="{BB962C8B-B14F-4D97-AF65-F5344CB8AC3E}">
        <p14:creationId xmlns:p14="http://schemas.microsoft.com/office/powerpoint/2010/main" val="25013791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FEA964-6F28-4881-AE38-F75867B17FFF}"/>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624F7860-E980-4AD3-AD20-7C7F19C125C3}"/>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3FF563F-71E4-4F14-B6DB-8150C15F0B44}"/>
              </a:ext>
            </a:extLst>
          </p:cNvPr>
          <p:cNvSpPr>
            <a:spLocks noGrp="1"/>
          </p:cNvSpPr>
          <p:nvPr>
            <p:ph type="dt" sz="half" idx="10"/>
          </p:nvPr>
        </p:nvSpPr>
        <p:spPr/>
        <p:txBody>
          <a:bodyPr/>
          <a:lstStyle/>
          <a:p>
            <a:fld id="{F50F8D6C-A46B-4DAB-A73E-F3E73E403C7E}" type="datetimeFigureOut">
              <a:rPr lang="fr-FR" smtClean="0"/>
              <a:t>17/06/2022</a:t>
            </a:fld>
            <a:endParaRPr lang="fr-FR"/>
          </a:p>
        </p:txBody>
      </p:sp>
      <p:sp>
        <p:nvSpPr>
          <p:cNvPr id="5" name="Espace réservé du pied de page 4">
            <a:extLst>
              <a:ext uri="{FF2B5EF4-FFF2-40B4-BE49-F238E27FC236}">
                <a16:creationId xmlns:a16="http://schemas.microsoft.com/office/drawing/2014/main" id="{54A70FA9-6E76-44E4-B367-65F1006DADE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3631F84-C7B3-4DDB-972F-F5BA89DC3D4F}"/>
              </a:ext>
            </a:extLst>
          </p:cNvPr>
          <p:cNvSpPr>
            <a:spLocks noGrp="1"/>
          </p:cNvSpPr>
          <p:nvPr>
            <p:ph type="sldNum" sz="quarter" idx="12"/>
          </p:nvPr>
        </p:nvSpPr>
        <p:spPr/>
        <p:txBody>
          <a:bodyPr/>
          <a:lstStyle/>
          <a:p>
            <a:fld id="{E87FC4E2-D8AF-49C9-AAAF-72E0B4F46B8E}" type="slidenum">
              <a:rPr lang="fr-FR" smtClean="0"/>
              <a:t>‹N°›</a:t>
            </a:fld>
            <a:endParaRPr lang="fr-FR"/>
          </a:p>
        </p:txBody>
      </p:sp>
    </p:spTree>
    <p:extLst>
      <p:ext uri="{BB962C8B-B14F-4D97-AF65-F5344CB8AC3E}">
        <p14:creationId xmlns:p14="http://schemas.microsoft.com/office/powerpoint/2010/main" val="3691053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9C17B69A-8063-474B-A247-EF6CC36610F1}"/>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1B038C09-B6EA-485F-9665-B7A70B338636}"/>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FC57C0A-FCE1-4D15-88AB-E52F3E85A9F7}"/>
              </a:ext>
            </a:extLst>
          </p:cNvPr>
          <p:cNvSpPr>
            <a:spLocks noGrp="1"/>
          </p:cNvSpPr>
          <p:nvPr>
            <p:ph type="dt" sz="half" idx="10"/>
          </p:nvPr>
        </p:nvSpPr>
        <p:spPr/>
        <p:txBody>
          <a:bodyPr/>
          <a:lstStyle/>
          <a:p>
            <a:fld id="{F50F8D6C-A46B-4DAB-A73E-F3E73E403C7E}" type="datetimeFigureOut">
              <a:rPr lang="fr-FR" smtClean="0"/>
              <a:t>17/06/2022</a:t>
            </a:fld>
            <a:endParaRPr lang="fr-FR"/>
          </a:p>
        </p:txBody>
      </p:sp>
      <p:sp>
        <p:nvSpPr>
          <p:cNvPr id="5" name="Espace réservé du pied de page 4">
            <a:extLst>
              <a:ext uri="{FF2B5EF4-FFF2-40B4-BE49-F238E27FC236}">
                <a16:creationId xmlns:a16="http://schemas.microsoft.com/office/drawing/2014/main" id="{DA8AB01D-C910-47CF-B518-30954C4A09B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77591CE-DE98-4324-B0CC-E35BB23A72F6}"/>
              </a:ext>
            </a:extLst>
          </p:cNvPr>
          <p:cNvSpPr>
            <a:spLocks noGrp="1"/>
          </p:cNvSpPr>
          <p:nvPr>
            <p:ph type="sldNum" sz="quarter" idx="12"/>
          </p:nvPr>
        </p:nvSpPr>
        <p:spPr/>
        <p:txBody>
          <a:bodyPr/>
          <a:lstStyle/>
          <a:p>
            <a:fld id="{E87FC4E2-D8AF-49C9-AAAF-72E0B4F46B8E}" type="slidenum">
              <a:rPr lang="fr-FR" smtClean="0"/>
              <a:t>‹N°›</a:t>
            </a:fld>
            <a:endParaRPr lang="fr-FR"/>
          </a:p>
        </p:txBody>
      </p:sp>
    </p:spTree>
    <p:extLst>
      <p:ext uri="{BB962C8B-B14F-4D97-AF65-F5344CB8AC3E}">
        <p14:creationId xmlns:p14="http://schemas.microsoft.com/office/powerpoint/2010/main" val="31093084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re. Text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36A149-8F97-48F0-8DCF-3773590E4569}"/>
              </a:ext>
            </a:extLst>
          </p:cNvPr>
          <p:cNvSpPr>
            <a:spLocks noGrp="1"/>
          </p:cNvSpPr>
          <p:nvPr>
            <p:ph type="title"/>
          </p:nvPr>
        </p:nvSpPr>
        <p:spPr>
          <a:xfrm>
            <a:off x="609600" y="274638"/>
            <a:ext cx="10972800" cy="1143000"/>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6CF3FF93-8F1F-4881-BF6B-C830DDA4B31B}"/>
              </a:ext>
            </a:extLst>
          </p:cNvPr>
          <p:cNvSpPr>
            <a:spLocks noGrp="1"/>
          </p:cNvSpPr>
          <p:nvPr>
            <p:ph type="body" sz="half" idx="1"/>
          </p:nvPr>
        </p:nvSpPr>
        <p:spPr>
          <a:xfrm>
            <a:off x="609600" y="1600201"/>
            <a:ext cx="5384800" cy="452596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B4AEA1B7-F729-4FB2-BA7A-24D4E7E1F792}"/>
              </a:ext>
            </a:extLst>
          </p:cNvPr>
          <p:cNvSpPr>
            <a:spLocks noGrp="1"/>
          </p:cNvSpPr>
          <p:nvPr>
            <p:ph sz="half" idx="2"/>
          </p:nvPr>
        </p:nvSpPr>
        <p:spPr>
          <a:xfrm>
            <a:off x="6197600" y="1600201"/>
            <a:ext cx="5384800" cy="452596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362A27AC-C22C-4A92-9EFA-71A356A1AFD8}"/>
              </a:ext>
            </a:extLst>
          </p:cNvPr>
          <p:cNvSpPr>
            <a:spLocks noGrp="1"/>
          </p:cNvSpPr>
          <p:nvPr>
            <p:ph type="dt" sz="half" idx="10"/>
          </p:nvPr>
        </p:nvSpPr>
        <p:spPr>
          <a:xfrm>
            <a:off x="609600" y="6251575"/>
            <a:ext cx="2844800" cy="476250"/>
          </a:xfrm>
        </p:spPr>
        <p:txBody>
          <a:bodyPr/>
          <a:lstStyle>
            <a:lvl1pPr>
              <a:defRPr/>
            </a:lvl1pPr>
          </a:lstStyle>
          <a:p>
            <a:endParaRPr lang="fr-FR" altLang="fr-FR"/>
          </a:p>
        </p:txBody>
      </p:sp>
      <p:sp>
        <p:nvSpPr>
          <p:cNvPr id="6" name="Espace réservé du numéro de diapositive 5">
            <a:extLst>
              <a:ext uri="{FF2B5EF4-FFF2-40B4-BE49-F238E27FC236}">
                <a16:creationId xmlns:a16="http://schemas.microsoft.com/office/drawing/2014/main" id="{509C6DA3-9E7D-42EF-996D-90414B744062}"/>
              </a:ext>
            </a:extLst>
          </p:cNvPr>
          <p:cNvSpPr>
            <a:spLocks noGrp="1"/>
          </p:cNvSpPr>
          <p:nvPr>
            <p:ph type="sldNum" sz="quarter" idx="11"/>
          </p:nvPr>
        </p:nvSpPr>
        <p:spPr>
          <a:xfrm>
            <a:off x="8737600" y="6248400"/>
            <a:ext cx="2844800" cy="476250"/>
          </a:xfrm>
        </p:spPr>
        <p:txBody>
          <a:bodyPr/>
          <a:lstStyle>
            <a:lvl1pPr>
              <a:defRPr/>
            </a:lvl1pPr>
          </a:lstStyle>
          <a:p>
            <a:fld id="{633BE529-8C70-4CE1-9A23-E1C75371A748}" type="slidenum">
              <a:rPr lang="fr-FR" altLang="fr-FR"/>
              <a:pPr/>
              <a:t>‹N°›</a:t>
            </a:fld>
            <a:endParaRPr lang="fr-FR" altLang="fr-FR"/>
          </a:p>
        </p:txBody>
      </p:sp>
      <p:sp>
        <p:nvSpPr>
          <p:cNvPr id="7" name="Espace réservé du pied de page 6">
            <a:extLst>
              <a:ext uri="{FF2B5EF4-FFF2-40B4-BE49-F238E27FC236}">
                <a16:creationId xmlns:a16="http://schemas.microsoft.com/office/drawing/2014/main" id="{FE0DD449-BF84-4990-8F9C-19925172B00C}"/>
              </a:ext>
            </a:extLst>
          </p:cNvPr>
          <p:cNvSpPr>
            <a:spLocks noGrp="1"/>
          </p:cNvSpPr>
          <p:nvPr>
            <p:ph type="ftr" sz="quarter" idx="12"/>
          </p:nvPr>
        </p:nvSpPr>
        <p:spPr>
          <a:xfrm>
            <a:off x="4165600" y="6248400"/>
            <a:ext cx="3860800" cy="476250"/>
          </a:xfrm>
        </p:spPr>
        <p:txBody>
          <a:bodyPr/>
          <a:lstStyle>
            <a:lvl1pPr>
              <a:defRPr/>
            </a:lvl1pPr>
          </a:lstStyle>
          <a:p>
            <a:endParaRPr lang="fr-FR" altLang="fr-FR"/>
          </a:p>
        </p:txBody>
      </p:sp>
    </p:spTree>
    <p:extLst>
      <p:ext uri="{BB962C8B-B14F-4D97-AF65-F5344CB8AC3E}">
        <p14:creationId xmlns:p14="http://schemas.microsoft.com/office/powerpoint/2010/main" val="1264138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682CF2-7080-4440-83D8-87CE82E6927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EAE2CC0A-A240-4E56-9BC7-6D9B6079D52F}"/>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4DA54F7-BAD0-43A3-89C7-512B4BAA3F60}"/>
              </a:ext>
            </a:extLst>
          </p:cNvPr>
          <p:cNvSpPr>
            <a:spLocks noGrp="1"/>
          </p:cNvSpPr>
          <p:nvPr>
            <p:ph type="dt" sz="half" idx="10"/>
          </p:nvPr>
        </p:nvSpPr>
        <p:spPr/>
        <p:txBody>
          <a:bodyPr/>
          <a:lstStyle/>
          <a:p>
            <a:fld id="{F50F8D6C-A46B-4DAB-A73E-F3E73E403C7E}" type="datetimeFigureOut">
              <a:rPr lang="fr-FR" smtClean="0"/>
              <a:t>17/06/2022</a:t>
            </a:fld>
            <a:endParaRPr lang="fr-FR"/>
          </a:p>
        </p:txBody>
      </p:sp>
      <p:sp>
        <p:nvSpPr>
          <p:cNvPr id="5" name="Espace réservé du pied de page 4">
            <a:extLst>
              <a:ext uri="{FF2B5EF4-FFF2-40B4-BE49-F238E27FC236}">
                <a16:creationId xmlns:a16="http://schemas.microsoft.com/office/drawing/2014/main" id="{B82601BC-CEF6-4913-8D33-1EF06D497B6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E769F98-A729-4D6D-85B1-4AFE50F8A784}"/>
              </a:ext>
            </a:extLst>
          </p:cNvPr>
          <p:cNvSpPr>
            <a:spLocks noGrp="1"/>
          </p:cNvSpPr>
          <p:nvPr>
            <p:ph type="sldNum" sz="quarter" idx="12"/>
          </p:nvPr>
        </p:nvSpPr>
        <p:spPr/>
        <p:txBody>
          <a:bodyPr/>
          <a:lstStyle/>
          <a:p>
            <a:fld id="{E87FC4E2-D8AF-49C9-AAAF-72E0B4F46B8E}" type="slidenum">
              <a:rPr lang="fr-FR" smtClean="0"/>
              <a:t>‹N°›</a:t>
            </a:fld>
            <a:endParaRPr lang="fr-FR"/>
          </a:p>
        </p:txBody>
      </p:sp>
    </p:spTree>
    <p:extLst>
      <p:ext uri="{BB962C8B-B14F-4D97-AF65-F5344CB8AC3E}">
        <p14:creationId xmlns:p14="http://schemas.microsoft.com/office/powerpoint/2010/main" val="4043816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FE3672-5A46-40BC-9A18-41A7B95F6F8A}"/>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0F1EE3C5-C53D-4577-AD26-0E3625F5E0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7D21BFED-1C6A-434F-8C5C-8D03CB16E155}"/>
              </a:ext>
            </a:extLst>
          </p:cNvPr>
          <p:cNvSpPr>
            <a:spLocks noGrp="1"/>
          </p:cNvSpPr>
          <p:nvPr>
            <p:ph type="dt" sz="half" idx="10"/>
          </p:nvPr>
        </p:nvSpPr>
        <p:spPr/>
        <p:txBody>
          <a:bodyPr/>
          <a:lstStyle/>
          <a:p>
            <a:fld id="{F50F8D6C-A46B-4DAB-A73E-F3E73E403C7E}" type="datetimeFigureOut">
              <a:rPr lang="fr-FR" smtClean="0"/>
              <a:t>17/06/2022</a:t>
            </a:fld>
            <a:endParaRPr lang="fr-FR"/>
          </a:p>
        </p:txBody>
      </p:sp>
      <p:sp>
        <p:nvSpPr>
          <p:cNvPr id="5" name="Espace réservé du pied de page 4">
            <a:extLst>
              <a:ext uri="{FF2B5EF4-FFF2-40B4-BE49-F238E27FC236}">
                <a16:creationId xmlns:a16="http://schemas.microsoft.com/office/drawing/2014/main" id="{035386AC-E05F-4437-B8A3-440A24C5615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E02AE1E-A8F5-4AC1-9550-F946388645F6}"/>
              </a:ext>
            </a:extLst>
          </p:cNvPr>
          <p:cNvSpPr>
            <a:spLocks noGrp="1"/>
          </p:cNvSpPr>
          <p:nvPr>
            <p:ph type="sldNum" sz="quarter" idx="12"/>
          </p:nvPr>
        </p:nvSpPr>
        <p:spPr/>
        <p:txBody>
          <a:bodyPr/>
          <a:lstStyle/>
          <a:p>
            <a:fld id="{E87FC4E2-D8AF-49C9-AAAF-72E0B4F46B8E}" type="slidenum">
              <a:rPr lang="fr-FR" smtClean="0"/>
              <a:t>‹N°›</a:t>
            </a:fld>
            <a:endParaRPr lang="fr-FR"/>
          </a:p>
        </p:txBody>
      </p:sp>
    </p:spTree>
    <p:extLst>
      <p:ext uri="{BB962C8B-B14F-4D97-AF65-F5344CB8AC3E}">
        <p14:creationId xmlns:p14="http://schemas.microsoft.com/office/powerpoint/2010/main" val="218130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BE03F7-E9B4-49D0-8EF6-B0A19BBD74EB}"/>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52D9F07A-45C0-4A4F-BC8C-032A5F2134A2}"/>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F5B0B8B3-F692-423B-980F-9F2CBF098D8C}"/>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B002332B-C02E-458B-858C-CEA16BDEE7E8}"/>
              </a:ext>
            </a:extLst>
          </p:cNvPr>
          <p:cNvSpPr>
            <a:spLocks noGrp="1"/>
          </p:cNvSpPr>
          <p:nvPr>
            <p:ph type="dt" sz="half" idx="10"/>
          </p:nvPr>
        </p:nvSpPr>
        <p:spPr/>
        <p:txBody>
          <a:bodyPr/>
          <a:lstStyle/>
          <a:p>
            <a:fld id="{F50F8D6C-A46B-4DAB-A73E-F3E73E403C7E}" type="datetimeFigureOut">
              <a:rPr lang="fr-FR" smtClean="0"/>
              <a:t>17/06/2022</a:t>
            </a:fld>
            <a:endParaRPr lang="fr-FR"/>
          </a:p>
        </p:txBody>
      </p:sp>
      <p:sp>
        <p:nvSpPr>
          <p:cNvPr id="6" name="Espace réservé du pied de page 5">
            <a:extLst>
              <a:ext uri="{FF2B5EF4-FFF2-40B4-BE49-F238E27FC236}">
                <a16:creationId xmlns:a16="http://schemas.microsoft.com/office/drawing/2014/main" id="{DA0E3F05-113E-4242-9DDA-F9BC0C98A30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1D2EAE4-C464-48D1-90BC-6A07780FA880}"/>
              </a:ext>
            </a:extLst>
          </p:cNvPr>
          <p:cNvSpPr>
            <a:spLocks noGrp="1"/>
          </p:cNvSpPr>
          <p:nvPr>
            <p:ph type="sldNum" sz="quarter" idx="12"/>
          </p:nvPr>
        </p:nvSpPr>
        <p:spPr/>
        <p:txBody>
          <a:bodyPr/>
          <a:lstStyle/>
          <a:p>
            <a:fld id="{E87FC4E2-D8AF-49C9-AAAF-72E0B4F46B8E}" type="slidenum">
              <a:rPr lang="fr-FR" smtClean="0"/>
              <a:t>‹N°›</a:t>
            </a:fld>
            <a:endParaRPr lang="fr-FR"/>
          </a:p>
        </p:txBody>
      </p:sp>
    </p:spTree>
    <p:extLst>
      <p:ext uri="{BB962C8B-B14F-4D97-AF65-F5344CB8AC3E}">
        <p14:creationId xmlns:p14="http://schemas.microsoft.com/office/powerpoint/2010/main" val="587748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C059A9-E0CB-4BCF-A6EC-93D25242E404}"/>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4936E889-723C-4990-BD95-3E42ECA6FA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56634851-F6E0-4154-93AD-FBE91DB32940}"/>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1FA8B0CA-1FC0-403E-94BD-FF70B39243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375A300A-65B8-4D12-B338-D0AD2D9D4615}"/>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D28E7044-F30F-4526-A0E6-19636FFE3A3D}"/>
              </a:ext>
            </a:extLst>
          </p:cNvPr>
          <p:cNvSpPr>
            <a:spLocks noGrp="1"/>
          </p:cNvSpPr>
          <p:nvPr>
            <p:ph type="dt" sz="half" idx="10"/>
          </p:nvPr>
        </p:nvSpPr>
        <p:spPr/>
        <p:txBody>
          <a:bodyPr/>
          <a:lstStyle/>
          <a:p>
            <a:fld id="{F50F8D6C-A46B-4DAB-A73E-F3E73E403C7E}" type="datetimeFigureOut">
              <a:rPr lang="fr-FR" smtClean="0"/>
              <a:t>17/06/2022</a:t>
            </a:fld>
            <a:endParaRPr lang="fr-FR"/>
          </a:p>
        </p:txBody>
      </p:sp>
      <p:sp>
        <p:nvSpPr>
          <p:cNvPr id="8" name="Espace réservé du pied de page 7">
            <a:extLst>
              <a:ext uri="{FF2B5EF4-FFF2-40B4-BE49-F238E27FC236}">
                <a16:creationId xmlns:a16="http://schemas.microsoft.com/office/drawing/2014/main" id="{3D726710-E77F-4249-9D4A-9ECDDC3BEAD0}"/>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1F3BCF45-BF74-4807-AA19-C25876D7168E}"/>
              </a:ext>
            </a:extLst>
          </p:cNvPr>
          <p:cNvSpPr>
            <a:spLocks noGrp="1"/>
          </p:cNvSpPr>
          <p:nvPr>
            <p:ph type="sldNum" sz="quarter" idx="12"/>
          </p:nvPr>
        </p:nvSpPr>
        <p:spPr/>
        <p:txBody>
          <a:bodyPr/>
          <a:lstStyle/>
          <a:p>
            <a:fld id="{E87FC4E2-D8AF-49C9-AAAF-72E0B4F46B8E}" type="slidenum">
              <a:rPr lang="fr-FR" smtClean="0"/>
              <a:t>‹N°›</a:t>
            </a:fld>
            <a:endParaRPr lang="fr-FR"/>
          </a:p>
        </p:txBody>
      </p:sp>
    </p:spTree>
    <p:extLst>
      <p:ext uri="{BB962C8B-B14F-4D97-AF65-F5344CB8AC3E}">
        <p14:creationId xmlns:p14="http://schemas.microsoft.com/office/powerpoint/2010/main" val="39946820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063DC6-6EA4-450F-A62A-66CE3559AE21}"/>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4C1C55BD-3A42-4CDA-8175-B97CFAE9F62E}"/>
              </a:ext>
            </a:extLst>
          </p:cNvPr>
          <p:cNvSpPr>
            <a:spLocks noGrp="1"/>
          </p:cNvSpPr>
          <p:nvPr>
            <p:ph type="dt" sz="half" idx="10"/>
          </p:nvPr>
        </p:nvSpPr>
        <p:spPr/>
        <p:txBody>
          <a:bodyPr/>
          <a:lstStyle/>
          <a:p>
            <a:fld id="{F50F8D6C-A46B-4DAB-A73E-F3E73E403C7E}" type="datetimeFigureOut">
              <a:rPr lang="fr-FR" smtClean="0"/>
              <a:t>17/06/2022</a:t>
            </a:fld>
            <a:endParaRPr lang="fr-FR"/>
          </a:p>
        </p:txBody>
      </p:sp>
      <p:sp>
        <p:nvSpPr>
          <p:cNvPr id="4" name="Espace réservé du pied de page 3">
            <a:extLst>
              <a:ext uri="{FF2B5EF4-FFF2-40B4-BE49-F238E27FC236}">
                <a16:creationId xmlns:a16="http://schemas.microsoft.com/office/drawing/2014/main" id="{8E69BC28-8078-4BCC-92EB-1BCB618A98D7}"/>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E1829AC6-A004-4FDF-818D-B0CD792B47F3}"/>
              </a:ext>
            </a:extLst>
          </p:cNvPr>
          <p:cNvSpPr>
            <a:spLocks noGrp="1"/>
          </p:cNvSpPr>
          <p:nvPr>
            <p:ph type="sldNum" sz="quarter" idx="12"/>
          </p:nvPr>
        </p:nvSpPr>
        <p:spPr/>
        <p:txBody>
          <a:bodyPr/>
          <a:lstStyle/>
          <a:p>
            <a:fld id="{E87FC4E2-D8AF-49C9-AAAF-72E0B4F46B8E}" type="slidenum">
              <a:rPr lang="fr-FR" smtClean="0"/>
              <a:t>‹N°›</a:t>
            </a:fld>
            <a:endParaRPr lang="fr-FR"/>
          </a:p>
        </p:txBody>
      </p:sp>
    </p:spTree>
    <p:extLst>
      <p:ext uri="{BB962C8B-B14F-4D97-AF65-F5344CB8AC3E}">
        <p14:creationId xmlns:p14="http://schemas.microsoft.com/office/powerpoint/2010/main" val="2531174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BDE74C36-612F-4D62-A994-845034AEC5A9}"/>
              </a:ext>
            </a:extLst>
          </p:cNvPr>
          <p:cNvSpPr>
            <a:spLocks noGrp="1"/>
          </p:cNvSpPr>
          <p:nvPr>
            <p:ph type="dt" sz="half" idx="10"/>
          </p:nvPr>
        </p:nvSpPr>
        <p:spPr/>
        <p:txBody>
          <a:bodyPr/>
          <a:lstStyle/>
          <a:p>
            <a:fld id="{F50F8D6C-A46B-4DAB-A73E-F3E73E403C7E}" type="datetimeFigureOut">
              <a:rPr lang="fr-FR" smtClean="0"/>
              <a:t>17/06/2022</a:t>
            </a:fld>
            <a:endParaRPr lang="fr-FR"/>
          </a:p>
        </p:txBody>
      </p:sp>
      <p:sp>
        <p:nvSpPr>
          <p:cNvPr id="3" name="Espace réservé du pied de page 2">
            <a:extLst>
              <a:ext uri="{FF2B5EF4-FFF2-40B4-BE49-F238E27FC236}">
                <a16:creationId xmlns:a16="http://schemas.microsoft.com/office/drawing/2014/main" id="{89B062E8-6349-425D-94FB-FC912DC0D9F3}"/>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32B8EA0B-F530-4B89-BAE9-57A9E8AC233C}"/>
              </a:ext>
            </a:extLst>
          </p:cNvPr>
          <p:cNvSpPr>
            <a:spLocks noGrp="1"/>
          </p:cNvSpPr>
          <p:nvPr>
            <p:ph type="sldNum" sz="quarter" idx="12"/>
          </p:nvPr>
        </p:nvSpPr>
        <p:spPr/>
        <p:txBody>
          <a:bodyPr/>
          <a:lstStyle/>
          <a:p>
            <a:fld id="{E87FC4E2-D8AF-49C9-AAAF-72E0B4F46B8E}" type="slidenum">
              <a:rPr lang="fr-FR" smtClean="0"/>
              <a:t>‹N°›</a:t>
            </a:fld>
            <a:endParaRPr lang="fr-FR"/>
          </a:p>
        </p:txBody>
      </p:sp>
    </p:spTree>
    <p:extLst>
      <p:ext uri="{BB962C8B-B14F-4D97-AF65-F5344CB8AC3E}">
        <p14:creationId xmlns:p14="http://schemas.microsoft.com/office/powerpoint/2010/main" val="35483011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8A745E-8164-4053-A367-78B92860527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54EC3696-02E9-4DC5-A66A-53D9879418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CD8F7F6B-39CF-403D-A3EB-3099E09E58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1F84D64C-FB32-4479-A915-E5B69BA2E61C}"/>
              </a:ext>
            </a:extLst>
          </p:cNvPr>
          <p:cNvSpPr>
            <a:spLocks noGrp="1"/>
          </p:cNvSpPr>
          <p:nvPr>
            <p:ph type="dt" sz="half" idx="10"/>
          </p:nvPr>
        </p:nvSpPr>
        <p:spPr/>
        <p:txBody>
          <a:bodyPr/>
          <a:lstStyle/>
          <a:p>
            <a:fld id="{F50F8D6C-A46B-4DAB-A73E-F3E73E403C7E}" type="datetimeFigureOut">
              <a:rPr lang="fr-FR" smtClean="0"/>
              <a:t>17/06/2022</a:t>
            </a:fld>
            <a:endParaRPr lang="fr-FR"/>
          </a:p>
        </p:txBody>
      </p:sp>
      <p:sp>
        <p:nvSpPr>
          <p:cNvPr id="6" name="Espace réservé du pied de page 5">
            <a:extLst>
              <a:ext uri="{FF2B5EF4-FFF2-40B4-BE49-F238E27FC236}">
                <a16:creationId xmlns:a16="http://schemas.microsoft.com/office/drawing/2014/main" id="{1A924DD0-E5D9-47C4-99B3-D641399845C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48AFEBE-E2CD-46CD-B097-38D4A74B63F3}"/>
              </a:ext>
            </a:extLst>
          </p:cNvPr>
          <p:cNvSpPr>
            <a:spLocks noGrp="1"/>
          </p:cNvSpPr>
          <p:nvPr>
            <p:ph type="sldNum" sz="quarter" idx="12"/>
          </p:nvPr>
        </p:nvSpPr>
        <p:spPr/>
        <p:txBody>
          <a:bodyPr/>
          <a:lstStyle/>
          <a:p>
            <a:fld id="{E87FC4E2-D8AF-49C9-AAAF-72E0B4F46B8E}" type="slidenum">
              <a:rPr lang="fr-FR" smtClean="0"/>
              <a:t>‹N°›</a:t>
            </a:fld>
            <a:endParaRPr lang="fr-FR"/>
          </a:p>
        </p:txBody>
      </p:sp>
    </p:spTree>
    <p:extLst>
      <p:ext uri="{BB962C8B-B14F-4D97-AF65-F5344CB8AC3E}">
        <p14:creationId xmlns:p14="http://schemas.microsoft.com/office/powerpoint/2010/main" val="3034895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288B56-CEF4-426D-B009-12A98A8090B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6DE62439-BE0B-462E-97DB-F938376F26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19CECF44-83C2-4F77-8A46-1A695ADAEB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DF3BC64-A93C-46F5-9C4C-3CF05A40C459}"/>
              </a:ext>
            </a:extLst>
          </p:cNvPr>
          <p:cNvSpPr>
            <a:spLocks noGrp="1"/>
          </p:cNvSpPr>
          <p:nvPr>
            <p:ph type="dt" sz="half" idx="10"/>
          </p:nvPr>
        </p:nvSpPr>
        <p:spPr/>
        <p:txBody>
          <a:bodyPr/>
          <a:lstStyle/>
          <a:p>
            <a:fld id="{F50F8D6C-A46B-4DAB-A73E-F3E73E403C7E}" type="datetimeFigureOut">
              <a:rPr lang="fr-FR" smtClean="0"/>
              <a:t>17/06/2022</a:t>
            </a:fld>
            <a:endParaRPr lang="fr-FR"/>
          </a:p>
        </p:txBody>
      </p:sp>
      <p:sp>
        <p:nvSpPr>
          <p:cNvPr id="6" name="Espace réservé du pied de page 5">
            <a:extLst>
              <a:ext uri="{FF2B5EF4-FFF2-40B4-BE49-F238E27FC236}">
                <a16:creationId xmlns:a16="http://schemas.microsoft.com/office/drawing/2014/main" id="{3B7A6389-66D4-473F-AAED-5AACF06D306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AE693F7-70E6-4B3B-9D5B-C5F95EC1DBED}"/>
              </a:ext>
            </a:extLst>
          </p:cNvPr>
          <p:cNvSpPr>
            <a:spLocks noGrp="1"/>
          </p:cNvSpPr>
          <p:nvPr>
            <p:ph type="sldNum" sz="quarter" idx="12"/>
          </p:nvPr>
        </p:nvSpPr>
        <p:spPr/>
        <p:txBody>
          <a:bodyPr/>
          <a:lstStyle/>
          <a:p>
            <a:fld id="{E87FC4E2-D8AF-49C9-AAAF-72E0B4F46B8E}" type="slidenum">
              <a:rPr lang="fr-FR" smtClean="0"/>
              <a:t>‹N°›</a:t>
            </a:fld>
            <a:endParaRPr lang="fr-FR"/>
          </a:p>
        </p:txBody>
      </p:sp>
    </p:spTree>
    <p:extLst>
      <p:ext uri="{BB962C8B-B14F-4D97-AF65-F5344CB8AC3E}">
        <p14:creationId xmlns:p14="http://schemas.microsoft.com/office/powerpoint/2010/main" val="2190742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A1B715BA-FC32-4BB3-B8FC-3467DA78D0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D82D6C1E-B140-49F2-99B0-48E89602A0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E99045F-B756-4859-A907-51F17F5DA7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0F8D6C-A46B-4DAB-A73E-F3E73E403C7E}" type="datetimeFigureOut">
              <a:rPr lang="fr-FR" smtClean="0"/>
              <a:t>17/06/2022</a:t>
            </a:fld>
            <a:endParaRPr lang="fr-FR"/>
          </a:p>
        </p:txBody>
      </p:sp>
      <p:sp>
        <p:nvSpPr>
          <p:cNvPr id="5" name="Espace réservé du pied de page 4">
            <a:extLst>
              <a:ext uri="{FF2B5EF4-FFF2-40B4-BE49-F238E27FC236}">
                <a16:creationId xmlns:a16="http://schemas.microsoft.com/office/drawing/2014/main" id="{A3744129-0C00-4455-8875-9C8C286773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F1611CAA-5C20-484B-8A5C-3D41DF37EE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7FC4E2-D8AF-49C9-AAAF-72E0B4F46B8E}" type="slidenum">
              <a:rPr lang="fr-FR" smtClean="0"/>
              <a:t>‹N°›</a:t>
            </a:fld>
            <a:endParaRPr lang="fr-FR"/>
          </a:p>
        </p:txBody>
      </p:sp>
    </p:spTree>
    <p:extLst>
      <p:ext uri="{BB962C8B-B14F-4D97-AF65-F5344CB8AC3E}">
        <p14:creationId xmlns:p14="http://schemas.microsoft.com/office/powerpoint/2010/main" val="34399925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1.jpeg"/></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oleObject" Target="../embeddings/oleObject1.bin"/><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oleObject" Target="../embeddings/oleObject2.bin"/></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49.jpeg"/></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2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hyperlink" Target="https://doi.org/10.1007/978-3-319-72626-7_17" TargetMode="External"/><Relationship Id="rId4" Type="http://schemas.openxmlformats.org/officeDocument/2006/relationships/image" Target="../media/image60.jpg"/></Relationships>
</file>

<file path=ppt/slides/_rels/slide2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2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2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2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0.jp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image" Target="../media/image74.jpeg"/><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4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4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4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 Id="rId9" Type="http://schemas.openxmlformats.org/officeDocument/2006/relationships/image" Target="../media/image97.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50.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01.jp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51.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https://doi.org/10.1007/978-3-319-72626-7_17"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6.jpeg"/><Relationship Id="rId7"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hyperlink" Target="https://pubmed.ncbi.nlm.nih.gov/?term=Soler+M&amp;cauthor_id=33740129"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pubmed.ncbi.nlm.nih.gov/?term=Bendavid+R&amp;cauthor_id=33740129" TargetMode="External"/><Relationship Id="rId4" Type="http://schemas.openxmlformats.org/officeDocument/2006/relationships/hyperlink" Target="https://pubmed.ncbi.nlm.nih.gov/?term=Giuly+JA&amp;cauthor_id=33740129"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pubmed.ncbi.nlm.nih.gov/?term=Soler+M&amp;cauthor_id=33740129"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pubmed.ncbi.nlm.nih.gov/?term=Bendavid+R&amp;cauthor_id=33740129" TargetMode="External"/><Relationship Id="rId4" Type="http://schemas.openxmlformats.org/officeDocument/2006/relationships/hyperlink" Target="https://pubmed.ncbi.nlm.nih.gov/?term=Giuly+JA&amp;cauthor_id=33740129"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9DBC030E-5815-4DC5-86DA-A21DC4572464}"/>
              </a:ext>
            </a:extLst>
          </p:cNvPr>
          <p:cNvSpPr>
            <a:spLocks noGrp="1"/>
          </p:cNvSpPr>
          <p:nvPr>
            <p:ph type="title"/>
          </p:nvPr>
        </p:nvSpPr>
        <p:spPr>
          <a:xfrm>
            <a:off x="0" y="101465"/>
            <a:ext cx="12192000" cy="749435"/>
          </a:xfrm>
        </p:spPr>
        <p:txBody>
          <a:bodyPr>
            <a:normAutofit fontScale="90000"/>
          </a:bodyPr>
          <a:lstStyle/>
          <a:p>
            <a:r>
              <a:rPr lang="fr-FR" sz="2400" dirty="0"/>
              <a:t>XVIII Symposium sur les prothèses pariétales  </a:t>
            </a:r>
            <a:r>
              <a:rPr lang="fr-FR" sz="2400" dirty="0" err="1"/>
              <a:t>Mesh</a:t>
            </a:r>
            <a:r>
              <a:rPr lang="fr-FR" sz="2400" dirty="0"/>
              <a:t> 2022 Paris 17 JUIN 2022</a:t>
            </a:r>
            <a:br>
              <a:rPr lang="fr-FR" sz="2400" dirty="0"/>
            </a:br>
            <a:endParaRPr lang="fr-FR" sz="2400" dirty="0"/>
          </a:p>
        </p:txBody>
      </p:sp>
      <p:sp>
        <p:nvSpPr>
          <p:cNvPr id="5" name="Espace réservé du contenu 4">
            <a:extLst>
              <a:ext uri="{FF2B5EF4-FFF2-40B4-BE49-F238E27FC236}">
                <a16:creationId xmlns:a16="http://schemas.microsoft.com/office/drawing/2014/main" id="{5F358B0D-4F89-48AC-A8F7-CF1ECFE4A191}"/>
              </a:ext>
            </a:extLst>
          </p:cNvPr>
          <p:cNvSpPr>
            <a:spLocks noGrp="1"/>
          </p:cNvSpPr>
          <p:nvPr>
            <p:ph idx="1"/>
          </p:nvPr>
        </p:nvSpPr>
        <p:spPr>
          <a:xfrm>
            <a:off x="0" y="850901"/>
            <a:ext cx="12192000" cy="6007100"/>
          </a:xfrm>
        </p:spPr>
        <p:txBody>
          <a:bodyPr>
            <a:normAutofit fontScale="92500" lnSpcReduction="10000"/>
          </a:bodyPr>
          <a:lstStyle/>
          <a:p>
            <a:r>
              <a:rPr lang="fr-FR" sz="1500" dirty="0">
                <a:latin typeface="Times New Roman" panose="02020603050405020304" pitchFamily="18" charset="0"/>
                <a:cs typeface="Times New Roman" panose="02020603050405020304" pitchFamily="18" charset="0"/>
              </a:rPr>
              <a:t>Session 3: </a:t>
            </a:r>
            <a:r>
              <a:rPr lang="fr-FR" sz="2200" cap="all" dirty="0">
                <a:effectLst/>
                <a:latin typeface="Times New Roman" panose="02020603050405020304" pitchFamily="18" charset="0"/>
                <a:ea typeface="Times New Roman" panose="02020603050405020304" pitchFamily="18" charset="0"/>
                <a:cs typeface="Times New Roman" panose="02020603050405020304" pitchFamily="18" charset="0"/>
              </a:rPr>
              <a:t>OPEN PREPERITONEAL FOR GROIN HERNIA REPAIR:</a:t>
            </a:r>
          </a:p>
          <a:p>
            <a:pPr marL="0" indent="0">
              <a:buNone/>
            </a:pPr>
            <a:endParaRPr lang="fr-FR" sz="1500" cap="all"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buNone/>
            </a:pPr>
            <a:r>
              <a:rPr lang="fr-FR" sz="3200" cap="all"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cap="all" dirty="0">
                <a:effectLst/>
                <a:latin typeface="Times New Roman" panose="02020603050405020304" pitchFamily="18" charset="0"/>
                <a:ea typeface="Times New Roman" panose="02020603050405020304" pitchFamily="18" charset="0"/>
                <a:cs typeface="Times New Roman" panose="02020603050405020304" pitchFamily="18" charset="0"/>
              </a:rPr>
              <a:t>GOING OPEN IS NOT GOING BACK » </a:t>
            </a:r>
            <a:r>
              <a:rPr lang="fr-FR" sz="1300" cap="all" dirty="0">
                <a:effectLst/>
                <a:latin typeface="Times New Roman" panose="02020603050405020304" pitchFamily="18" charset="0"/>
                <a:ea typeface="Times New Roman" panose="02020603050405020304" pitchFamily="18" charset="0"/>
                <a:cs typeface="Times New Roman" panose="02020603050405020304" pitchFamily="18" charset="0"/>
              </a:rPr>
              <a:t>«  Gabriel de </a:t>
            </a:r>
            <a:r>
              <a:rPr lang="fr-FR" sz="1300" cap="all" dirty="0" err="1">
                <a:effectLst/>
                <a:latin typeface="Times New Roman" panose="02020603050405020304" pitchFamily="18" charset="0"/>
                <a:ea typeface="Times New Roman" panose="02020603050405020304" pitchFamily="18" charset="0"/>
                <a:cs typeface="Times New Roman" panose="02020603050405020304" pitchFamily="18" charset="0"/>
              </a:rPr>
              <a:t>oliveira</a:t>
            </a:r>
            <a:r>
              <a:rPr lang="fr-FR" sz="1300" cap="all"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fr-FR" sz="13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fr-FR" sz="1500" cap="all"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fr-FR" sz="1500" cap="all" dirty="0">
                <a:effectLst/>
                <a:latin typeface="Times New Roman" panose="02020603050405020304" pitchFamily="18" charset="0"/>
                <a:ea typeface="Times New Roman" panose="02020603050405020304" pitchFamily="18" charset="0"/>
                <a:cs typeface="Times New Roman" panose="02020603050405020304" pitchFamily="18" charset="0"/>
              </a:rPr>
              <a:t>OPEN PREPERITONEAL REPAIR: STORY &amp; HISTORY; </a:t>
            </a:r>
            <a:r>
              <a:rPr lang="fr-FR" sz="1600" dirty="0"/>
              <a:t>Marc Soler</a:t>
            </a:r>
            <a:br>
              <a:rPr lang="fr-FR" sz="1500" dirty="0">
                <a:effectLst/>
                <a:latin typeface="Times New Roman" panose="02020603050405020304" pitchFamily="18" charset="0"/>
                <a:ea typeface="Times New Roman" panose="02020603050405020304" pitchFamily="18" charset="0"/>
                <a:cs typeface="Times New Roman" panose="02020603050405020304" pitchFamily="18" charset="0"/>
              </a:rPr>
            </a:br>
            <a:endParaRPr lang="fr-FR" sz="15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fr-FR" sz="1500" cap="all"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fr-FR" sz="1500" cap="all" dirty="0">
              <a:latin typeface="Times New Roman" panose="02020603050405020304" pitchFamily="18" charset="0"/>
              <a:ea typeface="Times New Roman" panose="02020603050405020304" pitchFamily="18" charset="0"/>
              <a:cs typeface="Times New Roman" panose="02020603050405020304" pitchFamily="18" charset="0"/>
            </a:endParaRPr>
          </a:p>
          <a:p>
            <a:r>
              <a:rPr lang="fr-FR" sz="1500" cap="all" dirty="0">
                <a:effectLst/>
                <a:latin typeface="Times New Roman" panose="02020603050405020304" pitchFamily="18" charset="0"/>
                <a:ea typeface="Times New Roman" panose="02020603050405020304" pitchFamily="18" charset="0"/>
                <a:cs typeface="Times New Roman" panose="02020603050405020304" pitchFamily="18" charset="0"/>
              </a:rPr>
              <a:t>TREPP TECHNIQUE, TRAINING AND EDUCATION; </a:t>
            </a:r>
            <a:r>
              <a:rPr lang="fr-FR" sz="1500" dirty="0">
                <a:effectLst/>
                <a:latin typeface="Times New Roman" panose="02020603050405020304" pitchFamily="18" charset="0"/>
                <a:ea typeface="Times New Roman" panose="02020603050405020304" pitchFamily="18" charset="0"/>
                <a:cs typeface="Times New Roman" panose="02020603050405020304" pitchFamily="18" charset="0"/>
              </a:rPr>
              <a:t>Willem Akkersdijk  The </a:t>
            </a:r>
            <a:r>
              <a:rPr lang="fr-FR" sz="1500" dirty="0" err="1">
                <a:effectLst/>
                <a:latin typeface="Times New Roman" panose="02020603050405020304" pitchFamily="18" charset="0"/>
                <a:ea typeface="Times New Roman" panose="02020603050405020304" pitchFamily="18" charset="0"/>
                <a:cs typeface="Times New Roman" panose="02020603050405020304" pitchFamily="18" charset="0"/>
              </a:rPr>
              <a:t>Netherlands</a:t>
            </a:r>
            <a:endParaRPr lang="fr-FR" sz="15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fr-FR" sz="1500" cap="all"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fr-FR" sz="1500" cap="all" dirty="0">
                <a:effectLst/>
                <a:latin typeface="Times New Roman" panose="02020603050405020304" pitchFamily="18" charset="0"/>
                <a:ea typeface="Times New Roman" panose="02020603050405020304" pitchFamily="18" charset="0"/>
                <a:cs typeface="Times New Roman" panose="02020603050405020304" pitchFamily="18" charset="0"/>
              </a:rPr>
              <a:t>QUALITY MANAGEMENT, PATIENT EXPECTATIONS AND PERSPECTIVES, ACCEPTANCE FOR THE SURGEON </a:t>
            </a:r>
          </a:p>
          <a:p>
            <a:pPr marL="0" indent="0">
              <a:buNone/>
            </a:pPr>
            <a:r>
              <a:rPr lang="fr-FR" sz="1500" dirty="0">
                <a:effectLst/>
                <a:latin typeface="Times New Roman" panose="02020603050405020304" pitchFamily="18" charset="0"/>
                <a:ea typeface="Times New Roman" panose="02020603050405020304" pitchFamily="18" charset="0"/>
                <a:cs typeface="Times New Roman" panose="02020603050405020304" pitchFamily="18" charset="0"/>
              </a:rPr>
              <a:t>Gabriel  de Oliveira (Hospital Garcia de </a:t>
            </a:r>
            <a:r>
              <a:rPr lang="fr-FR" sz="1500" dirty="0" err="1">
                <a:effectLst/>
                <a:latin typeface="Times New Roman" panose="02020603050405020304" pitchFamily="18" charset="0"/>
                <a:ea typeface="Times New Roman" panose="02020603050405020304" pitchFamily="18" charset="0"/>
                <a:cs typeface="Times New Roman" panose="02020603050405020304" pitchFamily="18" charset="0"/>
              </a:rPr>
              <a:t>Orta</a:t>
            </a:r>
            <a:r>
              <a:rPr lang="fr-FR" sz="1500" dirty="0">
                <a:effectLst/>
                <a:latin typeface="Times New Roman" panose="02020603050405020304" pitchFamily="18" charset="0"/>
                <a:ea typeface="Times New Roman" panose="02020603050405020304" pitchFamily="18" charset="0"/>
                <a:cs typeface="Times New Roman" panose="02020603050405020304" pitchFamily="18" charset="0"/>
              </a:rPr>
              <a:t>, Almada, Portugal)</a:t>
            </a:r>
          </a:p>
          <a:p>
            <a:endParaRPr lang="fr-FR" sz="1500" dirty="0">
              <a:latin typeface="Times New Roman" panose="02020603050405020304" pitchFamily="18" charset="0"/>
              <a:ea typeface="Times New Roman" panose="02020603050405020304" pitchFamily="18" charset="0"/>
              <a:cs typeface="Times New Roman" panose="02020603050405020304" pitchFamily="18" charset="0"/>
            </a:endParaRPr>
          </a:p>
          <a:p>
            <a:endParaRPr lang="fr-FR" sz="1500" cap="all"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fr-FR" sz="1500" cap="all"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fr-FR" sz="1500" cap="all" dirty="0">
                <a:effectLst/>
                <a:latin typeface="Times New Roman" panose="02020603050405020304" pitchFamily="18" charset="0"/>
                <a:ea typeface="Times New Roman" panose="02020603050405020304" pitchFamily="18" charset="0"/>
                <a:cs typeface="Times New Roman" panose="02020603050405020304" pitchFamily="18" charset="0"/>
              </a:rPr>
              <a:t>UPDATED GUIDELINES FOR PREPERITONEAL APPROACH </a:t>
            </a:r>
            <a:r>
              <a:rPr lang="fr-FR" sz="1500" dirty="0">
                <a:effectLst/>
                <a:latin typeface="Times New Roman" panose="02020603050405020304" pitchFamily="18" charset="0"/>
                <a:ea typeface="Times New Roman" panose="02020603050405020304" pitchFamily="18" charset="0"/>
                <a:cs typeface="Times New Roman" panose="02020603050405020304" pitchFamily="18" charset="0"/>
              </a:rPr>
              <a:t>Ralph Lorenz (Berlin, Allemagne)</a:t>
            </a:r>
            <a:br>
              <a:rPr lang="fr-FR" sz="1800" dirty="0">
                <a:solidFill>
                  <a:srgbClr val="212529"/>
                </a:solidFill>
                <a:effectLst/>
                <a:latin typeface="Open Sans" panose="020B0606030504020204" pitchFamily="34" charset="0"/>
                <a:ea typeface="Times New Roman" panose="02020603050405020304" pitchFamily="18" charset="0"/>
              </a:rPr>
            </a:br>
            <a:br>
              <a:rPr lang="fr-FR" sz="1800" dirty="0">
                <a:solidFill>
                  <a:srgbClr val="212529"/>
                </a:solidFill>
                <a:effectLst/>
                <a:latin typeface="Open Sans" panose="020B0606030504020204" pitchFamily="34" charset="0"/>
                <a:ea typeface="Times New Roman" panose="02020603050405020304" pitchFamily="18" charset="0"/>
              </a:rPr>
            </a:br>
            <a:br>
              <a:rPr lang="fr-FR" sz="1800" dirty="0">
                <a:solidFill>
                  <a:srgbClr val="212529"/>
                </a:solidFill>
                <a:effectLst/>
                <a:latin typeface="Open Sans" panose="020B0606030504020204" pitchFamily="34" charset="0"/>
                <a:ea typeface="Times New Roman" panose="02020603050405020304" pitchFamily="18" charset="0"/>
              </a:rPr>
            </a:br>
            <a:endParaRPr lang="fr-FR" dirty="0"/>
          </a:p>
        </p:txBody>
      </p:sp>
      <p:pic>
        <p:nvPicPr>
          <p:cNvPr id="6" name="Picture 4">
            <a:extLst>
              <a:ext uri="{FF2B5EF4-FFF2-40B4-BE49-F238E27FC236}">
                <a16:creationId xmlns:a16="http://schemas.microsoft.com/office/drawing/2014/main" id="{FFFF3C30-7802-4285-B80C-82B4FB721C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75900" y="50856"/>
            <a:ext cx="1635478" cy="1103214"/>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a:extLst>
              <a:ext uri="{FF2B5EF4-FFF2-40B4-BE49-F238E27FC236}">
                <a16:creationId xmlns:a16="http://schemas.microsoft.com/office/drawing/2014/main" id="{4979402F-49FB-0A31-D5DF-990C6CE2FDC0}"/>
              </a:ext>
            </a:extLst>
          </p:cNvPr>
          <p:cNvPicPr>
            <a:picLocks noChangeAspect="1"/>
          </p:cNvPicPr>
          <p:nvPr/>
        </p:nvPicPr>
        <p:blipFill>
          <a:blip r:embed="rId4"/>
          <a:stretch>
            <a:fillRect/>
          </a:stretch>
        </p:blipFill>
        <p:spPr>
          <a:xfrm>
            <a:off x="7471894" y="2825995"/>
            <a:ext cx="935505" cy="1028456"/>
          </a:xfrm>
          <a:prstGeom prst="rect">
            <a:avLst/>
          </a:prstGeom>
        </p:spPr>
      </p:pic>
      <p:pic>
        <p:nvPicPr>
          <p:cNvPr id="9" name="Image 8">
            <a:extLst>
              <a:ext uri="{FF2B5EF4-FFF2-40B4-BE49-F238E27FC236}">
                <a16:creationId xmlns:a16="http://schemas.microsoft.com/office/drawing/2014/main" id="{640597CB-F3C0-AC27-E38E-BC0DAA47D4E3}"/>
              </a:ext>
            </a:extLst>
          </p:cNvPr>
          <p:cNvPicPr>
            <a:picLocks noChangeAspect="1"/>
          </p:cNvPicPr>
          <p:nvPr/>
        </p:nvPicPr>
        <p:blipFill>
          <a:blip r:embed="rId5"/>
          <a:stretch>
            <a:fillRect/>
          </a:stretch>
        </p:blipFill>
        <p:spPr>
          <a:xfrm>
            <a:off x="10731676" y="4006850"/>
            <a:ext cx="923925" cy="1123950"/>
          </a:xfrm>
          <a:prstGeom prst="rect">
            <a:avLst/>
          </a:prstGeom>
        </p:spPr>
      </p:pic>
      <p:pic>
        <p:nvPicPr>
          <p:cNvPr id="11" name="Image 10">
            <a:extLst>
              <a:ext uri="{FF2B5EF4-FFF2-40B4-BE49-F238E27FC236}">
                <a16:creationId xmlns:a16="http://schemas.microsoft.com/office/drawing/2014/main" id="{47BDB713-C7E9-B504-9CDA-88A36DB8CFF4}"/>
              </a:ext>
            </a:extLst>
          </p:cNvPr>
          <p:cNvPicPr>
            <a:picLocks noChangeAspect="1"/>
          </p:cNvPicPr>
          <p:nvPr/>
        </p:nvPicPr>
        <p:blipFill>
          <a:blip r:embed="rId6"/>
          <a:stretch>
            <a:fillRect/>
          </a:stretch>
        </p:blipFill>
        <p:spPr>
          <a:xfrm>
            <a:off x="8661400" y="5280252"/>
            <a:ext cx="895350" cy="1311048"/>
          </a:xfrm>
          <a:prstGeom prst="rect">
            <a:avLst/>
          </a:prstGeom>
        </p:spPr>
      </p:pic>
      <p:pic>
        <p:nvPicPr>
          <p:cNvPr id="7" name="Image 6">
            <a:extLst>
              <a:ext uri="{FF2B5EF4-FFF2-40B4-BE49-F238E27FC236}">
                <a16:creationId xmlns:a16="http://schemas.microsoft.com/office/drawing/2014/main" id="{85AA077A-5767-CD84-1A0E-840934FAFBE1}"/>
              </a:ext>
            </a:extLst>
          </p:cNvPr>
          <p:cNvPicPr>
            <a:picLocks noChangeAspect="1"/>
          </p:cNvPicPr>
          <p:nvPr/>
        </p:nvPicPr>
        <p:blipFill>
          <a:blip r:embed="rId7"/>
          <a:stretch>
            <a:fillRect/>
          </a:stretch>
        </p:blipFill>
        <p:spPr>
          <a:xfrm>
            <a:off x="8908024" y="2730501"/>
            <a:ext cx="763026" cy="1123950"/>
          </a:xfrm>
          <a:prstGeom prst="rect">
            <a:avLst/>
          </a:prstGeom>
        </p:spPr>
      </p:pic>
    </p:spTree>
    <p:extLst>
      <p:ext uri="{BB962C8B-B14F-4D97-AF65-F5344CB8AC3E}">
        <p14:creationId xmlns:p14="http://schemas.microsoft.com/office/powerpoint/2010/main" val="40145619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a:extLst>
              <a:ext uri="{FF2B5EF4-FFF2-40B4-BE49-F238E27FC236}">
                <a16:creationId xmlns:a16="http://schemas.microsoft.com/office/drawing/2014/main" id="{2EEFD9E6-C0CA-4B3B-9AEC-8D92C4661B63}"/>
              </a:ext>
            </a:extLst>
          </p:cNvPr>
          <p:cNvSpPr>
            <a:spLocks noGrp="1" noRot="1" noChangeArrowheads="1"/>
          </p:cNvSpPr>
          <p:nvPr>
            <p:ph type="title"/>
          </p:nvPr>
        </p:nvSpPr>
        <p:spPr>
          <a:xfrm>
            <a:off x="3503613" y="188914"/>
            <a:ext cx="8229600" cy="2295525"/>
          </a:xfrm>
        </p:spPr>
        <p:txBody>
          <a:bodyPr/>
          <a:lstStyle/>
          <a:p>
            <a:pPr eaLnBrk="1" hangingPunct="1">
              <a:defRPr/>
            </a:pPr>
            <a:r>
              <a:rPr lang="fr-FR" altLang="fr-FR" dirty="0"/>
              <a:t>Henri R </a:t>
            </a:r>
            <a:r>
              <a:rPr lang="fr-FR" altLang="fr-FR" dirty="0" err="1"/>
              <a:t>Fruchaud</a:t>
            </a:r>
            <a:r>
              <a:rPr lang="fr-FR" altLang="fr-FR" dirty="0"/>
              <a:t>, 1956</a:t>
            </a:r>
            <a:br>
              <a:rPr lang="fr-FR" altLang="fr-FR" dirty="0"/>
            </a:br>
            <a:r>
              <a:rPr lang="fr-FR" altLang="fr-FR" sz="2400" dirty="0" err="1"/>
              <a:t>Surgical</a:t>
            </a:r>
            <a:r>
              <a:rPr lang="fr-FR" altLang="fr-FR" dirty="0"/>
              <a:t> </a:t>
            </a:r>
            <a:r>
              <a:rPr lang="fr-FR" altLang="fr-FR" sz="2400" dirty="0" err="1"/>
              <a:t>Anatomy</a:t>
            </a:r>
            <a:r>
              <a:rPr lang="fr-FR" altLang="fr-FR" sz="2400" dirty="0"/>
              <a:t> of groin </a:t>
            </a:r>
            <a:r>
              <a:rPr lang="fr-FR" altLang="fr-FR" sz="2400" dirty="0" err="1"/>
              <a:t>hernia</a:t>
            </a:r>
            <a:br>
              <a:rPr lang="fr-FR" altLang="fr-FR" sz="2400" dirty="0"/>
            </a:br>
            <a:r>
              <a:rPr lang="fr-FR" altLang="fr-FR" sz="2400" dirty="0" err="1"/>
              <a:t>Surgical</a:t>
            </a:r>
            <a:r>
              <a:rPr lang="fr-FR" altLang="fr-FR" sz="2400" dirty="0"/>
              <a:t> </a:t>
            </a:r>
            <a:r>
              <a:rPr lang="fr-FR" altLang="fr-FR" sz="2400" dirty="0" err="1"/>
              <a:t>treatment</a:t>
            </a:r>
            <a:r>
              <a:rPr lang="fr-FR" altLang="fr-FR" sz="2400" dirty="0"/>
              <a:t> of groin </a:t>
            </a:r>
            <a:r>
              <a:rPr lang="fr-FR" altLang="fr-FR" sz="2400" dirty="0" err="1"/>
              <a:t>hernia</a:t>
            </a:r>
            <a:br>
              <a:rPr lang="fr-FR" altLang="fr-FR" sz="2400" dirty="0"/>
            </a:br>
            <a:endParaRPr lang="fr-FR" altLang="fr-FR" sz="2400" dirty="0"/>
          </a:p>
        </p:txBody>
      </p:sp>
      <p:pic>
        <p:nvPicPr>
          <p:cNvPr id="26627" name="Picture 3">
            <a:extLst>
              <a:ext uri="{FF2B5EF4-FFF2-40B4-BE49-F238E27FC236}">
                <a16:creationId xmlns:a16="http://schemas.microsoft.com/office/drawing/2014/main" id="{B8435CD0-9882-4016-8681-C448DDE1DAF1}"/>
              </a:ext>
            </a:extLst>
          </p:cNvPr>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2495551" y="2636839"/>
            <a:ext cx="3057525" cy="3989387"/>
          </a:xfrm>
        </p:spPr>
      </p:pic>
      <p:pic>
        <p:nvPicPr>
          <p:cNvPr id="26628" name="Picture 5">
            <a:extLst>
              <a:ext uri="{FF2B5EF4-FFF2-40B4-BE49-F238E27FC236}">
                <a16:creationId xmlns:a16="http://schemas.microsoft.com/office/drawing/2014/main" id="{83D0CE42-B809-4BF3-B15B-8DB781B017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8526" y="2276475"/>
            <a:ext cx="2924175" cy="389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9" name="Image 1">
            <a:extLst>
              <a:ext uri="{FF2B5EF4-FFF2-40B4-BE49-F238E27FC236}">
                <a16:creationId xmlns:a16="http://schemas.microsoft.com/office/drawing/2014/main" id="{0475C1E8-C0E8-4A00-B348-C599CD85EEE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5026" y="384176"/>
            <a:ext cx="1592262"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a:extLst>
              <a:ext uri="{FF2B5EF4-FFF2-40B4-BE49-F238E27FC236}">
                <a16:creationId xmlns:a16="http://schemas.microsoft.com/office/drawing/2014/main" id="{094572F7-1259-43A4-BB69-C295C3136BB3}"/>
              </a:ext>
            </a:extLst>
          </p:cNvPr>
          <p:cNvSpPr>
            <a:spLocks noGrp="1" noRot="1" noChangeArrowheads="1"/>
          </p:cNvSpPr>
          <p:nvPr>
            <p:ph type="title"/>
          </p:nvPr>
        </p:nvSpPr>
        <p:spPr>
          <a:xfrm>
            <a:off x="3143250" y="333376"/>
            <a:ext cx="8229600" cy="1228725"/>
          </a:xfrm>
        </p:spPr>
        <p:txBody>
          <a:bodyPr/>
          <a:lstStyle/>
          <a:p>
            <a:pPr eaLnBrk="1" hangingPunct="1">
              <a:defRPr/>
            </a:pPr>
            <a:r>
              <a:rPr lang="fr-FR"/>
              <a:t>Henri R Fruchaud, 1956</a:t>
            </a:r>
          </a:p>
        </p:txBody>
      </p:sp>
      <p:sp>
        <p:nvSpPr>
          <p:cNvPr id="274435" name="Rectangle 3">
            <a:extLst>
              <a:ext uri="{FF2B5EF4-FFF2-40B4-BE49-F238E27FC236}">
                <a16:creationId xmlns:a16="http://schemas.microsoft.com/office/drawing/2014/main" id="{9F155637-9F20-4C5C-8C46-D623687BD7F8}"/>
              </a:ext>
            </a:extLst>
          </p:cNvPr>
          <p:cNvSpPr>
            <a:spLocks noGrp="1" noChangeArrowheads="1"/>
          </p:cNvSpPr>
          <p:nvPr>
            <p:ph type="body" idx="1"/>
          </p:nvPr>
        </p:nvSpPr>
        <p:spPr>
          <a:xfrm>
            <a:off x="164123" y="3094892"/>
            <a:ext cx="11723077" cy="3031272"/>
          </a:xfrm>
        </p:spPr>
        <p:txBody>
          <a:bodyPr>
            <a:normAutofit/>
          </a:bodyPr>
          <a:lstStyle/>
          <a:p>
            <a:pPr marL="0" indent="0" eaLnBrk="1" hangingPunct="1">
              <a:buNone/>
              <a:defRPr/>
            </a:pPr>
            <a:r>
              <a:rPr lang="fr-FR" sz="4000" dirty="0"/>
              <a:t>The </a:t>
            </a:r>
            <a:r>
              <a:rPr lang="fr-FR" sz="4000" dirty="0" err="1"/>
              <a:t>surgical</a:t>
            </a:r>
            <a:r>
              <a:rPr lang="fr-FR" sz="4000" dirty="0"/>
              <a:t> </a:t>
            </a:r>
            <a:r>
              <a:rPr lang="fr-FR" sz="4000" dirty="0" err="1"/>
              <a:t>treatment</a:t>
            </a:r>
            <a:r>
              <a:rPr lang="fr-FR" sz="4000" dirty="0"/>
              <a:t> of inguinal or </a:t>
            </a:r>
            <a:r>
              <a:rPr lang="fr-FR" sz="4000" dirty="0" err="1"/>
              <a:t>femoral</a:t>
            </a:r>
            <a:r>
              <a:rPr lang="fr-FR" sz="4000" dirty="0"/>
              <a:t> </a:t>
            </a:r>
            <a:r>
              <a:rPr lang="fr-FR" sz="4000" dirty="0" err="1"/>
              <a:t>hernias</a:t>
            </a:r>
            <a:r>
              <a:rPr lang="fr-FR" sz="4000" dirty="0"/>
              <a:t> must not </a:t>
            </a:r>
            <a:r>
              <a:rPr lang="fr-FR" sz="4000" dirty="0" err="1"/>
              <a:t>be</a:t>
            </a:r>
            <a:r>
              <a:rPr lang="fr-FR" sz="4000" dirty="0"/>
              <a:t> the </a:t>
            </a:r>
            <a:r>
              <a:rPr lang="fr-FR" sz="4000" dirty="0" err="1"/>
              <a:t>closure</a:t>
            </a:r>
            <a:r>
              <a:rPr lang="fr-FR" sz="4000" dirty="0"/>
              <a:t> of the inguinal canal or the </a:t>
            </a:r>
            <a:r>
              <a:rPr lang="fr-FR" sz="4000" dirty="0" err="1"/>
              <a:t>femoral</a:t>
            </a:r>
            <a:r>
              <a:rPr lang="fr-FR" sz="4000" dirty="0"/>
              <a:t> ring, but the « </a:t>
            </a:r>
            <a:r>
              <a:rPr lang="fr-FR" sz="4000" dirty="0" err="1"/>
              <a:t>deep</a:t>
            </a:r>
            <a:r>
              <a:rPr lang="fr-FR" sz="4000" dirty="0"/>
              <a:t> reconstruction » of the abdominal </a:t>
            </a:r>
            <a:r>
              <a:rPr lang="fr-FR" sz="4000" dirty="0" err="1"/>
              <a:t>wall</a:t>
            </a:r>
            <a:r>
              <a:rPr lang="fr-FR" sz="4000" dirty="0"/>
              <a:t> in the </a:t>
            </a:r>
            <a:r>
              <a:rPr lang="fr-FR" sz="4000" dirty="0" err="1"/>
              <a:t>whole</a:t>
            </a:r>
            <a:r>
              <a:rPr lang="fr-FR" sz="4000" dirty="0"/>
              <a:t> groin </a:t>
            </a:r>
            <a:r>
              <a:rPr lang="fr-FR" sz="4000" dirty="0" err="1"/>
              <a:t>region</a:t>
            </a:r>
            <a:endParaRPr lang="fr-FR" sz="4000" dirty="0"/>
          </a:p>
        </p:txBody>
      </p:sp>
      <p:pic>
        <p:nvPicPr>
          <p:cNvPr id="31748" name="Picture 4">
            <a:extLst>
              <a:ext uri="{FF2B5EF4-FFF2-40B4-BE49-F238E27FC236}">
                <a16:creationId xmlns:a16="http://schemas.microsoft.com/office/drawing/2014/main" id="{5DD0E0E8-5155-4971-8D9A-F31A8E6856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298" y="333376"/>
            <a:ext cx="2411413" cy="181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DD0F19-2B57-428B-9641-E9731311686D}"/>
              </a:ext>
            </a:extLst>
          </p:cNvPr>
          <p:cNvSpPr>
            <a:spLocks noGrp="1"/>
          </p:cNvSpPr>
          <p:nvPr>
            <p:ph type="title"/>
          </p:nvPr>
        </p:nvSpPr>
        <p:spPr>
          <a:xfrm>
            <a:off x="85060" y="239908"/>
            <a:ext cx="12021879" cy="1325563"/>
          </a:xfrm>
        </p:spPr>
        <p:txBody>
          <a:bodyPr/>
          <a:lstStyle/>
          <a:p>
            <a:pPr>
              <a:spcBef>
                <a:spcPct val="0"/>
              </a:spcBef>
              <a:buClrTx/>
              <a:buSzTx/>
              <a:buFontTx/>
              <a:buNone/>
            </a:pPr>
            <a:r>
              <a:rPr lang="fr-FR" altLang="fr-FR" sz="4400" dirty="0"/>
              <a:t>The </a:t>
            </a:r>
            <a:r>
              <a:rPr lang="fr-FR" altLang="fr-FR" sz="4400" dirty="0" err="1"/>
              <a:t>Nyhus</a:t>
            </a:r>
            <a:r>
              <a:rPr lang="fr-FR" altLang="fr-FR" sz="4400" dirty="0"/>
              <a:t> </a:t>
            </a:r>
            <a:r>
              <a:rPr lang="fr-FR" altLang="fr-FR" sz="4400" dirty="0" err="1"/>
              <a:t>Preperitoneal</a:t>
            </a:r>
            <a:r>
              <a:rPr lang="fr-FR" altLang="fr-FR" sz="4400" dirty="0"/>
              <a:t> </a:t>
            </a:r>
            <a:r>
              <a:rPr lang="fr-FR" altLang="fr-FR" sz="4400" dirty="0" err="1"/>
              <a:t>Repair</a:t>
            </a:r>
            <a:r>
              <a:rPr lang="fr-FR" altLang="fr-FR" sz="4400" dirty="0"/>
              <a:t>, 1960</a:t>
            </a:r>
            <a:endParaRPr lang="fr-FR" altLang="fr-FR" dirty="0">
              <a:latin typeface="Times New Roman" panose="02020603050405020304" pitchFamily="18" charset="0"/>
              <a:cs typeface="Times New Roman" panose="02020603050405020304" pitchFamily="18" charset="0"/>
            </a:endParaRPr>
          </a:p>
        </p:txBody>
      </p:sp>
      <p:sp>
        <p:nvSpPr>
          <p:cNvPr id="3" name="Espace réservé du contenu 2">
            <a:extLst>
              <a:ext uri="{FF2B5EF4-FFF2-40B4-BE49-F238E27FC236}">
                <a16:creationId xmlns:a16="http://schemas.microsoft.com/office/drawing/2014/main" id="{AF678449-397E-4ED3-85AD-FC4973B00897}"/>
              </a:ext>
            </a:extLst>
          </p:cNvPr>
          <p:cNvSpPr>
            <a:spLocks noGrp="1"/>
          </p:cNvSpPr>
          <p:nvPr>
            <p:ph idx="1"/>
          </p:nvPr>
        </p:nvSpPr>
        <p:spPr>
          <a:xfrm>
            <a:off x="0" y="1371600"/>
            <a:ext cx="11353800" cy="5486399"/>
          </a:xfrm>
        </p:spPr>
        <p:txBody>
          <a:bodyPr>
            <a:normAutofit/>
          </a:bodyPr>
          <a:lstStyle/>
          <a:p>
            <a:pPr marL="0" indent="0">
              <a:buNone/>
            </a:pPr>
            <a:endParaRPr lang="fr-FR" dirty="0"/>
          </a:p>
          <a:p>
            <a:pPr eaLnBrk="1" hangingPunct="1">
              <a:buFont typeface="Wingdings" panose="05000000000000000000" pitchFamily="2" charset="2"/>
              <a:buNone/>
              <a:defRPr/>
            </a:pPr>
            <a:r>
              <a:rPr lang="fr-FR" dirty="0"/>
              <a:t>				</a:t>
            </a:r>
          </a:p>
          <a:p>
            <a:pPr marL="0" indent="0">
              <a:buNone/>
              <a:defRPr/>
            </a:pPr>
            <a:endParaRPr lang="fr-FR" dirty="0">
              <a:latin typeface="Times New Roman" panose="02020603050405020304" pitchFamily="18" charset="0"/>
              <a:cs typeface="Times New Roman" panose="02020603050405020304" pitchFamily="18" charset="0"/>
            </a:endParaRPr>
          </a:p>
        </p:txBody>
      </p:sp>
      <p:pic>
        <p:nvPicPr>
          <p:cNvPr id="7" name="Picture 8">
            <a:extLst>
              <a:ext uri="{FF2B5EF4-FFF2-40B4-BE49-F238E27FC236}">
                <a16:creationId xmlns:a16="http://schemas.microsoft.com/office/drawing/2014/main" id="{00D15399-F6E3-461E-83AB-FBDDDE8D44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9571036" y="449796"/>
            <a:ext cx="2233612" cy="27352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5">
            <a:extLst>
              <a:ext uri="{FF2B5EF4-FFF2-40B4-BE49-F238E27FC236}">
                <a16:creationId xmlns:a16="http://schemas.microsoft.com/office/drawing/2014/main" id="{112D6C7A-C717-4B7C-8AC5-A0B758E582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700213"/>
            <a:ext cx="2736850" cy="19716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1">
            <a:extLst>
              <a:ext uri="{FF2B5EF4-FFF2-40B4-BE49-F238E27FC236}">
                <a16:creationId xmlns:a16="http://schemas.microsoft.com/office/drawing/2014/main" id="{8DB81CAE-3706-49D0-BA75-A6898C4890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2500" y="1773238"/>
            <a:ext cx="2660650" cy="199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9">
            <a:extLst>
              <a:ext uri="{FF2B5EF4-FFF2-40B4-BE49-F238E27FC236}">
                <a16:creationId xmlns:a16="http://schemas.microsoft.com/office/drawing/2014/main" id="{7D3AE2F1-F1F9-468E-837C-CAC15C6624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825" y="4400550"/>
            <a:ext cx="2665413" cy="217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0">
            <a:extLst>
              <a:ext uri="{FF2B5EF4-FFF2-40B4-BE49-F238E27FC236}">
                <a16:creationId xmlns:a16="http://schemas.microsoft.com/office/drawing/2014/main" id="{7E8E85BB-2113-4C23-B595-C61BC4EDA29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92500" y="4405312"/>
            <a:ext cx="2520950" cy="1893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4">
            <a:extLst>
              <a:ext uri="{FF2B5EF4-FFF2-40B4-BE49-F238E27FC236}">
                <a16:creationId xmlns:a16="http://schemas.microsoft.com/office/drawing/2014/main" id="{71BC7420-A95B-4055-B1F7-BFAAAACEFDB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a:xfrm>
            <a:off x="6712615" y="4334253"/>
            <a:ext cx="2271048" cy="229038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 name="Picture 5">
            <a:extLst>
              <a:ext uri="{FF2B5EF4-FFF2-40B4-BE49-F238E27FC236}">
                <a16:creationId xmlns:a16="http://schemas.microsoft.com/office/drawing/2014/main" id="{294108C6-6A77-4E7C-A201-01ED873E64C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50436" y="4702851"/>
            <a:ext cx="1866901" cy="1651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40900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DD0F19-2B57-428B-9641-E9731311686D}"/>
              </a:ext>
            </a:extLst>
          </p:cNvPr>
          <p:cNvSpPr>
            <a:spLocks noGrp="1"/>
          </p:cNvSpPr>
          <p:nvPr>
            <p:ph type="title"/>
          </p:nvPr>
        </p:nvSpPr>
        <p:spPr>
          <a:xfrm>
            <a:off x="3371850" y="746570"/>
            <a:ext cx="5744239" cy="1325563"/>
          </a:xfrm>
        </p:spPr>
        <p:txBody>
          <a:bodyPr/>
          <a:lstStyle/>
          <a:p>
            <a:pPr>
              <a:spcBef>
                <a:spcPct val="0"/>
              </a:spcBef>
              <a:buClrTx/>
              <a:buSzTx/>
              <a:buFontTx/>
              <a:buNone/>
            </a:pPr>
            <a:r>
              <a:rPr lang="fr-FR" altLang="fr-FR" b="0" dirty="0">
                <a:latin typeface="Times New Roman" panose="02020603050405020304" pitchFamily="18" charset="0"/>
                <a:cs typeface="Times New Roman" panose="02020603050405020304" pitchFamily="18" charset="0"/>
              </a:rPr>
              <a:t>Jean RIVES 1965</a:t>
            </a:r>
            <a:endParaRPr lang="fr-FR" altLang="fr-FR" dirty="0">
              <a:latin typeface="Times New Roman" panose="02020603050405020304" pitchFamily="18" charset="0"/>
              <a:cs typeface="Times New Roman" panose="02020603050405020304" pitchFamily="18" charset="0"/>
            </a:endParaRPr>
          </a:p>
        </p:txBody>
      </p:sp>
      <p:sp>
        <p:nvSpPr>
          <p:cNvPr id="3" name="Espace réservé du contenu 2">
            <a:extLst>
              <a:ext uri="{FF2B5EF4-FFF2-40B4-BE49-F238E27FC236}">
                <a16:creationId xmlns:a16="http://schemas.microsoft.com/office/drawing/2014/main" id="{AF678449-397E-4ED3-85AD-FC4973B00897}"/>
              </a:ext>
            </a:extLst>
          </p:cNvPr>
          <p:cNvSpPr>
            <a:spLocks noGrp="1"/>
          </p:cNvSpPr>
          <p:nvPr>
            <p:ph idx="1"/>
          </p:nvPr>
        </p:nvSpPr>
        <p:spPr>
          <a:xfrm>
            <a:off x="0" y="1371600"/>
            <a:ext cx="11353800" cy="5486399"/>
          </a:xfrm>
        </p:spPr>
        <p:txBody>
          <a:bodyPr>
            <a:normAutofit/>
          </a:bodyPr>
          <a:lstStyle/>
          <a:p>
            <a:pPr marL="0" indent="0">
              <a:buNone/>
            </a:pPr>
            <a:endParaRPr lang="fr-FR" dirty="0"/>
          </a:p>
          <a:p>
            <a:pPr eaLnBrk="1" hangingPunct="1">
              <a:buFont typeface="Wingdings" panose="05000000000000000000" pitchFamily="2" charset="2"/>
              <a:buNone/>
              <a:defRPr/>
            </a:pPr>
            <a:r>
              <a:rPr lang="fr-FR" dirty="0"/>
              <a:t>				</a:t>
            </a:r>
          </a:p>
          <a:p>
            <a:pPr marL="0" indent="0">
              <a:buNone/>
              <a:defRPr/>
            </a:pPr>
            <a:endParaRPr lang="fr-FR" dirty="0">
              <a:latin typeface="Times New Roman" panose="02020603050405020304" pitchFamily="18" charset="0"/>
              <a:cs typeface="Times New Roman" panose="02020603050405020304" pitchFamily="18" charset="0"/>
            </a:endParaRPr>
          </a:p>
        </p:txBody>
      </p:sp>
      <p:pic>
        <p:nvPicPr>
          <p:cNvPr id="4" name="Picture 5">
            <a:extLst>
              <a:ext uri="{FF2B5EF4-FFF2-40B4-BE49-F238E27FC236}">
                <a16:creationId xmlns:a16="http://schemas.microsoft.com/office/drawing/2014/main" id="{33EC7BCE-1527-43F3-8901-9FF111D863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353" y="185388"/>
            <a:ext cx="2016125" cy="24479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37694AE7-64B5-4618-94A2-F76E755414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750" y="3098451"/>
            <a:ext cx="4032250" cy="34766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a:extLst>
              <a:ext uri="{FF2B5EF4-FFF2-40B4-BE49-F238E27FC236}">
                <a16:creationId xmlns:a16="http://schemas.microsoft.com/office/drawing/2014/main" id="{7A9D1C67-611C-4CCF-BD4C-1F4C8CC474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4744" y="1790700"/>
            <a:ext cx="4500563"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07003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F8DA619B-E391-40C5-BAE1-291E35E6973E}"/>
              </a:ext>
            </a:extLst>
          </p:cNvPr>
          <p:cNvSpPr>
            <a:spLocks noGrp="1" noRot="1" noChangeArrowheads="1"/>
          </p:cNvSpPr>
          <p:nvPr>
            <p:ph type="title"/>
          </p:nvPr>
        </p:nvSpPr>
        <p:spPr>
          <a:xfrm>
            <a:off x="6324600" y="365125"/>
            <a:ext cx="5029200" cy="1325563"/>
          </a:xfrm>
        </p:spPr>
        <p:txBody>
          <a:bodyPr/>
          <a:lstStyle/>
          <a:p>
            <a:r>
              <a:rPr lang="fr-FR" altLang="fr-FR" dirty="0"/>
              <a:t>René Stoppa</a:t>
            </a:r>
          </a:p>
        </p:txBody>
      </p:sp>
      <p:pic>
        <p:nvPicPr>
          <p:cNvPr id="6" name="Picture 4">
            <a:extLst>
              <a:ext uri="{FF2B5EF4-FFF2-40B4-BE49-F238E27FC236}">
                <a16:creationId xmlns:a16="http://schemas.microsoft.com/office/drawing/2014/main" id="{FF233A89-91AA-47B5-A2FB-039B0864B63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35619" y="195104"/>
            <a:ext cx="1681206" cy="222424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BBF5ED4E-E20F-4290-9529-2EECB8A663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9559" y="3429000"/>
            <a:ext cx="4369542" cy="294798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7">
            <a:extLst>
              <a:ext uri="{FF2B5EF4-FFF2-40B4-BE49-F238E27FC236}">
                <a16:creationId xmlns:a16="http://schemas.microsoft.com/office/drawing/2014/main" id="{CB9BA9B4-7B24-458B-A36A-875690006A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0329" y="1690688"/>
            <a:ext cx="4281759" cy="321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ZoneTexte 13">
            <a:extLst>
              <a:ext uri="{FF2B5EF4-FFF2-40B4-BE49-F238E27FC236}">
                <a16:creationId xmlns:a16="http://schemas.microsoft.com/office/drawing/2014/main" id="{E70BB533-7081-4A0C-AAA7-627739046821}"/>
              </a:ext>
            </a:extLst>
          </p:cNvPr>
          <p:cNvSpPr txBox="1"/>
          <p:nvPr/>
        </p:nvSpPr>
        <p:spPr>
          <a:xfrm>
            <a:off x="914824" y="5583020"/>
            <a:ext cx="6096000" cy="646331"/>
          </a:xfrm>
          <a:prstGeom prst="rect">
            <a:avLst/>
          </a:prstGeom>
          <a:noFill/>
        </p:spPr>
        <p:txBody>
          <a:bodyPr wrap="square">
            <a:spAutoFit/>
          </a:bodyPr>
          <a:lstStyle/>
          <a:p>
            <a:pPr>
              <a:buFont typeface="Wingdings" panose="05000000000000000000" pitchFamily="2" charset="2"/>
              <a:buNone/>
            </a:pPr>
            <a:r>
              <a:rPr lang="fr-FR" altLang="fr-FR" dirty="0"/>
              <a:t>Giant </a:t>
            </a:r>
            <a:r>
              <a:rPr lang="fr-FR" altLang="fr-FR" dirty="0" err="1"/>
              <a:t>prosthetic</a:t>
            </a:r>
            <a:r>
              <a:rPr lang="fr-FR" altLang="fr-FR" dirty="0"/>
              <a:t> </a:t>
            </a:r>
            <a:r>
              <a:rPr lang="fr-FR" altLang="fr-FR" dirty="0" err="1"/>
              <a:t>reinforcement</a:t>
            </a:r>
            <a:r>
              <a:rPr lang="fr-FR" altLang="fr-FR" dirty="0"/>
              <a:t> of the viscéral sac </a:t>
            </a:r>
          </a:p>
          <a:p>
            <a:pPr>
              <a:buFont typeface="Wingdings" panose="05000000000000000000" pitchFamily="2" charset="2"/>
              <a:buNone/>
            </a:pPr>
            <a:r>
              <a:rPr lang="fr-FR" altLang="fr-FR" sz="1800" dirty="0">
                <a:latin typeface="Comic Sans MS" panose="030F0702030302020204" pitchFamily="66" charset="0"/>
              </a:rPr>
              <a:t>1967: First tension free and </a:t>
            </a:r>
            <a:r>
              <a:rPr lang="fr-FR" altLang="fr-FR" sz="1800" dirty="0" err="1">
                <a:latin typeface="Comic Sans MS" panose="030F0702030302020204" pitchFamily="66" charset="0"/>
              </a:rPr>
              <a:t>sutureless</a:t>
            </a:r>
            <a:r>
              <a:rPr lang="fr-FR" altLang="fr-FR" sz="1800" dirty="0">
                <a:latin typeface="Comic Sans MS" panose="030F0702030302020204" pitchFamily="66" charset="0"/>
              </a:rPr>
              <a:t> </a:t>
            </a:r>
            <a:r>
              <a:rPr lang="fr-FR" altLang="fr-FR" sz="1800" dirty="0" err="1">
                <a:latin typeface="Comic Sans MS" panose="030F0702030302020204" pitchFamily="66" charset="0"/>
              </a:rPr>
              <a:t>hernia</a:t>
            </a:r>
            <a:r>
              <a:rPr lang="fr-FR" altLang="fr-FR" sz="1800" dirty="0">
                <a:latin typeface="Comic Sans MS" panose="030F0702030302020204" pitchFamily="66" charset="0"/>
              </a:rPr>
              <a:t> </a:t>
            </a:r>
            <a:r>
              <a:rPr lang="fr-FR" altLang="fr-FR" sz="1800" dirty="0" err="1">
                <a:latin typeface="Comic Sans MS" panose="030F0702030302020204" pitchFamily="66" charset="0"/>
              </a:rPr>
              <a:t>repair</a:t>
            </a:r>
            <a:endParaRPr lang="fr-FR" altLang="fr-FR" sz="1800" dirty="0">
              <a:latin typeface="Comic Sans MS" panose="030F0702030302020204" pitchFamily="66" charset="0"/>
            </a:endParaRPr>
          </a:p>
        </p:txBody>
      </p:sp>
    </p:spTree>
    <p:extLst>
      <p:ext uri="{BB962C8B-B14F-4D97-AF65-F5344CB8AC3E}">
        <p14:creationId xmlns:p14="http://schemas.microsoft.com/office/powerpoint/2010/main" val="1917674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a:extLst>
              <a:ext uri="{FF2B5EF4-FFF2-40B4-BE49-F238E27FC236}">
                <a16:creationId xmlns:a16="http://schemas.microsoft.com/office/drawing/2014/main" id="{6BDCCDC4-A468-42CC-9952-B7D75793FC40}"/>
              </a:ext>
            </a:extLst>
          </p:cNvPr>
          <p:cNvSpPr>
            <a:spLocks noGrp="1" noRot="1" noChangeArrowheads="1"/>
          </p:cNvSpPr>
          <p:nvPr>
            <p:ph type="title"/>
          </p:nvPr>
        </p:nvSpPr>
        <p:spPr>
          <a:xfrm>
            <a:off x="4008438" y="1"/>
            <a:ext cx="7283450" cy="2276475"/>
          </a:xfrm>
        </p:spPr>
        <p:txBody>
          <a:bodyPr/>
          <a:lstStyle/>
          <a:p>
            <a:r>
              <a:rPr lang="fr-FR" altLang="fr-FR"/>
              <a:t>Laparoscopic </a:t>
            </a:r>
            <a:br>
              <a:rPr lang="fr-FR" altLang="fr-FR"/>
            </a:br>
            <a:r>
              <a:rPr lang="fr-FR" altLang="fr-FR"/>
              <a:t>hernia surgery</a:t>
            </a:r>
            <a:br>
              <a:rPr lang="fr-FR" altLang="fr-FR"/>
            </a:br>
            <a:r>
              <a:rPr lang="fr-FR" altLang="fr-FR"/>
              <a:t>1992</a:t>
            </a:r>
          </a:p>
        </p:txBody>
      </p:sp>
      <p:sp>
        <p:nvSpPr>
          <p:cNvPr id="278531" name="Rectangle 3">
            <a:extLst>
              <a:ext uri="{FF2B5EF4-FFF2-40B4-BE49-F238E27FC236}">
                <a16:creationId xmlns:a16="http://schemas.microsoft.com/office/drawing/2014/main" id="{6019283B-A2FE-4C09-A80A-A648FB9A42CB}"/>
              </a:ext>
            </a:extLst>
          </p:cNvPr>
          <p:cNvSpPr>
            <a:spLocks noGrp="1" noChangeArrowheads="1"/>
          </p:cNvSpPr>
          <p:nvPr>
            <p:ph type="body" idx="1"/>
          </p:nvPr>
        </p:nvSpPr>
        <p:spPr/>
        <p:txBody>
          <a:bodyPr/>
          <a:lstStyle/>
          <a:p>
            <a:endParaRPr lang="fr-FR" altLang="fr-FR" dirty="0"/>
          </a:p>
          <a:p>
            <a:endParaRPr lang="fr-FR" altLang="fr-FR" dirty="0"/>
          </a:p>
          <a:p>
            <a:pPr>
              <a:buFont typeface="Wingdings" panose="05000000000000000000" pitchFamily="2" charset="2"/>
              <a:buNone/>
            </a:pPr>
            <a:r>
              <a:rPr lang="fr-FR" altLang="fr-FR" dirty="0" err="1"/>
              <a:t>Transperitoneal</a:t>
            </a:r>
            <a:r>
              <a:rPr lang="fr-FR" altLang="fr-FR" dirty="0"/>
              <a:t> </a:t>
            </a:r>
            <a:r>
              <a:rPr lang="fr-FR" altLang="fr-FR" dirty="0" err="1"/>
              <a:t>approach</a:t>
            </a:r>
            <a:endParaRPr lang="fr-FR" altLang="fr-FR" dirty="0"/>
          </a:p>
          <a:p>
            <a:pPr>
              <a:buFont typeface="Wingdings" panose="05000000000000000000" pitchFamily="2" charset="2"/>
              <a:buNone/>
            </a:pPr>
            <a:r>
              <a:rPr lang="fr-FR" altLang="fr-FR" dirty="0"/>
              <a:t>J. Leroy, G. Fromont  </a:t>
            </a:r>
          </a:p>
          <a:p>
            <a:pPr>
              <a:buFont typeface="Wingdings" panose="05000000000000000000" pitchFamily="2" charset="2"/>
              <a:buNone/>
            </a:pPr>
            <a:endParaRPr lang="fr-FR" altLang="fr-FR" dirty="0"/>
          </a:p>
          <a:p>
            <a:pPr>
              <a:buFont typeface="Wingdings" panose="05000000000000000000" pitchFamily="2" charset="2"/>
              <a:buNone/>
            </a:pPr>
            <a:r>
              <a:rPr lang="fr-FR" altLang="fr-FR" dirty="0" err="1"/>
              <a:t>Propéritoneal</a:t>
            </a:r>
            <a:r>
              <a:rPr lang="fr-FR" altLang="fr-FR" dirty="0"/>
              <a:t> </a:t>
            </a:r>
            <a:r>
              <a:rPr lang="fr-FR" altLang="fr-FR" dirty="0" err="1"/>
              <a:t>approach</a:t>
            </a:r>
            <a:endParaRPr lang="fr-FR" altLang="fr-FR" dirty="0"/>
          </a:p>
          <a:p>
            <a:pPr>
              <a:buFont typeface="Wingdings" panose="05000000000000000000" pitchFamily="2" charset="2"/>
              <a:buNone/>
            </a:pPr>
            <a:r>
              <a:rPr lang="fr-FR" altLang="fr-FR" dirty="0" err="1"/>
              <a:t>G.Begin</a:t>
            </a:r>
            <a:r>
              <a:rPr lang="fr-FR" altLang="fr-FR" dirty="0"/>
              <a:t>, </a:t>
            </a:r>
            <a:r>
              <a:rPr lang="fr-FR" altLang="fr-FR" dirty="0" err="1"/>
              <a:t>Dulucq</a:t>
            </a:r>
            <a:endParaRPr lang="fr-FR" altLang="fr-FR" dirty="0"/>
          </a:p>
          <a:p>
            <a:endParaRPr lang="fr-FR" altLang="fr-FR" dirty="0"/>
          </a:p>
          <a:p>
            <a:endParaRPr lang="fr-FR" altLang="fr-FR" dirty="0"/>
          </a:p>
        </p:txBody>
      </p:sp>
      <p:pic>
        <p:nvPicPr>
          <p:cNvPr id="278533" name="Picture 5" descr="In laparoscopic hernia surgery, a telescope attached to a camera is inserted through a small incision that is made under the patient's belly button. Two other small cuts are made (each no larger than the diameter of pencil eraser) in the lower abdomen. The hernia defect is reinforced with a 'mesh' (synthetic material made from the same material that stitches are made from) and secured in position with stitches/staples/titanium tacks or tissue glue, depending on the preference of your individual surgeon.">
            <a:extLst>
              <a:ext uri="{FF2B5EF4-FFF2-40B4-BE49-F238E27FC236}">
                <a16:creationId xmlns:a16="http://schemas.microsoft.com/office/drawing/2014/main" id="{C2C1484A-9CAE-4391-8202-58208A2E30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381" y="225603"/>
            <a:ext cx="2879725" cy="2062162"/>
          </a:xfrm>
          <a:prstGeom prst="rect">
            <a:avLst/>
          </a:prstGeom>
          <a:noFill/>
          <a:extLst>
            <a:ext uri="{909E8E84-426E-40DD-AFC4-6F175D3DCCD1}">
              <a14:hiddenFill xmlns:a14="http://schemas.microsoft.com/office/drawing/2010/main">
                <a:solidFill>
                  <a:srgbClr val="FFFFFF"/>
                </a:solidFill>
              </a14:hiddenFill>
            </a:ext>
          </a:extLst>
        </p:spPr>
      </p:pic>
      <p:pic>
        <p:nvPicPr>
          <p:cNvPr id="278535" name="Picture 7">
            <a:extLst>
              <a:ext uri="{FF2B5EF4-FFF2-40B4-BE49-F238E27FC236}">
                <a16:creationId xmlns:a16="http://schemas.microsoft.com/office/drawing/2014/main" id="{0328F47C-4F32-4DAB-9ED6-4D60028ABA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8163" y="2708275"/>
            <a:ext cx="3384550" cy="33210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a:extLst>
              <a:ext uri="{FF2B5EF4-FFF2-40B4-BE49-F238E27FC236}">
                <a16:creationId xmlns:a16="http://schemas.microsoft.com/office/drawing/2014/main" id="{6425CA1D-4731-4D38-B5A2-15DFE3126B35}"/>
              </a:ext>
            </a:extLst>
          </p:cNvPr>
          <p:cNvSpPr>
            <a:spLocks noGrp="1" noRot="1" noChangeArrowheads="1"/>
          </p:cNvSpPr>
          <p:nvPr>
            <p:ph type="title"/>
          </p:nvPr>
        </p:nvSpPr>
        <p:spPr>
          <a:xfrm>
            <a:off x="2711450" y="836613"/>
            <a:ext cx="8229600" cy="1143000"/>
          </a:xfrm>
        </p:spPr>
        <p:txBody>
          <a:bodyPr>
            <a:normAutofit fontScale="90000"/>
          </a:bodyPr>
          <a:lstStyle/>
          <a:p>
            <a:r>
              <a:rPr lang="fr-FR" altLang="fr-FR" sz="4000"/>
              <a:t>		Laparoscopic </a:t>
            </a:r>
            <a:br>
              <a:rPr lang="fr-FR" altLang="fr-FR" sz="4000"/>
            </a:br>
            <a:r>
              <a:rPr lang="fr-FR" altLang="fr-FR" sz="4000"/>
              <a:t>		hernia surgery</a:t>
            </a:r>
            <a:br>
              <a:rPr lang="fr-FR" altLang="fr-FR" sz="4000"/>
            </a:br>
            <a:r>
              <a:rPr lang="fr-FR" altLang="fr-FR" sz="4000"/>
              <a:t>		1992</a:t>
            </a:r>
          </a:p>
        </p:txBody>
      </p:sp>
      <p:sp>
        <p:nvSpPr>
          <p:cNvPr id="279555" name="Rectangle 3">
            <a:extLst>
              <a:ext uri="{FF2B5EF4-FFF2-40B4-BE49-F238E27FC236}">
                <a16:creationId xmlns:a16="http://schemas.microsoft.com/office/drawing/2014/main" id="{95D720DC-0847-4C0C-91B8-FB9CB1CD748F}"/>
              </a:ext>
            </a:extLst>
          </p:cNvPr>
          <p:cNvSpPr>
            <a:spLocks noGrp="1" noChangeArrowheads="1"/>
          </p:cNvSpPr>
          <p:nvPr>
            <p:ph type="body" idx="1"/>
          </p:nvPr>
        </p:nvSpPr>
        <p:spPr/>
        <p:txBody>
          <a:bodyPr>
            <a:normAutofit fontScale="92500" lnSpcReduction="20000"/>
          </a:bodyPr>
          <a:lstStyle/>
          <a:p>
            <a:pPr>
              <a:lnSpc>
                <a:spcPct val="80000"/>
              </a:lnSpc>
            </a:pPr>
            <a:endParaRPr lang="fr-FR" altLang="fr-FR" dirty="0"/>
          </a:p>
          <a:p>
            <a:pPr>
              <a:lnSpc>
                <a:spcPct val="80000"/>
              </a:lnSpc>
              <a:buFont typeface="Wingdings" panose="05000000000000000000" pitchFamily="2" charset="2"/>
              <a:buNone/>
            </a:pPr>
            <a:endParaRPr lang="fr-FR" altLang="fr-FR" dirty="0"/>
          </a:p>
          <a:p>
            <a:pPr>
              <a:lnSpc>
                <a:spcPct val="80000"/>
              </a:lnSpc>
              <a:buFont typeface="Wingdings" panose="05000000000000000000" pitchFamily="2" charset="2"/>
              <a:buNone/>
            </a:pPr>
            <a:endParaRPr lang="fr-FR" altLang="fr-FR" dirty="0"/>
          </a:p>
          <a:p>
            <a:pPr>
              <a:lnSpc>
                <a:spcPct val="80000"/>
              </a:lnSpc>
              <a:buFont typeface="Wingdings" panose="05000000000000000000" pitchFamily="2" charset="2"/>
              <a:buNone/>
            </a:pPr>
            <a:r>
              <a:rPr lang="fr-FR" altLang="fr-FR" dirty="0"/>
              <a:t>Minimal ACCESS </a:t>
            </a:r>
            <a:r>
              <a:rPr lang="fr-FR" altLang="fr-FR" dirty="0" err="1"/>
              <a:t>surgery</a:t>
            </a:r>
            <a:endParaRPr lang="fr-FR" altLang="fr-FR" dirty="0"/>
          </a:p>
          <a:p>
            <a:pPr>
              <a:lnSpc>
                <a:spcPct val="80000"/>
              </a:lnSpc>
            </a:pPr>
            <a:endParaRPr lang="fr-FR" altLang="fr-FR" dirty="0"/>
          </a:p>
          <a:p>
            <a:pPr>
              <a:lnSpc>
                <a:spcPct val="80000"/>
              </a:lnSpc>
              <a:buFont typeface="Wingdings" panose="05000000000000000000" pitchFamily="2" charset="2"/>
              <a:buNone/>
            </a:pPr>
            <a:r>
              <a:rPr lang="fr-FR" altLang="fr-FR" dirty="0"/>
              <a:t>But not minimal invasive </a:t>
            </a:r>
            <a:r>
              <a:rPr lang="fr-FR" altLang="fr-FR" dirty="0" err="1"/>
              <a:t>surgery</a:t>
            </a:r>
            <a:endParaRPr lang="fr-FR" altLang="fr-FR" dirty="0"/>
          </a:p>
          <a:p>
            <a:pPr>
              <a:lnSpc>
                <a:spcPct val="80000"/>
              </a:lnSpc>
              <a:buFont typeface="Wingdings" panose="05000000000000000000" pitchFamily="2" charset="2"/>
              <a:buNone/>
            </a:pPr>
            <a:r>
              <a:rPr lang="fr-FR" altLang="fr-FR" dirty="0"/>
              <a:t>	- </a:t>
            </a:r>
            <a:r>
              <a:rPr lang="fr-FR" altLang="fr-FR" dirty="0" err="1"/>
              <a:t>general</a:t>
            </a:r>
            <a:r>
              <a:rPr lang="fr-FR" altLang="fr-FR" dirty="0"/>
              <a:t> </a:t>
            </a:r>
            <a:r>
              <a:rPr lang="fr-FR" altLang="fr-FR" dirty="0" err="1"/>
              <a:t>anesthesia</a:t>
            </a:r>
            <a:r>
              <a:rPr lang="fr-FR" altLang="fr-FR" dirty="0"/>
              <a:t> </a:t>
            </a:r>
            <a:r>
              <a:rPr lang="fr-FR" altLang="fr-FR" dirty="0" err="1"/>
              <a:t>with</a:t>
            </a:r>
            <a:r>
              <a:rPr lang="fr-FR" altLang="fr-FR" dirty="0"/>
              <a:t> </a:t>
            </a:r>
            <a:r>
              <a:rPr lang="fr-FR" altLang="fr-FR" dirty="0" err="1"/>
              <a:t>endotracheal</a:t>
            </a:r>
            <a:r>
              <a:rPr lang="fr-FR" altLang="fr-FR" dirty="0"/>
              <a:t> intubation and curarisation</a:t>
            </a:r>
          </a:p>
          <a:p>
            <a:pPr>
              <a:lnSpc>
                <a:spcPct val="80000"/>
              </a:lnSpc>
              <a:buFont typeface="Wingdings" panose="05000000000000000000" pitchFamily="2" charset="2"/>
              <a:buNone/>
            </a:pPr>
            <a:r>
              <a:rPr lang="fr-FR" altLang="fr-FR" dirty="0"/>
              <a:t>	-technique </a:t>
            </a:r>
            <a:r>
              <a:rPr lang="fr-FR" altLang="fr-FR" dirty="0" err="1"/>
              <a:t>is</a:t>
            </a:r>
            <a:r>
              <a:rPr lang="fr-FR" altLang="fr-FR" dirty="0"/>
              <a:t>  </a:t>
            </a:r>
            <a:r>
              <a:rPr lang="fr-FR" altLang="fr-FR" dirty="0" err="1"/>
              <a:t>complex</a:t>
            </a:r>
            <a:endParaRPr lang="fr-FR" altLang="fr-FR" dirty="0"/>
          </a:p>
          <a:p>
            <a:pPr>
              <a:lnSpc>
                <a:spcPct val="80000"/>
              </a:lnSpc>
              <a:buFont typeface="Wingdings" panose="05000000000000000000" pitchFamily="2" charset="2"/>
              <a:buNone/>
            </a:pPr>
            <a:r>
              <a:rPr lang="fr-FR" altLang="fr-FR" dirty="0"/>
              <a:t>	-high </a:t>
            </a:r>
            <a:r>
              <a:rPr lang="fr-FR" altLang="fr-FR" dirty="0" err="1"/>
              <a:t>cost</a:t>
            </a:r>
            <a:r>
              <a:rPr lang="fr-FR" altLang="fr-FR" dirty="0"/>
              <a:t> of instrumentation</a:t>
            </a:r>
          </a:p>
          <a:p>
            <a:pPr>
              <a:lnSpc>
                <a:spcPct val="80000"/>
              </a:lnSpc>
              <a:buFont typeface="Wingdings" panose="05000000000000000000" pitchFamily="2" charset="2"/>
              <a:buNone/>
            </a:pPr>
            <a:r>
              <a:rPr lang="fr-FR" altLang="fr-FR" dirty="0"/>
              <a:t>	-</a:t>
            </a:r>
            <a:r>
              <a:rPr lang="fr-FR" altLang="fr-FR" dirty="0" err="1"/>
              <a:t>Specific</a:t>
            </a:r>
            <a:r>
              <a:rPr lang="fr-FR" altLang="fr-FR" dirty="0"/>
              <a:t> </a:t>
            </a:r>
            <a:r>
              <a:rPr lang="fr-FR" altLang="fr-FR" dirty="0" err="1"/>
              <a:t>vascular</a:t>
            </a:r>
            <a:r>
              <a:rPr lang="fr-FR" altLang="fr-FR" dirty="0"/>
              <a:t> and </a:t>
            </a:r>
            <a:r>
              <a:rPr lang="fr-FR" altLang="fr-FR" dirty="0" err="1"/>
              <a:t>visceral</a:t>
            </a:r>
            <a:r>
              <a:rPr lang="fr-FR" altLang="fr-FR" dirty="0"/>
              <a:t>… complications</a:t>
            </a:r>
          </a:p>
          <a:p>
            <a:pPr>
              <a:lnSpc>
                <a:spcPct val="80000"/>
              </a:lnSpc>
              <a:buFont typeface="Wingdings" panose="05000000000000000000" pitchFamily="2" charset="2"/>
              <a:buNone/>
            </a:pPr>
            <a:r>
              <a:rPr lang="en-US" altLang="fr-FR" dirty="0"/>
              <a:t>   -Use of lots of single-use plastic materials and Gaz</a:t>
            </a:r>
            <a:endParaRPr lang="fr-FR" altLang="fr-FR" dirty="0"/>
          </a:p>
          <a:p>
            <a:pPr>
              <a:lnSpc>
                <a:spcPct val="80000"/>
              </a:lnSpc>
              <a:buFont typeface="Wingdings" panose="05000000000000000000" pitchFamily="2" charset="2"/>
              <a:buNone/>
            </a:pPr>
            <a:endParaRPr lang="fr-FR" altLang="fr-FR" dirty="0"/>
          </a:p>
        </p:txBody>
      </p:sp>
      <p:pic>
        <p:nvPicPr>
          <p:cNvPr id="279556" name="Picture 4" descr="In laparoscopic hernia surgery, a telescope attached to a camera is inserted through a small incision that is made under the patient's belly button. Two other small cuts are made (each no larger than the diameter of pencil eraser) in the lower abdomen. The hernia defect is reinforced with a 'mesh' (synthetic material made from the same material that stitches are made from) and secured in position with stitches/staples/titanium tacks or tissue glue, depending on the preference of your individual surgeon.">
            <a:extLst>
              <a:ext uri="{FF2B5EF4-FFF2-40B4-BE49-F238E27FC236}">
                <a16:creationId xmlns:a16="http://schemas.microsoft.com/office/drawing/2014/main" id="{C0A542ED-895B-40A2-836D-7F32560229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00038"/>
            <a:ext cx="2879725" cy="20621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2326B87E-61B3-4D06-A3E0-6695DBD795C6}"/>
              </a:ext>
            </a:extLst>
          </p:cNvPr>
          <p:cNvSpPr>
            <a:spLocks noGrp="1" noRot="1" noChangeArrowheads="1"/>
          </p:cNvSpPr>
          <p:nvPr>
            <p:ph type="title"/>
          </p:nvPr>
        </p:nvSpPr>
        <p:spPr>
          <a:xfrm>
            <a:off x="1127126" y="260350"/>
            <a:ext cx="4608513" cy="1384300"/>
          </a:xfrm>
        </p:spPr>
        <p:txBody>
          <a:bodyPr/>
          <a:lstStyle/>
          <a:p>
            <a:r>
              <a:rPr lang="en-US" altLang="fr-FR" b="0">
                <a:latin typeface="Comic Sans MS" panose="030F0702030302020204" pitchFamily="66" charset="0"/>
              </a:rPr>
              <a:t> Franz Ugahary</a:t>
            </a:r>
          </a:p>
        </p:txBody>
      </p:sp>
      <p:sp>
        <p:nvSpPr>
          <p:cNvPr id="4099" name="Rectangle 3">
            <a:extLst>
              <a:ext uri="{FF2B5EF4-FFF2-40B4-BE49-F238E27FC236}">
                <a16:creationId xmlns:a16="http://schemas.microsoft.com/office/drawing/2014/main" id="{317C7913-28F5-4690-9E41-5EE66C2C8B20}"/>
              </a:ext>
            </a:extLst>
          </p:cNvPr>
          <p:cNvSpPr>
            <a:spLocks noGrp="1" noChangeArrowheads="1"/>
          </p:cNvSpPr>
          <p:nvPr>
            <p:ph type="body" sz="half" idx="1"/>
          </p:nvPr>
        </p:nvSpPr>
        <p:spPr>
          <a:xfrm>
            <a:off x="1524001" y="2420938"/>
            <a:ext cx="4932363" cy="3598862"/>
          </a:xfrm>
        </p:spPr>
        <p:txBody>
          <a:bodyPr/>
          <a:lstStyle/>
          <a:p>
            <a:pPr>
              <a:lnSpc>
                <a:spcPct val="80000"/>
              </a:lnSpc>
              <a:buFont typeface="Wingdings" panose="05000000000000000000" pitchFamily="2" charset="2"/>
              <a:buNone/>
            </a:pPr>
            <a:endParaRPr lang="en-US" altLang="fr-FR" sz="2000" dirty="0">
              <a:latin typeface="Comic Sans MS" panose="030F0702030302020204" pitchFamily="66" charset="0"/>
            </a:endParaRPr>
          </a:p>
          <a:p>
            <a:pPr>
              <a:lnSpc>
                <a:spcPct val="80000"/>
              </a:lnSpc>
            </a:pPr>
            <a:endParaRPr lang="en-US" altLang="fr-FR" sz="2000" dirty="0">
              <a:latin typeface="Comic Sans MS" panose="030F0702030302020204" pitchFamily="66" charset="0"/>
            </a:endParaRPr>
          </a:p>
          <a:p>
            <a:pPr>
              <a:lnSpc>
                <a:spcPct val="80000"/>
              </a:lnSpc>
            </a:pPr>
            <a:endParaRPr lang="en-US" altLang="fr-FR" sz="2000" dirty="0">
              <a:latin typeface="Comic Sans MS" panose="030F0702030302020204" pitchFamily="66" charset="0"/>
            </a:endParaRPr>
          </a:p>
          <a:p>
            <a:pPr>
              <a:lnSpc>
                <a:spcPct val="80000"/>
              </a:lnSpc>
            </a:pPr>
            <a:endParaRPr lang="en-US" altLang="fr-FR" sz="1400" dirty="0">
              <a:latin typeface="Comic Sans MS" panose="030F0702030302020204" pitchFamily="66" charset="0"/>
            </a:endParaRPr>
          </a:p>
          <a:p>
            <a:pPr>
              <a:lnSpc>
                <a:spcPct val="80000"/>
              </a:lnSpc>
            </a:pPr>
            <a:endParaRPr lang="en-US" altLang="fr-FR" sz="1400" dirty="0">
              <a:latin typeface="Comic Sans MS" panose="030F0702030302020204" pitchFamily="66" charset="0"/>
            </a:endParaRPr>
          </a:p>
          <a:p>
            <a:pPr>
              <a:lnSpc>
                <a:spcPct val="80000"/>
              </a:lnSpc>
              <a:buFont typeface="Wingdings" panose="05000000000000000000" pitchFamily="2" charset="2"/>
              <a:buNone/>
            </a:pPr>
            <a:r>
              <a:rPr lang="en-US" altLang="fr-FR" sz="1400" dirty="0">
                <a:latin typeface="Comic Sans MS" panose="030F0702030302020204" pitchFamily="66" charset="0"/>
              </a:rPr>
              <a:t> </a:t>
            </a:r>
          </a:p>
          <a:p>
            <a:pPr>
              <a:lnSpc>
                <a:spcPct val="80000"/>
              </a:lnSpc>
            </a:pPr>
            <a:endParaRPr lang="en-US" altLang="fr-FR" sz="1400" dirty="0">
              <a:latin typeface="Comic Sans MS" panose="030F0702030302020204" pitchFamily="66" charset="0"/>
            </a:endParaRPr>
          </a:p>
        </p:txBody>
      </p:sp>
      <p:pic>
        <p:nvPicPr>
          <p:cNvPr id="4100" name="Picture 4">
            <a:extLst>
              <a:ext uri="{FF2B5EF4-FFF2-40B4-BE49-F238E27FC236}">
                <a16:creationId xmlns:a16="http://schemas.microsoft.com/office/drawing/2014/main" id="{1ED492A5-DFD5-496D-A0FC-ADB3BF9AD04F}"/>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808664" y="0"/>
            <a:ext cx="4643437" cy="35004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01" name="Picture 5">
            <a:extLst>
              <a:ext uri="{FF2B5EF4-FFF2-40B4-BE49-F238E27FC236}">
                <a16:creationId xmlns:a16="http://schemas.microsoft.com/office/drawing/2014/main" id="{8D7BCC7E-677D-43BC-8483-0009614733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8663" y="3573464"/>
            <a:ext cx="4641850" cy="328453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4D68394A-9A46-4D1C-B519-F992B98527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4113" y="2205038"/>
            <a:ext cx="2017712" cy="241935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A9EB3EA9-C6A4-4ED6-955F-9950609C656F}"/>
              </a:ext>
            </a:extLst>
          </p:cNvPr>
          <p:cNvSpPr txBox="1"/>
          <p:nvPr/>
        </p:nvSpPr>
        <p:spPr>
          <a:xfrm>
            <a:off x="3217333" y="5031344"/>
            <a:ext cx="1761067" cy="769441"/>
          </a:xfrm>
          <a:prstGeom prst="rect">
            <a:avLst/>
          </a:prstGeom>
          <a:noFill/>
        </p:spPr>
        <p:txBody>
          <a:bodyPr wrap="square" rtlCol="0">
            <a:spAutoFit/>
          </a:bodyPr>
          <a:lstStyle/>
          <a:p>
            <a:r>
              <a:rPr lang="fr-FR" sz="4400" dirty="0">
                <a:latin typeface="Times New Roman" panose="02020603050405020304" pitchFamily="18" charset="0"/>
                <a:cs typeface="Times New Roman" panose="02020603050405020304" pitchFamily="18" charset="0"/>
              </a:rPr>
              <a:t>1995</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9" name="Rectangle 7">
            <a:extLst>
              <a:ext uri="{FF2B5EF4-FFF2-40B4-BE49-F238E27FC236}">
                <a16:creationId xmlns:a16="http://schemas.microsoft.com/office/drawing/2014/main" id="{1AE97604-9788-4762-B79E-635641DA7372}"/>
              </a:ext>
            </a:extLst>
          </p:cNvPr>
          <p:cNvSpPr>
            <a:spLocks noGrp="1" noRot="1" noChangeArrowheads="1"/>
          </p:cNvSpPr>
          <p:nvPr>
            <p:ph type="title"/>
          </p:nvPr>
        </p:nvSpPr>
        <p:spPr>
          <a:xfrm>
            <a:off x="1524000" y="333375"/>
            <a:ext cx="8229600" cy="1079500"/>
          </a:xfrm>
        </p:spPr>
        <p:txBody>
          <a:bodyPr/>
          <a:lstStyle/>
          <a:p>
            <a:r>
              <a:rPr lang="en-US" altLang="fr-FR">
                <a:latin typeface="Comic Sans MS" panose="030F0702030302020204" pitchFamily="66" charset="0"/>
              </a:rPr>
              <a:t>Skin incision </a:t>
            </a:r>
            <a:r>
              <a:rPr lang="en-US" altLang="fr-FR" sz="3200">
                <a:latin typeface="Comic Sans MS" panose="030F0702030302020204" pitchFamily="66" charset="0"/>
              </a:rPr>
              <a:t>3-4 cm</a:t>
            </a:r>
          </a:p>
        </p:txBody>
      </p:sp>
      <p:sp>
        <p:nvSpPr>
          <p:cNvPr id="105480" name="Rectangle 8">
            <a:extLst>
              <a:ext uri="{FF2B5EF4-FFF2-40B4-BE49-F238E27FC236}">
                <a16:creationId xmlns:a16="http://schemas.microsoft.com/office/drawing/2014/main" id="{14B1A63E-FC58-45D6-9184-267DD1231278}"/>
              </a:ext>
            </a:extLst>
          </p:cNvPr>
          <p:cNvSpPr>
            <a:spLocks noGrp="1" noChangeArrowheads="1"/>
          </p:cNvSpPr>
          <p:nvPr>
            <p:ph type="body" idx="1"/>
          </p:nvPr>
        </p:nvSpPr>
        <p:spPr>
          <a:xfrm>
            <a:off x="1524000" y="1916113"/>
            <a:ext cx="8229600" cy="4114800"/>
          </a:xfrm>
        </p:spPr>
        <p:txBody>
          <a:bodyPr>
            <a:normAutofit lnSpcReduction="10000"/>
          </a:bodyPr>
          <a:lstStyle/>
          <a:p>
            <a:pPr>
              <a:lnSpc>
                <a:spcPct val="90000"/>
              </a:lnSpc>
              <a:buFont typeface="Wingdings" panose="05000000000000000000" pitchFamily="2" charset="2"/>
              <a:buNone/>
            </a:pPr>
            <a:r>
              <a:rPr lang="en-US" altLang="fr-FR" sz="3600">
                <a:latin typeface="Comic Sans MS" panose="030F0702030302020204" pitchFamily="66" charset="0"/>
              </a:rPr>
              <a:t>The anatomical landmarks should always be drawn on the skin</a:t>
            </a:r>
          </a:p>
          <a:p>
            <a:pPr>
              <a:lnSpc>
                <a:spcPct val="90000"/>
              </a:lnSpc>
            </a:pPr>
            <a:endParaRPr lang="en-US" altLang="fr-FR" sz="2400">
              <a:latin typeface="Comic Sans MS" panose="030F0702030302020204" pitchFamily="66" charset="0"/>
            </a:endParaRPr>
          </a:p>
          <a:p>
            <a:pPr>
              <a:lnSpc>
                <a:spcPct val="90000"/>
              </a:lnSpc>
            </a:pPr>
            <a:r>
              <a:rPr lang="en-US" altLang="fr-FR" sz="2400">
                <a:latin typeface="Comic Sans MS" panose="030F0702030302020204" pitchFamily="66" charset="0"/>
              </a:rPr>
              <a:t>Inguinal ligament</a:t>
            </a:r>
          </a:p>
          <a:p>
            <a:pPr>
              <a:lnSpc>
                <a:spcPct val="90000"/>
              </a:lnSpc>
            </a:pPr>
            <a:r>
              <a:rPr lang="en-US" altLang="fr-FR" sz="2400">
                <a:latin typeface="Comic Sans MS" panose="030F0702030302020204" pitchFamily="66" charset="0"/>
              </a:rPr>
              <a:t>Lat border of rectus muscle</a:t>
            </a:r>
          </a:p>
          <a:p>
            <a:pPr>
              <a:lnSpc>
                <a:spcPct val="90000"/>
              </a:lnSpc>
            </a:pPr>
            <a:r>
              <a:rPr lang="en-US" altLang="fr-FR" sz="2400">
                <a:latin typeface="Comic Sans MS" panose="030F0702030302020204" pitchFamily="66" charset="0"/>
              </a:rPr>
              <a:t>Projection of inf epigastric</a:t>
            </a:r>
          </a:p>
          <a:p>
            <a:pPr>
              <a:lnSpc>
                <a:spcPct val="90000"/>
              </a:lnSpc>
              <a:buFont typeface="Wingdings" panose="05000000000000000000" pitchFamily="2" charset="2"/>
              <a:buNone/>
            </a:pPr>
            <a:r>
              <a:rPr lang="en-US" altLang="fr-FR" sz="2400">
                <a:latin typeface="Comic Sans MS" panose="030F0702030302020204" pitchFamily="66" charset="0"/>
              </a:rPr>
              <a:t>     vessels</a:t>
            </a:r>
          </a:p>
          <a:p>
            <a:pPr>
              <a:lnSpc>
                <a:spcPct val="90000"/>
              </a:lnSpc>
            </a:pPr>
            <a:r>
              <a:rPr lang="en-US" altLang="fr-FR" sz="2400">
                <a:latin typeface="Comic Sans MS" panose="030F0702030302020204" pitchFamily="66" charset="0"/>
              </a:rPr>
              <a:t>Internal ring</a:t>
            </a:r>
          </a:p>
          <a:p>
            <a:pPr>
              <a:lnSpc>
                <a:spcPct val="90000"/>
              </a:lnSpc>
            </a:pPr>
            <a:r>
              <a:rPr lang="en-US" altLang="fr-FR" sz="2400">
                <a:latin typeface="Comic Sans MS" panose="030F0702030302020204" pitchFamily="66" charset="0"/>
              </a:rPr>
              <a:t>Medial line</a:t>
            </a:r>
          </a:p>
        </p:txBody>
      </p:sp>
      <p:pic>
        <p:nvPicPr>
          <p:cNvPr id="105481" name="Picture 9">
            <a:extLst>
              <a:ext uri="{FF2B5EF4-FFF2-40B4-BE49-F238E27FC236}">
                <a16:creationId xmlns:a16="http://schemas.microsoft.com/office/drawing/2014/main" id="{B1BACBFC-4A03-487F-91C7-0335B955ED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7800" y="3357563"/>
            <a:ext cx="4140200" cy="3213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8" name="Rectangle 8">
            <a:extLst>
              <a:ext uri="{FF2B5EF4-FFF2-40B4-BE49-F238E27FC236}">
                <a16:creationId xmlns:a16="http://schemas.microsoft.com/office/drawing/2014/main" id="{BAD226AB-69D2-42A0-8E47-E508E2CAA064}"/>
              </a:ext>
            </a:extLst>
          </p:cNvPr>
          <p:cNvSpPr>
            <a:spLocks noGrp="1" noRot="1" noChangeArrowheads="1"/>
          </p:cNvSpPr>
          <p:nvPr>
            <p:ph type="title"/>
          </p:nvPr>
        </p:nvSpPr>
        <p:spPr>
          <a:xfrm>
            <a:off x="1847850" y="1"/>
            <a:ext cx="8229600" cy="836613"/>
          </a:xfrm>
        </p:spPr>
        <p:txBody>
          <a:bodyPr/>
          <a:lstStyle/>
          <a:p>
            <a:r>
              <a:rPr lang="fr-FR" altLang="fr-FR"/>
              <a:t>SPECIFIC MATERIAL</a:t>
            </a:r>
          </a:p>
        </p:txBody>
      </p:sp>
      <p:graphicFrame>
        <p:nvGraphicFramePr>
          <p:cNvPr id="235524" name="Object 4">
            <a:extLst>
              <a:ext uri="{FF2B5EF4-FFF2-40B4-BE49-F238E27FC236}">
                <a16:creationId xmlns:a16="http://schemas.microsoft.com/office/drawing/2014/main" id="{6D53063C-55BA-43AA-A1F9-2AE4A6C54DD6}"/>
              </a:ext>
            </a:extLst>
          </p:cNvPr>
          <p:cNvGraphicFramePr>
            <a:graphicFrameLocks noGrp="1" noChangeAspect="1"/>
          </p:cNvGraphicFramePr>
          <p:nvPr>
            <p:ph sz="half" idx="1"/>
          </p:nvPr>
        </p:nvGraphicFramePr>
        <p:xfrm>
          <a:off x="5664200" y="908050"/>
          <a:ext cx="1968500" cy="2808288"/>
        </p:xfrm>
        <a:graphic>
          <a:graphicData uri="http://schemas.openxmlformats.org/presentationml/2006/ole">
            <mc:AlternateContent xmlns:mc="http://schemas.openxmlformats.org/markup-compatibility/2006">
              <mc:Choice xmlns:v="urn:schemas-microsoft-com:vml" Requires="v">
                <p:oleObj name="Photo Editor Photo" r:id="rId2" imgW="3629532" imgH="5800000" progId="MSPhotoEd.3">
                  <p:embed/>
                </p:oleObj>
              </mc:Choice>
              <mc:Fallback>
                <p:oleObj name="Photo Editor Photo" r:id="rId2" imgW="3629532" imgH="5800000" progId="MSPhotoEd.3">
                  <p:embed/>
                  <p:pic>
                    <p:nvPicPr>
                      <p:cNvPr id="235524" name="Object 4">
                        <a:extLst>
                          <a:ext uri="{FF2B5EF4-FFF2-40B4-BE49-F238E27FC236}">
                            <a16:creationId xmlns:a16="http://schemas.microsoft.com/office/drawing/2014/main" id="{6D53063C-55BA-43AA-A1F9-2AE4A6C54D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4200" y="908050"/>
                        <a:ext cx="1968500" cy="280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527" name="Object 7">
            <a:extLst>
              <a:ext uri="{FF2B5EF4-FFF2-40B4-BE49-F238E27FC236}">
                <a16:creationId xmlns:a16="http://schemas.microsoft.com/office/drawing/2014/main" id="{100ABCD0-2984-4323-866B-B0C32578CC1A}"/>
              </a:ext>
            </a:extLst>
          </p:cNvPr>
          <p:cNvGraphicFramePr>
            <a:graphicFrameLocks noGrp="1" noChangeAspect="1"/>
          </p:cNvGraphicFramePr>
          <p:nvPr>
            <p:ph sz="half" idx="2"/>
          </p:nvPr>
        </p:nvGraphicFramePr>
        <p:xfrm>
          <a:off x="7608889" y="908050"/>
          <a:ext cx="1944687" cy="2808288"/>
        </p:xfrm>
        <a:graphic>
          <a:graphicData uri="http://schemas.openxmlformats.org/presentationml/2006/ole">
            <mc:AlternateContent xmlns:mc="http://schemas.openxmlformats.org/markup-compatibility/2006">
              <mc:Choice xmlns:v="urn:schemas-microsoft-com:vml" Requires="v">
                <p:oleObj name="Photo Editor Photo" r:id="rId4" imgW="3761905" imgH="5152381" progId="MSPhotoEd.3">
                  <p:embed/>
                </p:oleObj>
              </mc:Choice>
              <mc:Fallback>
                <p:oleObj name="Photo Editor Photo" r:id="rId4" imgW="3761905" imgH="5152381" progId="MSPhotoEd.3">
                  <p:embed/>
                  <p:pic>
                    <p:nvPicPr>
                      <p:cNvPr id="235527" name="Object 7">
                        <a:extLst>
                          <a:ext uri="{FF2B5EF4-FFF2-40B4-BE49-F238E27FC236}">
                            <a16:creationId xmlns:a16="http://schemas.microsoft.com/office/drawing/2014/main" id="{100ABCD0-2984-4323-866B-B0C32578CC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8889" y="908050"/>
                        <a:ext cx="1944687" cy="280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35530" name="Picture 10">
            <a:extLst>
              <a:ext uri="{FF2B5EF4-FFF2-40B4-BE49-F238E27FC236}">
                <a16:creationId xmlns:a16="http://schemas.microsoft.com/office/drawing/2014/main" id="{A58EF9E5-7683-40D8-8217-65E8FC6D9F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1" y="3933826"/>
            <a:ext cx="3960813" cy="2924175"/>
          </a:xfrm>
          <a:prstGeom prst="rect">
            <a:avLst/>
          </a:prstGeom>
          <a:noFill/>
          <a:extLst>
            <a:ext uri="{909E8E84-426E-40DD-AFC4-6F175D3DCCD1}">
              <a14:hiddenFill xmlns:a14="http://schemas.microsoft.com/office/drawing/2010/main">
                <a:solidFill>
                  <a:srgbClr val="FFFFFF"/>
                </a:solidFill>
              </a14:hiddenFill>
            </a:ext>
          </a:extLst>
        </p:spPr>
      </p:pic>
      <p:pic>
        <p:nvPicPr>
          <p:cNvPr id="235531" name="Picture 11">
            <a:extLst>
              <a:ext uri="{FF2B5EF4-FFF2-40B4-BE49-F238E27FC236}">
                <a16:creationId xmlns:a16="http://schemas.microsoft.com/office/drawing/2014/main" id="{16E6D51A-CDB6-4FDF-8732-D900CD72A38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27801" y="4149726"/>
            <a:ext cx="2384425" cy="1808163"/>
          </a:xfrm>
          <a:prstGeom prst="rect">
            <a:avLst/>
          </a:prstGeom>
          <a:noFill/>
          <a:extLst>
            <a:ext uri="{909E8E84-426E-40DD-AFC4-6F175D3DCCD1}">
              <a14:hiddenFill xmlns:a14="http://schemas.microsoft.com/office/drawing/2010/main">
                <a:solidFill>
                  <a:srgbClr val="FFFFFF"/>
                </a:solidFill>
              </a14:hiddenFill>
            </a:ext>
          </a:extLst>
        </p:spPr>
      </p:pic>
      <p:pic>
        <p:nvPicPr>
          <p:cNvPr id="235532" name="Picture 12">
            <a:extLst>
              <a:ext uri="{FF2B5EF4-FFF2-40B4-BE49-F238E27FC236}">
                <a16:creationId xmlns:a16="http://schemas.microsoft.com/office/drawing/2014/main" id="{6DB2921C-5869-49FE-93DD-98BA0E47F87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0" y="765175"/>
            <a:ext cx="4032250" cy="2952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9DBC030E-5815-4DC5-86DA-A21DC4572464}"/>
              </a:ext>
            </a:extLst>
          </p:cNvPr>
          <p:cNvSpPr>
            <a:spLocks noGrp="1"/>
          </p:cNvSpPr>
          <p:nvPr>
            <p:ph type="title"/>
          </p:nvPr>
        </p:nvSpPr>
        <p:spPr>
          <a:xfrm>
            <a:off x="612422" y="181680"/>
            <a:ext cx="10515600" cy="1325563"/>
          </a:xfrm>
        </p:spPr>
        <p:txBody>
          <a:bodyPr/>
          <a:lstStyle/>
          <a:p>
            <a:r>
              <a:rPr lang="fr-FR" dirty="0"/>
              <a:t>XVIII Symposium sur les prothèses pariétales</a:t>
            </a:r>
            <a:br>
              <a:rPr lang="fr-FR" dirty="0"/>
            </a:br>
            <a:r>
              <a:rPr lang="fr-FR" dirty="0" err="1"/>
              <a:t>Mesh</a:t>
            </a:r>
            <a:r>
              <a:rPr lang="fr-FR" dirty="0"/>
              <a:t> 2022 Paris 17 JUIN 2022</a:t>
            </a:r>
          </a:p>
        </p:txBody>
      </p:sp>
      <p:sp>
        <p:nvSpPr>
          <p:cNvPr id="5" name="Espace réservé du contenu 4">
            <a:extLst>
              <a:ext uri="{FF2B5EF4-FFF2-40B4-BE49-F238E27FC236}">
                <a16:creationId xmlns:a16="http://schemas.microsoft.com/office/drawing/2014/main" id="{5F358B0D-4F89-48AC-A8F7-CF1ECFE4A191}"/>
              </a:ext>
            </a:extLst>
          </p:cNvPr>
          <p:cNvSpPr>
            <a:spLocks noGrp="1"/>
          </p:cNvSpPr>
          <p:nvPr>
            <p:ph idx="1"/>
          </p:nvPr>
        </p:nvSpPr>
        <p:spPr>
          <a:xfrm>
            <a:off x="612422" y="1895863"/>
            <a:ext cx="10515600" cy="4351338"/>
          </a:xfrm>
        </p:spPr>
        <p:txBody>
          <a:bodyPr/>
          <a:lstStyle/>
          <a:p>
            <a:r>
              <a:rPr lang="fr-FR" dirty="0"/>
              <a:t>Open </a:t>
            </a:r>
            <a:r>
              <a:rPr lang="fr-FR" dirty="0" err="1"/>
              <a:t>Preperitoneal</a:t>
            </a:r>
            <a:r>
              <a:rPr lang="fr-FR" dirty="0"/>
              <a:t> – A </a:t>
            </a:r>
            <a:r>
              <a:rPr lang="fr-FR" dirty="0" err="1"/>
              <a:t>better</a:t>
            </a:r>
            <a:r>
              <a:rPr lang="fr-FR" dirty="0"/>
              <a:t> Inguinal </a:t>
            </a:r>
            <a:r>
              <a:rPr lang="fr-FR" dirty="0" err="1"/>
              <a:t>hernia</a:t>
            </a:r>
            <a:r>
              <a:rPr lang="fr-FR" dirty="0"/>
              <a:t> </a:t>
            </a:r>
            <a:r>
              <a:rPr lang="fr-FR" dirty="0" err="1"/>
              <a:t>mesh</a:t>
            </a:r>
            <a:r>
              <a:rPr lang="fr-FR" dirty="0"/>
              <a:t> </a:t>
            </a:r>
            <a:r>
              <a:rPr lang="fr-FR" dirty="0" err="1"/>
              <a:t>repair</a:t>
            </a:r>
            <a:endParaRPr lang="fr-FR" dirty="0"/>
          </a:p>
          <a:p>
            <a:endParaRPr lang="fr-FR" dirty="0"/>
          </a:p>
          <a:p>
            <a:r>
              <a:rPr lang="fr-FR" dirty="0"/>
              <a:t>Story and </a:t>
            </a:r>
            <a:r>
              <a:rPr lang="fr-FR" dirty="0" err="1"/>
              <a:t>History</a:t>
            </a:r>
            <a:endParaRPr lang="fr-FR" dirty="0"/>
          </a:p>
          <a:p>
            <a:endParaRPr lang="fr-FR" dirty="0"/>
          </a:p>
          <a:p>
            <a:endParaRPr lang="fr-FR" dirty="0"/>
          </a:p>
          <a:p>
            <a:r>
              <a:rPr lang="fr-FR" dirty="0"/>
              <a:t>Marc Soler </a:t>
            </a:r>
            <a:r>
              <a:rPr lang="fr-FR" sz="1800" dirty="0"/>
              <a:t>Cagnes sur Mer</a:t>
            </a:r>
          </a:p>
          <a:p>
            <a:endParaRPr lang="fr-FR" dirty="0"/>
          </a:p>
          <a:p>
            <a:endParaRPr lang="fr-FR" dirty="0"/>
          </a:p>
        </p:txBody>
      </p:sp>
      <p:pic>
        <p:nvPicPr>
          <p:cNvPr id="6" name="Picture 4">
            <a:extLst>
              <a:ext uri="{FF2B5EF4-FFF2-40B4-BE49-F238E27FC236}">
                <a16:creationId xmlns:a16="http://schemas.microsoft.com/office/drawing/2014/main" id="{FFFF3C30-7802-4285-B80C-82B4FB721C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7880" y="2612294"/>
            <a:ext cx="6294120" cy="424570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a:extLst>
              <a:ext uri="{FF2B5EF4-FFF2-40B4-BE49-F238E27FC236}">
                <a16:creationId xmlns:a16="http://schemas.microsoft.com/office/drawing/2014/main" id="{7701D2F6-52F0-4A47-BD63-C9381729BF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5955" y="4717623"/>
            <a:ext cx="1711925" cy="2140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25870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6C8012-E2C2-4BBF-BA22-044BE499DE74}"/>
              </a:ext>
            </a:extLst>
          </p:cNvPr>
          <p:cNvSpPr>
            <a:spLocks noGrp="1"/>
          </p:cNvSpPr>
          <p:nvPr>
            <p:ph type="title"/>
          </p:nvPr>
        </p:nvSpPr>
        <p:spPr>
          <a:xfrm>
            <a:off x="2209800" y="-93663"/>
            <a:ext cx="7772400" cy="2057401"/>
          </a:xfrm>
        </p:spPr>
        <p:txBody>
          <a:bodyPr/>
          <a:lstStyle/>
          <a:p>
            <a:pPr eaLnBrk="1" hangingPunct="1">
              <a:defRPr/>
            </a:pPr>
            <a:r>
              <a:rPr lang="fr-FR" sz="3200" dirty="0">
                <a:latin typeface="Times New Roman" panose="02020603050405020304" pitchFamily="18" charset="0"/>
                <a:cs typeface="Times New Roman" panose="02020603050405020304" pitchFamily="18" charset="0"/>
              </a:rPr>
              <a:t> « Trans Inguinal Pre </a:t>
            </a:r>
            <a:r>
              <a:rPr lang="fr-FR" sz="3200" dirty="0" err="1">
                <a:latin typeface="Times New Roman" panose="02020603050405020304" pitchFamily="18" charset="0"/>
                <a:cs typeface="Times New Roman" panose="02020603050405020304" pitchFamily="18" charset="0"/>
              </a:rPr>
              <a:t>Peritoneal</a:t>
            </a:r>
            <a:r>
              <a:rPr lang="fr-FR" sz="3200" dirty="0">
                <a:latin typeface="Times New Roman" panose="02020603050405020304" pitchFamily="18" charset="0"/>
                <a:cs typeface="Times New Roman" panose="02020603050405020304" pitchFamily="18" charset="0"/>
              </a:rPr>
              <a:t> » technique: TIPP 2005</a:t>
            </a:r>
            <a:br>
              <a:rPr lang="fr-FR" sz="3200" dirty="0">
                <a:latin typeface="Times New Roman" panose="02020603050405020304" pitchFamily="18" charset="0"/>
                <a:cs typeface="Times New Roman" panose="02020603050405020304" pitchFamily="18" charset="0"/>
              </a:rPr>
            </a:br>
            <a:endParaRPr sz="3200" dirty="0">
              <a:solidFill>
                <a:srgbClr val="FF0000"/>
              </a:solidFill>
              <a:latin typeface="Times New Roman" panose="02020603050405020304" pitchFamily="18" charset="0"/>
              <a:cs typeface="Times New Roman" panose="02020603050405020304" pitchFamily="18" charset="0"/>
            </a:endParaRPr>
          </a:p>
        </p:txBody>
      </p:sp>
      <p:pic>
        <p:nvPicPr>
          <p:cNvPr id="12291" name="Picture 2" descr="C:\Users\Jean-François\Documents\HERNIE POLYSOFT TRAINING\SCHEMAS BERREVOET\korr-8_vessel.tif">
            <a:extLst>
              <a:ext uri="{FF2B5EF4-FFF2-40B4-BE49-F238E27FC236}">
                <a16:creationId xmlns:a16="http://schemas.microsoft.com/office/drawing/2014/main" id="{02770AAB-D77E-4F50-B73F-B73AA076E3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3839" y="2055813"/>
            <a:ext cx="4300537" cy="303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ZoneTexte 5">
            <a:extLst>
              <a:ext uri="{FF2B5EF4-FFF2-40B4-BE49-F238E27FC236}">
                <a16:creationId xmlns:a16="http://schemas.microsoft.com/office/drawing/2014/main" id="{6C865193-0B51-49D9-BCA9-57558A3C1BE9}"/>
              </a:ext>
            </a:extLst>
          </p:cNvPr>
          <p:cNvSpPr txBox="1">
            <a:spLocks noChangeArrowheads="1"/>
          </p:cNvSpPr>
          <p:nvPr/>
        </p:nvSpPr>
        <p:spPr bwMode="auto">
          <a:xfrm>
            <a:off x="2095500" y="6211888"/>
            <a:ext cx="35004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en-US" altLang="fr-FR" sz="1800">
                <a:solidFill>
                  <a:schemeClr val="bg1"/>
                </a:solidFill>
                <a:latin typeface="Comic Sans MS" panose="030F0702030302020204" pitchFamily="66" charset="0"/>
              </a:rPr>
              <a:t>4. Pélissier Hernia. 2001</a:t>
            </a:r>
          </a:p>
          <a:p>
            <a:pPr eaLnBrk="1" hangingPunct="1">
              <a:spcBef>
                <a:spcPct val="0"/>
              </a:spcBef>
              <a:buClrTx/>
              <a:buSzTx/>
              <a:buFontTx/>
              <a:buNone/>
            </a:pPr>
            <a:r>
              <a:rPr lang="en-US" altLang="fr-FR" sz="1800">
                <a:solidFill>
                  <a:schemeClr val="bg1"/>
                </a:solidFill>
                <a:latin typeface="Comic Sans MS" panose="030F0702030302020204" pitchFamily="66" charset="0"/>
              </a:rPr>
              <a:t>5. Pélissier Hernia. 2006 </a:t>
            </a:r>
            <a:endParaRPr lang="fr-FR" altLang="fr-FR" sz="1800">
              <a:solidFill>
                <a:schemeClr val="bg1"/>
              </a:solidFill>
              <a:latin typeface="Comic Sans MS" panose="030F0702030302020204" pitchFamily="66" charset="0"/>
            </a:endParaRPr>
          </a:p>
        </p:txBody>
      </p:sp>
      <p:sp>
        <p:nvSpPr>
          <p:cNvPr id="12293" name="ZoneTexte 2">
            <a:extLst>
              <a:ext uri="{FF2B5EF4-FFF2-40B4-BE49-F238E27FC236}">
                <a16:creationId xmlns:a16="http://schemas.microsoft.com/office/drawing/2014/main" id="{22A85106-8783-488E-9E55-C939726B0DC4}"/>
              </a:ext>
            </a:extLst>
          </p:cNvPr>
          <p:cNvSpPr txBox="1">
            <a:spLocks noChangeArrowheads="1"/>
          </p:cNvSpPr>
          <p:nvPr/>
        </p:nvSpPr>
        <p:spPr bwMode="auto">
          <a:xfrm>
            <a:off x="1978026" y="4157664"/>
            <a:ext cx="24495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fr-FR" altLang="fr-FR" sz="1800">
                <a:latin typeface="Times New Roman" panose="02020603050405020304" pitchFamily="18" charset="0"/>
                <a:cs typeface="Times New Roman" panose="02020603050405020304" pitchFamily="18" charset="0"/>
              </a:rPr>
              <a:t>Edouard Pélissier</a:t>
            </a:r>
          </a:p>
        </p:txBody>
      </p:sp>
      <p:sp>
        <p:nvSpPr>
          <p:cNvPr id="12294" name="ZoneTexte 3">
            <a:extLst>
              <a:ext uri="{FF2B5EF4-FFF2-40B4-BE49-F238E27FC236}">
                <a16:creationId xmlns:a16="http://schemas.microsoft.com/office/drawing/2014/main" id="{2198780F-2CEB-4951-A867-25986542C926}"/>
              </a:ext>
            </a:extLst>
          </p:cNvPr>
          <p:cNvSpPr txBox="1">
            <a:spLocks noChangeArrowheads="1"/>
          </p:cNvSpPr>
          <p:nvPr/>
        </p:nvSpPr>
        <p:spPr bwMode="auto">
          <a:xfrm>
            <a:off x="1631950" y="5245100"/>
            <a:ext cx="89281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en-US" altLang="fr-FR"/>
              <a:t>New prosthesis Created by E. Pellissier  with a rigid ring facilitating the implantation in the preperitoneal space:  creation of the TIPP technique (2005)</a:t>
            </a:r>
            <a:endParaRPr lang="fr-FR" altLang="fr-FR" sz="2800">
              <a:latin typeface="Times New Roman" panose="02020603050405020304" pitchFamily="18" charset="0"/>
              <a:cs typeface="Times New Roman" panose="02020603050405020304" pitchFamily="18" charset="0"/>
            </a:endParaRPr>
          </a:p>
        </p:txBody>
      </p:sp>
      <p:pic>
        <p:nvPicPr>
          <p:cNvPr id="12295" name="Image 2">
            <a:extLst>
              <a:ext uri="{FF2B5EF4-FFF2-40B4-BE49-F238E27FC236}">
                <a16:creationId xmlns:a16="http://schemas.microsoft.com/office/drawing/2014/main" id="{9C23F35E-6CD2-40A1-B984-0C939EF8C1D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78025" y="1963739"/>
            <a:ext cx="2668588"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6" name="Rectangle 8">
            <a:extLst>
              <a:ext uri="{FF2B5EF4-FFF2-40B4-BE49-F238E27FC236}">
                <a16:creationId xmlns:a16="http://schemas.microsoft.com/office/drawing/2014/main" id="{F969BB60-2D75-4CD5-B9F7-DB6CFBFB27B4}"/>
              </a:ext>
            </a:extLst>
          </p:cNvPr>
          <p:cNvSpPr>
            <a:spLocks noChangeArrowheads="1"/>
          </p:cNvSpPr>
          <p:nvPr/>
        </p:nvSpPr>
        <p:spPr bwMode="auto">
          <a:xfrm>
            <a:off x="1524000" y="105490"/>
            <a:ext cx="8709436"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fr-FR" altLang="fr-FR" sz="1000">
                <a:solidFill>
                  <a:schemeClr val="hlink"/>
                </a:solidFill>
                <a:latin typeface="Arial Unicode MS"/>
              </a:rPr>
              <a:t>Creation by E. Pellissier of this prosthesis with rigid ring facilitating its implantation in the preperitoneal space and creation of the TIPP technique (2005)</a:t>
            </a:r>
            <a:endParaRPr lang="fr-FR" altLang="fr-FR" sz="1800">
              <a:solidFill>
                <a:schemeClr val="hlink"/>
              </a:solidFill>
              <a:latin typeface="Comic Sans MS" panose="030F0702030302020204" pitchFamily="66"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18267F-37A9-4188-AA83-5E9442A6ED32}"/>
              </a:ext>
            </a:extLst>
          </p:cNvPr>
          <p:cNvSpPr>
            <a:spLocks noGrp="1"/>
          </p:cNvSpPr>
          <p:nvPr>
            <p:ph type="title"/>
          </p:nvPr>
        </p:nvSpPr>
        <p:spPr>
          <a:xfrm>
            <a:off x="838200" y="617"/>
            <a:ext cx="10515600" cy="1325563"/>
          </a:xfrm>
        </p:spPr>
        <p:txBody>
          <a:bodyPr/>
          <a:lstStyle/>
          <a:p>
            <a:r>
              <a:rPr lang="fr-FR" dirty="0"/>
              <a:t>TIPP TECHNIQUE 2005</a:t>
            </a:r>
          </a:p>
        </p:txBody>
      </p:sp>
      <p:pic>
        <p:nvPicPr>
          <p:cNvPr id="4" name="Picture 2">
            <a:extLst>
              <a:ext uri="{FF2B5EF4-FFF2-40B4-BE49-F238E27FC236}">
                <a16:creationId xmlns:a16="http://schemas.microsoft.com/office/drawing/2014/main" id="{1C70BD1D-DB03-4FE4-B60D-59D275AFC17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64424" y="3727099"/>
            <a:ext cx="2885905" cy="2718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C:\Users\Jean-François\Pictures\2009-06-11 berrevoet et de gent\berrevoet et de gent 001.jpg">
            <a:extLst>
              <a:ext uri="{FF2B5EF4-FFF2-40B4-BE49-F238E27FC236}">
                <a16:creationId xmlns:a16="http://schemas.microsoft.com/office/drawing/2014/main" id="{00B9358F-1E51-463A-AF44-647DF5C86D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1500188"/>
            <a:ext cx="1619250"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Jean-François\Pictures\2009-06-11 berrevoet et de gent\berrevoet et de gent 001.jpg">
            <a:extLst>
              <a:ext uri="{FF2B5EF4-FFF2-40B4-BE49-F238E27FC236}">
                <a16:creationId xmlns:a16="http://schemas.microsoft.com/office/drawing/2014/main" id="{18B45C5E-3716-4DF0-B084-FE0271B7D5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25" y="3929063"/>
            <a:ext cx="1571625" cy="235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Users\Jean-François\Pictures\2009-06-25 POLYSOFT TRAINING JFG JMC\POLYSOFT TRAINING JFG JMC 001.jpg">
            <a:extLst>
              <a:ext uri="{FF2B5EF4-FFF2-40B4-BE49-F238E27FC236}">
                <a16:creationId xmlns:a16="http://schemas.microsoft.com/office/drawing/2014/main" id="{AA643831-E128-43A1-909B-01AA5851B3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58653" y="3777016"/>
            <a:ext cx="1874838"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Users\Jean-François\Pictures\2009-06-25 POLYSOFT TRAINING JFG JMC\POLYSOFT TRAINING JFG JMC 001.jpg">
            <a:extLst>
              <a:ext uri="{FF2B5EF4-FFF2-40B4-BE49-F238E27FC236}">
                <a16:creationId xmlns:a16="http://schemas.microsoft.com/office/drawing/2014/main" id="{08C80043-D3D1-4FD3-BEEA-56520BF542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24987" y="1311275"/>
            <a:ext cx="1928813"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P4060010">
            <a:extLst>
              <a:ext uri="{FF2B5EF4-FFF2-40B4-BE49-F238E27FC236}">
                <a16:creationId xmlns:a16="http://schemas.microsoft.com/office/drawing/2014/main" id="{F97E1BCB-641B-4DD4-A908-3D8C57FE4BF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64424" y="1083733"/>
            <a:ext cx="2885905" cy="2164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39105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E25780-6013-41A9-B6B7-B0DCDD19301F}"/>
              </a:ext>
            </a:extLst>
          </p:cNvPr>
          <p:cNvSpPr>
            <a:spLocks noGrp="1"/>
          </p:cNvSpPr>
          <p:nvPr>
            <p:ph type="title"/>
          </p:nvPr>
        </p:nvSpPr>
        <p:spPr>
          <a:xfrm>
            <a:off x="838200" y="128059"/>
            <a:ext cx="10515600" cy="1325563"/>
          </a:xfrm>
        </p:spPr>
        <p:txBody>
          <a:bodyPr/>
          <a:lstStyle/>
          <a:p>
            <a:r>
              <a:rPr lang="fr-FR" dirty="0">
                <a:latin typeface="Times New Roman" panose="02020603050405020304" pitchFamily="18" charset="0"/>
                <a:cs typeface="Times New Roman" panose="02020603050405020304" pitchFamily="18" charset="0"/>
              </a:rPr>
              <a:t>Comparaison </a:t>
            </a:r>
            <a:r>
              <a:rPr lang="fr-FR" dirty="0" err="1">
                <a:latin typeface="Times New Roman" panose="02020603050405020304" pitchFamily="18" charset="0"/>
                <a:cs typeface="Times New Roman" panose="02020603050405020304" pitchFamily="18" charset="0"/>
              </a:rPr>
              <a:t>Between</a:t>
            </a:r>
            <a:r>
              <a:rPr lang="fr-FR" dirty="0">
                <a:latin typeface="Times New Roman" panose="02020603050405020304" pitchFamily="18" charset="0"/>
                <a:cs typeface="Times New Roman" panose="02020603050405020304" pitchFamily="18" charset="0"/>
              </a:rPr>
              <a:t> MOPP/TIPP AND UGAHARY incision</a:t>
            </a:r>
            <a:endParaRPr lang="fr-FR" dirty="0"/>
          </a:p>
        </p:txBody>
      </p:sp>
      <p:pic>
        <p:nvPicPr>
          <p:cNvPr id="4" name="Image 4">
            <a:extLst>
              <a:ext uri="{FF2B5EF4-FFF2-40B4-BE49-F238E27FC236}">
                <a16:creationId xmlns:a16="http://schemas.microsoft.com/office/drawing/2014/main" id="{4211E07B-ED18-44FC-AB6C-A12D9BC8D62C}"/>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754489" y="1831065"/>
            <a:ext cx="5875084" cy="4618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01EF8772-DDA1-494D-8F72-9F0830706E3A}"/>
              </a:ext>
            </a:extLst>
          </p:cNvPr>
          <p:cNvSpPr/>
          <p:nvPr/>
        </p:nvSpPr>
        <p:spPr>
          <a:xfrm>
            <a:off x="235851" y="4589678"/>
            <a:ext cx="2518638" cy="646331"/>
          </a:xfrm>
          <a:prstGeom prst="rect">
            <a:avLst/>
          </a:prstGeom>
        </p:spPr>
        <p:txBody>
          <a:bodyPr wrap="none">
            <a:spAutoFit/>
          </a:bodyPr>
          <a:lstStyle/>
          <a:p>
            <a:pPr>
              <a:spcBef>
                <a:spcPct val="0"/>
              </a:spcBef>
              <a:buClrTx/>
              <a:buSzTx/>
              <a:buFontTx/>
              <a:buNone/>
            </a:pPr>
            <a:r>
              <a:rPr lang="fr-FR" altLang="fr-FR" sz="3600" dirty="0">
                <a:latin typeface="Times New Roman" panose="02020603050405020304" pitchFamily="18" charset="0"/>
                <a:cs typeface="Times New Roman" panose="02020603050405020304" pitchFamily="18" charset="0"/>
              </a:rPr>
              <a:t>TIPP/MOPP</a:t>
            </a:r>
          </a:p>
        </p:txBody>
      </p:sp>
      <p:sp>
        <p:nvSpPr>
          <p:cNvPr id="6" name="Rectangle 5">
            <a:extLst>
              <a:ext uri="{FF2B5EF4-FFF2-40B4-BE49-F238E27FC236}">
                <a16:creationId xmlns:a16="http://schemas.microsoft.com/office/drawing/2014/main" id="{EF704CE7-52A0-4E32-BF62-21FC31D0E51D}"/>
              </a:ext>
            </a:extLst>
          </p:cNvPr>
          <p:cNvSpPr/>
          <p:nvPr/>
        </p:nvSpPr>
        <p:spPr>
          <a:xfrm>
            <a:off x="8943810" y="4328068"/>
            <a:ext cx="1961819" cy="523220"/>
          </a:xfrm>
          <a:prstGeom prst="rect">
            <a:avLst/>
          </a:prstGeom>
        </p:spPr>
        <p:txBody>
          <a:bodyPr wrap="none">
            <a:spAutoFit/>
          </a:bodyPr>
          <a:lstStyle/>
          <a:p>
            <a:pPr>
              <a:spcBef>
                <a:spcPct val="0"/>
              </a:spcBef>
              <a:buClrTx/>
              <a:buSzTx/>
              <a:buFontTx/>
              <a:buNone/>
            </a:pPr>
            <a:r>
              <a:rPr lang="fr-FR" altLang="fr-FR" sz="2800" dirty="0">
                <a:latin typeface="Times New Roman" panose="02020603050405020304" pitchFamily="18" charset="0"/>
                <a:cs typeface="Times New Roman" panose="02020603050405020304" pitchFamily="18" charset="0"/>
              </a:rPr>
              <a:t>UGAHARY</a:t>
            </a:r>
          </a:p>
        </p:txBody>
      </p:sp>
    </p:spTree>
    <p:extLst>
      <p:ext uri="{BB962C8B-B14F-4D97-AF65-F5344CB8AC3E}">
        <p14:creationId xmlns:p14="http://schemas.microsoft.com/office/powerpoint/2010/main" val="34366734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36F343-571B-42A5-9B5F-EB172106FC04}"/>
              </a:ext>
            </a:extLst>
          </p:cNvPr>
          <p:cNvSpPr>
            <a:spLocks noGrp="1"/>
          </p:cNvSpPr>
          <p:nvPr>
            <p:ph type="title"/>
          </p:nvPr>
        </p:nvSpPr>
        <p:spPr/>
        <p:txBody>
          <a:bodyPr/>
          <a:lstStyle/>
          <a:p>
            <a:endParaRPr lang="fr-FR"/>
          </a:p>
        </p:txBody>
      </p:sp>
      <p:pic>
        <p:nvPicPr>
          <p:cNvPr id="4" name="Image 2">
            <a:extLst>
              <a:ext uri="{FF2B5EF4-FFF2-40B4-BE49-F238E27FC236}">
                <a16:creationId xmlns:a16="http://schemas.microsoft.com/office/drawing/2014/main" id="{B60E2ADC-49F8-4336-A072-20F6C24CF9C0}"/>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254397" y="671865"/>
            <a:ext cx="5801784"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10">
            <a:extLst>
              <a:ext uri="{FF2B5EF4-FFF2-40B4-BE49-F238E27FC236}">
                <a16:creationId xmlns:a16="http://schemas.microsoft.com/office/drawing/2014/main" id="{99180726-8CDD-434E-AEB0-ED9D16EBB8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819" y="1115601"/>
            <a:ext cx="4971964" cy="3121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5">
            <a:extLst>
              <a:ext uri="{FF2B5EF4-FFF2-40B4-BE49-F238E27FC236}">
                <a16:creationId xmlns:a16="http://schemas.microsoft.com/office/drawing/2014/main" id="{43A287AD-9130-415A-9C3B-4A46BD20EB7A}"/>
              </a:ext>
            </a:extLst>
          </p:cNvPr>
          <p:cNvSpPr txBox="1"/>
          <p:nvPr/>
        </p:nvSpPr>
        <p:spPr>
          <a:xfrm>
            <a:off x="5222948" y="1982450"/>
            <a:ext cx="1049515" cy="1446550"/>
          </a:xfrm>
          <a:prstGeom prst="rect">
            <a:avLst/>
          </a:prstGeom>
          <a:noFill/>
        </p:spPr>
        <p:txBody>
          <a:bodyPr wrap="square" rtlCol="0">
            <a:spAutoFit/>
          </a:bodyPr>
          <a:lstStyle/>
          <a:p>
            <a:r>
              <a:rPr lang="fr-FR" sz="8800" b="1" dirty="0">
                <a:latin typeface="Times New Roman" panose="02020603050405020304" pitchFamily="18" charset="0"/>
                <a:cs typeface="Times New Roman" panose="02020603050405020304" pitchFamily="18" charset="0"/>
              </a:rPr>
              <a:t>+</a:t>
            </a:r>
          </a:p>
        </p:txBody>
      </p:sp>
      <p:sp>
        <p:nvSpPr>
          <p:cNvPr id="7" name="ZoneTexte 6">
            <a:extLst>
              <a:ext uri="{FF2B5EF4-FFF2-40B4-BE49-F238E27FC236}">
                <a16:creationId xmlns:a16="http://schemas.microsoft.com/office/drawing/2014/main" id="{956AF1BE-35CB-435C-ADEA-A9B8BDD037A9}"/>
              </a:ext>
            </a:extLst>
          </p:cNvPr>
          <p:cNvSpPr txBox="1"/>
          <p:nvPr/>
        </p:nvSpPr>
        <p:spPr>
          <a:xfrm>
            <a:off x="838200" y="5023203"/>
            <a:ext cx="10868526" cy="1569660"/>
          </a:xfrm>
          <a:prstGeom prst="rect">
            <a:avLst/>
          </a:prstGeom>
          <a:noFill/>
        </p:spPr>
        <p:txBody>
          <a:bodyPr wrap="square" rtlCol="0">
            <a:spAutoFit/>
          </a:bodyPr>
          <a:lstStyle/>
          <a:p>
            <a:r>
              <a:rPr lang="fr-FR" sz="9600" dirty="0">
                <a:latin typeface="Times New Roman" panose="02020603050405020304" pitchFamily="18" charset="0"/>
                <a:cs typeface="Times New Roman" panose="02020603050405020304" pitchFamily="18" charset="0"/>
              </a:rPr>
              <a:t>=  MOPP,  2011</a:t>
            </a:r>
          </a:p>
        </p:txBody>
      </p:sp>
    </p:spTree>
    <p:extLst>
      <p:ext uri="{BB962C8B-B14F-4D97-AF65-F5344CB8AC3E}">
        <p14:creationId xmlns:p14="http://schemas.microsoft.com/office/powerpoint/2010/main" val="23315115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F99F617F-B1BC-4F55-A835-E9CF4F15211E}"/>
              </a:ext>
            </a:extLst>
          </p:cNvPr>
          <p:cNvSpPr>
            <a:spLocks noGrp="1" noChangeArrowheads="1"/>
          </p:cNvSpPr>
          <p:nvPr>
            <p:ph type="title"/>
          </p:nvPr>
        </p:nvSpPr>
        <p:spPr>
          <a:xfrm>
            <a:off x="328613" y="274639"/>
            <a:ext cx="9882187" cy="1209023"/>
          </a:xfrm>
          <a:ln w="38100">
            <a:solidFill>
              <a:srgbClr val="FFFF00"/>
            </a:solidFill>
            <a:miter lim="800000"/>
            <a:headEnd/>
            <a:tailEnd/>
          </a:ln>
        </p:spPr>
        <p:txBody>
          <a:bodyPr>
            <a:normAutofit fontScale="90000"/>
          </a:bodyPr>
          <a:lstStyle/>
          <a:p>
            <a:pPr eaLnBrk="1" hangingPunct="1"/>
            <a:r>
              <a:rPr lang="fr-FR" altLang="fr-FR" dirty="0">
                <a:solidFill>
                  <a:srgbClr val="FF0000"/>
                </a:solidFill>
              </a:rPr>
              <a:t>Transversalis fascia </a:t>
            </a:r>
            <a:r>
              <a:rPr lang="fr-FR" altLang="fr-FR" dirty="0"/>
              <a:t>and </a:t>
            </a:r>
            <a:r>
              <a:rPr lang="fr-FR" altLang="fr-FR" dirty="0" err="1"/>
              <a:t>anterior</a:t>
            </a:r>
            <a:r>
              <a:rPr lang="fr-FR" altLang="fr-FR" dirty="0"/>
              <a:t> </a:t>
            </a:r>
            <a:r>
              <a:rPr lang="fr-FR" altLang="fr-FR" dirty="0" err="1"/>
              <a:t>approach</a:t>
            </a:r>
            <a:br>
              <a:rPr lang="fr-FR" altLang="fr-FR" dirty="0"/>
            </a:br>
            <a:r>
              <a:rPr lang="fr-FR" altLang="fr-FR" dirty="0"/>
              <a:t>TIPP/MOPP technique</a:t>
            </a:r>
          </a:p>
        </p:txBody>
      </p:sp>
      <p:pic>
        <p:nvPicPr>
          <p:cNvPr id="17411" name="Picture 3" descr="IMAGEA01">
            <a:extLst>
              <a:ext uri="{FF2B5EF4-FFF2-40B4-BE49-F238E27FC236}">
                <a16:creationId xmlns:a16="http://schemas.microsoft.com/office/drawing/2014/main" id="{D6BEB4EC-7890-461C-9419-F24DFC2263B6}"/>
              </a:ext>
            </a:extLst>
          </p:cNvPr>
          <p:cNvPicPr>
            <a:picLocks noChangeAspect="1" noChangeArrowheads="1"/>
          </p:cNvPicPr>
          <p:nvPr/>
        </p:nvPicPr>
        <p:blipFill>
          <a:blip r:embed="rId3">
            <a:lum bright="42000" contrast="72000"/>
            <a:extLst>
              <a:ext uri="{28A0092B-C50C-407E-A947-70E740481C1C}">
                <a14:useLocalDpi xmlns:a14="http://schemas.microsoft.com/office/drawing/2010/main" val="0"/>
              </a:ext>
            </a:extLst>
          </a:blip>
          <a:srcRect l="16382" t="3566" r="8578" b="5038"/>
          <a:stretch>
            <a:fillRect/>
          </a:stretch>
        </p:blipFill>
        <p:spPr bwMode="auto">
          <a:xfrm>
            <a:off x="880691" y="2536932"/>
            <a:ext cx="3054723" cy="2480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9" name="Text Box 7">
            <a:extLst>
              <a:ext uri="{FF2B5EF4-FFF2-40B4-BE49-F238E27FC236}">
                <a16:creationId xmlns:a16="http://schemas.microsoft.com/office/drawing/2014/main" id="{E13D43D1-A69B-4410-B2B0-D915EB1E0C1B}"/>
              </a:ext>
            </a:extLst>
          </p:cNvPr>
          <p:cNvSpPr txBox="1">
            <a:spLocks noChangeArrowheads="1"/>
          </p:cNvSpPr>
          <p:nvPr/>
        </p:nvSpPr>
        <p:spPr bwMode="auto">
          <a:xfrm>
            <a:off x="566739" y="1671796"/>
            <a:ext cx="31305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r>
              <a:rPr lang="fr-FR" altLang="fr-FR" sz="2000" dirty="0" err="1"/>
              <a:t>Fibrous</a:t>
            </a:r>
            <a:r>
              <a:rPr lang="fr-FR" altLang="fr-FR" sz="2000" dirty="0"/>
              <a:t> </a:t>
            </a:r>
            <a:r>
              <a:rPr lang="fr-FR" altLang="fr-FR" sz="2000" dirty="0" err="1"/>
              <a:t>sheath</a:t>
            </a:r>
            <a:r>
              <a:rPr lang="fr-FR" altLang="fr-FR" sz="2000" dirty="0"/>
              <a:t> of the </a:t>
            </a:r>
            <a:r>
              <a:rPr lang="fr-FR" altLang="fr-FR" sz="2000" dirty="0" err="1"/>
              <a:t>cord</a:t>
            </a:r>
            <a:endParaRPr lang="fr-FR" altLang="fr-FR" sz="2000" dirty="0"/>
          </a:p>
        </p:txBody>
      </p:sp>
      <p:sp>
        <p:nvSpPr>
          <p:cNvPr id="223240" name="Text Box 8">
            <a:extLst>
              <a:ext uri="{FF2B5EF4-FFF2-40B4-BE49-F238E27FC236}">
                <a16:creationId xmlns:a16="http://schemas.microsoft.com/office/drawing/2014/main" id="{A7DE843A-8430-44FF-8228-47AFEB324DAD}"/>
              </a:ext>
            </a:extLst>
          </p:cNvPr>
          <p:cNvSpPr txBox="1">
            <a:spLocks noChangeArrowheads="1"/>
          </p:cNvSpPr>
          <p:nvPr/>
        </p:nvSpPr>
        <p:spPr bwMode="auto">
          <a:xfrm>
            <a:off x="3186978" y="5675441"/>
            <a:ext cx="19478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r>
              <a:rPr lang="fr-FR" altLang="fr-FR" sz="2000" dirty="0" err="1"/>
              <a:t>Femoral</a:t>
            </a:r>
            <a:r>
              <a:rPr lang="fr-FR" altLang="fr-FR" sz="2000" dirty="0"/>
              <a:t> </a:t>
            </a:r>
            <a:r>
              <a:rPr lang="fr-FR" altLang="fr-FR" sz="2000" dirty="0" err="1"/>
              <a:t>sheath</a:t>
            </a:r>
            <a:endParaRPr lang="fr-FR" altLang="fr-FR" sz="2000" dirty="0"/>
          </a:p>
        </p:txBody>
      </p:sp>
      <p:sp>
        <p:nvSpPr>
          <p:cNvPr id="223241" name="Line 9">
            <a:extLst>
              <a:ext uri="{FF2B5EF4-FFF2-40B4-BE49-F238E27FC236}">
                <a16:creationId xmlns:a16="http://schemas.microsoft.com/office/drawing/2014/main" id="{67AC1C88-0000-45F0-A31A-0A9F4F7F1A71}"/>
              </a:ext>
            </a:extLst>
          </p:cNvPr>
          <p:cNvSpPr>
            <a:spLocks noChangeShapeType="1"/>
          </p:cNvSpPr>
          <p:nvPr/>
        </p:nvSpPr>
        <p:spPr bwMode="auto">
          <a:xfrm>
            <a:off x="1864520" y="1744537"/>
            <a:ext cx="534989" cy="1967705"/>
          </a:xfrm>
          <a:prstGeom prst="line">
            <a:avLst/>
          </a:prstGeom>
          <a:noFill/>
          <a:ln w="38100">
            <a:solidFill>
              <a:srgbClr val="FF0000"/>
            </a:solidFill>
            <a:round/>
            <a:headEnd/>
            <a:tailEnd type="oval" w="med" len="med"/>
          </a:ln>
          <a:extLst>
            <a:ext uri="{909E8E84-426E-40DD-AFC4-6F175D3DCCD1}">
              <a14:hiddenFill xmlns:a14="http://schemas.microsoft.com/office/drawing/2010/main">
                <a:noFill/>
              </a14:hiddenFill>
            </a:ext>
          </a:extLst>
        </p:spPr>
        <p:txBody>
          <a:bodyPr/>
          <a:lstStyle/>
          <a:p>
            <a:endParaRPr lang="fr-FR"/>
          </a:p>
        </p:txBody>
      </p:sp>
      <p:sp>
        <p:nvSpPr>
          <p:cNvPr id="223242" name="Line 10">
            <a:extLst>
              <a:ext uri="{FF2B5EF4-FFF2-40B4-BE49-F238E27FC236}">
                <a16:creationId xmlns:a16="http://schemas.microsoft.com/office/drawing/2014/main" id="{E86F5253-89FC-4B99-8792-08BD0E2DFC3B}"/>
              </a:ext>
            </a:extLst>
          </p:cNvPr>
          <p:cNvSpPr>
            <a:spLocks noChangeShapeType="1"/>
          </p:cNvSpPr>
          <p:nvPr/>
        </p:nvSpPr>
        <p:spPr bwMode="auto">
          <a:xfrm flipH="1" flipV="1">
            <a:off x="2394816" y="4766866"/>
            <a:ext cx="1584325" cy="647700"/>
          </a:xfrm>
          <a:prstGeom prst="line">
            <a:avLst/>
          </a:prstGeom>
          <a:noFill/>
          <a:ln w="38100">
            <a:solidFill>
              <a:srgbClr val="FF0000"/>
            </a:solidFill>
            <a:round/>
            <a:headEnd/>
            <a:tailEnd type="oval" w="med" len="med"/>
          </a:ln>
          <a:extLst>
            <a:ext uri="{909E8E84-426E-40DD-AFC4-6F175D3DCCD1}">
              <a14:hiddenFill xmlns:a14="http://schemas.microsoft.com/office/drawing/2010/main">
                <a:noFill/>
              </a14:hiddenFill>
            </a:ext>
          </a:extLst>
        </p:spPr>
        <p:txBody>
          <a:bodyPr/>
          <a:lstStyle/>
          <a:p>
            <a:endParaRPr lang="fr-FR"/>
          </a:p>
        </p:txBody>
      </p:sp>
      <p:sp>
        <p:nvSpPr>
          <p:cNvPr id="3" name="ZoneTexte 2">
            <a:extLst>
              <a:ext uri="{FF2B5EF4-FFF2-40B4-BE49-F238E27FC236}">
                <a16:creationId xmlns:a16="http://schemas.microsoft.com/office/drawing/2014/main" id="{46A8D987-7636-4135-9006-1D3657C43680}"/>
              </a:ext>
            </a:extLst>
          </p:cNvPr>
          <p:cNvSpPr txBox="1"/>
          <p:nvPr/>
        </p:nvSpPr>
        <p:spPr>
          <a:xfrm>
            <a:off x="4445795" y="1744537"/>
            <a:ext cx="6484142" cy="369332"/>
          </a:xfrm>
          <a:prstGeom prst="rect">
            <a:avLst/>
          </a:prstGeom>
          <a:noFill/>
        </p:spPr>
        <p:txBody>
          <a:bodyPr wrap="square" rtlCol="0">
            <a:spAutoFit/>
          </a:bodyPr>
          <a:lstStyle/>
          <a:p>
            <a:r>
              <a:rPr lang="fr-FR" dirty="0"/>
              <a:t>[</a:t>
            </a:r>
            <a:r>
              <a:rPr lang="fr-FR" dirty="0" err="1"/>
              <a:t>External</a:t>
            </a:r>
            <a:r>
              <a:rPr lang="fr-FR" dirty="0"/>
              <a:t> and </a:t>
            </a:r>
            <a:r>
              <a:rPr lang="fr-FR" dirty="0" err="1"/>
              <a:t>internal</a:t>
            </a:r>
            <a:r>
              <a:rPr lang="fr-FR" dirty="0"/>
              <a:t> </a:t>
            </a:r>
            <a:r>
              <a:rPr lang="fr-FR" dirty="0" err="1"/>
              <a:t>spermatic</a:t>
            </a:r>
            <a:r>
              <a:rPr lang="fr-FR" dirty="0"/>
              <a:t> fascia (</a:t>
            </a:r>
            <a:r>
              <a:rPr lang="fr-FR" dirty="0">
                <a:solidFill>
                  <a:srgbClr val="FF0000"/>
                </a:solidFill>
              </a:rPr>
              <a:t>Transversalis fascia</a:t>
            </a:r>
            <a:r>
              <a:rPr lang="fr-FR" dirty="0"/>
              <a:t>)]</a:t>
            </a:r>
          </a:p>
        </p:txBody>
      </p:sp>
      <p:pic>
        <p:nvPicPr>
          <p:cNvPr id="10" name="Image 9">
            <a:extLst>
              <a:ext uri="{FF2B5EF4-FFF2-40B4-BE49-F238E27FC236}">
                <a16:creationId xmlns:a16="http://schemas.microsoft.com/office/drawing/2014/main" id="{14ECEC3D-1928-43EE-9225-9CE38C8263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3637" y="2416245"/>
            <a:ext cx="3939026" cy="2954625"/>
          </a:xfrm>
          <a:prstGeom prst="rect">
            <a:avLst/>
          </a:prstGeom>
        </p:spPr>
      </p:pic>
      <p:sp>
        <p:nvSpPr>
          <p:cNvPr id="11" name="ZoneTexte 10">
            <a:extLst>
              <a:ext uri="{FF2B5EF4-FFF2-40B4-BE49-F238E27FC236}">
                <a16:creationId xmlns:a16="http://schemas.microsoft.com/office/drawing/2014/main" id="{F335EEA1-79E0-CFD1-974D-4751224DD3E3}"/>
              </a:ext>
            </a:extLst>
          </p:cNvPr>
          <p:cNvSpPr txBox="1"/>
          <p:nvPr/>
        </p:nvSpPr>
        <p:spPr>
          <a:xfrm>
            <a:off x="5933637" y="5472151"/>
            <a:ext cx="6096000" cy="1200329"/>
          </a:xfrm>
          <a:prstGeom prst="rect">
            <a:avLst/>
          </a:prstGeom>
          <a:noFill/>
        </p:spPr>
        <p:txBody>
          <a:bodyPr wrap="square">
            <a:spAutoFit/>
          </a:bodyPr>
          <a:lstStyle/>
          <a:p>
            <a:r>
              <a:rPr lang="fr-FR" sz="1800" spc="20" dirty="0" err="1">
                <a:solidFill>
                  <a:srgbClr val="333333"/>
                </a:solidFill>
                <a:effectLst/>
                <a:latin typeface="Times New Roman" panose="02020603050405020304" pitchFamily="18" charset="0"/>
                <a:ea typeface="Times New Roman" panose="02020603050405020304" pitchFamily="18" charset="0"/>
              </a:rPr>
              <a:t>Loriau</a:t>
            </a:r>
            <a:r>
              <a:rPr lang="fr-FR" sz="1800" spc="20" dirty="0">
                <a:solidFill>
                  <a:srgbClr val="333333"/>
                </a:solidFill>
                <a:effectLst/>
                <a:latin typeface="Times New Roman" panose="02020603050405020304" pitchFamily="18" charset="0"/>
                <a:ea typeface="Times New Roman" panose="02020603050405020304" pitchFamily="18" charset="0"/>
              </a:rPr>
              <a:t> J. (2018) </a:t>
            </a:r>
            <a:r>
              <a:rPr lang="fr-FR" sz="1800" spc="20" dirty="0" err="1">
                <a:solidFill>
                  <a:srgbClr val="333333"/>
                </a:solidFill>
                <a:effectLst/>
                <a:latin typeface="Times New Roman" panose="02020603050405020304" pitchFamily="18" charset="0"/>
                <a:ea typeface="Times New Roman" panose="02020603050405020304" pitchFamily="18" charset="0"/>
              </a:rPr>
              <a:t>Anatomy</a:t>
            </a:r>
            <a:r>
              <a:rPr lang="fr-FR" sz="1800" spc="20" dirty="0">
                <a:solidFill>
                  <a:srgbClr val="333333"/>
                </a:solidFill>
                <a:effectLst/>
                <a:latin typeface="Times New Roman" panose="02020603050405020304" pitchFamily="18" charset="0"/>
                <a:ea typeface="Times New Roman" panose="02020603050405020304" pitchFamily="18" charset="0"/>
              </a:rPr>
              <a:t> of the Inguinal </a:t>
            </a:r>
            <a:r>
              <a:rPr lang="fr-FR" sz="1800" spc="20" dirty="0" err="1">
                <a:solidFill>
                  <a:srgbClr val="333333"/>
                </a:solidFill>
                <a:effectLst/>
                <a:latin typeface="Times New Roman" panose="02020603050405020304" pitchFamily="18" charset="0"/>
                <a:ea typeface="Times New Roman" panose="02020603050405020304" pitchFamily="18" charset="0"/>
              </a:rPr>
              <a:t>Region</a:t>
            </a:r>
            <a:r>
              <a:rPr lang="fr-FR" sz="1800" spc="20" dirty="0">
                <a:solidFill>
                  <a:srgbClr val="333333"/>
                </a:solidFill>
                <a:effectLst/>
                <a:latin typeface="Times New Roman" panose="02020603050405020304" pitchFamily="18" charset="0"/>
                <a:ea typeface="Times New Roman" panose="02020603050405020304" pitchFamily="18" charset="0"/>
              </a:rPr>
              <a:t>. In: Campanelli G. (</a:t>
            </a:r>
            <a:r>
              <a:rPr lang="fr-FR" sz="1800" spc="20" dirty="0" err="1">
                <a:solidFill>
                  <a:srgbClr val="333333"/>
                </a:solidFill>
                <a:effectLst/>
                <a:latin typeface="Times New Roman" panose="02020603050405020304" pitchFamily="18" charset="0"/>
                <a:ea typeface="Times New Roman" panose="02020603050405020304" pitchFamily="18" charset="0"/>
              </a:rPr>
              <a:t>eds</a:t>
            </a:r>
            <a:r>
              <a:rPr lang="fr-FR" sz="1800" spc="20" dirty="0">
                <a:solidFill>
                  <a:srgbClr val="333333"/>
                </a:solidFill>
                <a:effectLst/>
                <a:latin typeface="Times New Roman" panose="02020603050405020304" pitchFamily="18" charset="0"/>
                <a:ea typeface="Times New Roman" panose="02020603050405020304" pitchFamily="18" charset="0"/>
              </a:rPr>
              <a:t>) The Art of </a:t>
            </a:r>
            <a:r>
              <a:rPr lang="fr-FR" sz="1800" spc="20" dirty="0" err="1">
                <a:solidFill>
                  <a:srgbClr val="333333"/>
                </a:solidFill>
                <a:effectLst/>
                <a:latin typeface="Times New Roman" panose="02020603050405020304" pitchFamily="18" charset="0"/>
                <a:ea typeface="Times New Roman" panose="02020603050405020304" pitchFamily="18" charset="0"/>
              </a:rPr>
              <a:t>Hernia</a:t>
            </a:r>
            <a:r>
              <a:rPr lang="fr-FR" sz="1800" spc="20" dirty="0">
                <a:solidFill>
                  <a:srgbClr val="333333"/>
                </a:solidFill>
                <a:effectLst/>
                <a:latin typeface="Times New Roman" panose="02020603050405020304" pitchFamily="18" charset="0"/>
                <a:ea typeface="Times New Roman" panose="02020603050405020304" pitchFamily="18" charset="0"/>
              </a:rPr>
              <a:t> </a:t>
            </a:r>
            <a:r>
              <a:rPr lang="fr-FR" sz="1800" spc="20" dirty="0" err="1">
                <a:solidFill>
                  <a:srgbClr val="333333"/>
                </a:solidFill>
                <a:effectLst/>
                <a:latin typeface="Times New Roman" panose="02020603050405020304" pitchFamily="18" charset="0"/>
                <a:ea typeface="Times New Roman" panose="02020603050405020304" pitchFamily="18" charset="0"/>
              </a:rPr>
              <a:t>Surgery</a:t>
            </a:r>
            <a:r>
              <a:rPr lang="fr-FR" sz="1800" spc="20" dirty="0">
                <a:solidFill>
                  <a:srgbClr val="333333"/>
                </a:solidFill>
                <a:effectLst/>
                <a:latin typeface="Times New Roman" panose="02020603050405020304" pitchFamily="18" charset="0"/>
                <a:ea typeface="Times New Roman" panose="02020603050405020304" pitchFamily="18" charset="0"/>
              </a:rPr>
              <a:t> a </a:t>
            </a:r>
            <a:r>
              <a:rPr lang="fr-FR" sz="1800" spc="20" dirty="0" err="1">
                <a:solidFill>
                  <a:srgbClr val="333333"/>
                </a:solidFill>
                <a:effectLst/>
                <a:latin typeface="Times New Roman" panose="02020603050405020304" pitchFamily="18" charset="0"/>
                <a:ea typeface="Times New Roman" panose="02020603050405020304" pitchFamily="18" charset="0"/>
              </a:rPr>
              <a:t>step</a:t>
            </a:r>
            <a:r>
              <a:rPr lang="fr-FR" sz="1800" spc="20" dirty="0">
                <a:solidFill>
                  <a:srgbClr val="333333"/>
                </a:solidFill>
                <a:effectLst/>
                <a:latin typeface="Times New Roman" panose="02020603050405020304" pitchFamily="18" charset="0"/>
                <a:ea typeface="Times New Roman" panose="02020603050405020304" pitchFamily="18" charset="0"/>
              </a:rPr>
              <a:t> by </a:t>
            </a:r>
            <a:r>
              <a:rPr lang="fr-FR" sz="1800" spc="20" dirty="0" err="1">
                <a:solidFill>
                  <a:srgbClr val="333333"/>
                </a:solidFill>
                <a:effectLst/>
                <a:latin typeface="Times New Roman" panose="02020603050405020304" pitchFamily="18" charset="0"/>
                <a:ea typeface="Times New Roman" panose="02020603050405020304" pitchFamily="18" charset="0"/>
              </a:rPr>
              <a:t>step</a:t>
            </a:r>
            <a:r>
              <a:rPr lang="fr-FR" sz="1800" spc="20" dirty="0">
                <a:solidFill>
                  <a:srgbClr val="333333"/>
                </a:solidFill>
                <a:effectLst/>
                <a:latin typeface="Times New Roman" panose="02020603050405020304" pitchFamily="18" charset="0"/>
                <a:ea typeface="Times New Roman" panose="02020603050405020304" pitchFamily="18" charset="0"/>
              </a:rPr>
              <a:t> guide. Springer, Cham, pp159-173. </a:t>
            </a:r>
            <a:r>
              <a:rPr lang="fr-FR" sz="1800" u="sng" spc="20" dirty="0">
                <a:solidFill>
                  <a:srgbClr val="333333"/>
                </a:solidFill>
                <a:effectLst/>
                <a:latin typeface="Times New Roman" panose="02020603050405020304" pitchFamily="18" charset="0"/>
                <a:ea typeface="Times New Roman" panose="02020603050405020304" pitchFamily="18" charset="0"/>
                <a:hlinkClick r:id="rId5"/>
              </a:rPr>
              <a:t>https://doi.org/10.1007/978-3-319-72626-7_17</a:t>
            </a:r>
            <a:endParaRPr lang="fr-FR" sz="1800" dirty="0">
              <a:effectLst/>
              <a:latin typeface="Times New Roman" panose="02020603050405020304" pitchFamily="18" charset="0"/>
              <a:ea typeface="Times New Roman" panose="02020603050405020304"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1834AB-6162-4F4B-9419-F94F4A4FAA8B}"/>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893233D8-B08F-43C8-B9C4-29DDB5906B1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24559" y="1825625"/>
            <a:ext cx="7742881" cy="4351338"/>
          </a:xfrm>
        </p:spPr>
      </p:pic>
    </p:spTree>
    <p:extLst>
      <p:ext uri="{BB962C8B-B14F-4D97-AF65-F5344CB8AC3E}">
        <p14:creationId xmlns:p14="http://schemas.microsoft.com/office/powerpoint/2010/main" val="20026049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7EA402-68E7-4277-9F9D-2B04847A4121}"/>
              </a:ext>
            </a:extLst>
          </p:cNvPr>
          <p:cNvSpPr>
            <a:spLocks noGrp="1"/>
          </p:cNvSpPr>
          <p:nvPr>
            <p:ph type="title"/>
          </p:nvPr>
        </p:nvSpPr>
        <p:spPr/>
        <p:txBody>
          <a:bodyPr/>
          <a:lstStyle/>
          <a:p>
            <a:pPr>
              <a:defRPr/>
            </a:pPr>
            <a:r>
              <a:rPr lang="fr-FR" sz="2800" dirty="0" err="1">
                <a:latin typeface="Times New Roman" panose="02020603050405020304" pitchFamily="18" charset="0"/>
                <a:ea typeface="Calibri" panose="020F0502020204030204" pitchFamily="34" charset="0"/>
                <a:cs typeface="Times New Roman" panose="02020603050405020304" pitchFamily="18" charset="0"/>
              </a:rPr>
              <a:t>Fig</a:t>
            </a:r>
            <a:r>
              <a:rPr lang="fr-FR" sz="2800" dirty="0">
                <a:latin typeface="Times New Roman" panose="02020603050405020304" pitchFamily="18" charset="0"/>
                <a:ea typeface="Calibri" panose="020F0502020204030204" pitchFamily="34" charset="0"/>
                <a:cs typeface="Times New Roman" panose="02020603050405020304" pitchFamily="18" charset="0"/>
              </a:rPr>
              <a:t> 13 </a:t>
            </a:r>
            <a:r>
              <a:rPr lang="fr-FR" sz="2800" dirty="0" err="1">
                <a:latin typeface="Times New Roman" panose="02020603050405020304" pitchFamily="18" charset="0"/>
                <a:ea typeface="Calibri" panose="020F0502020204030204" pitchFamily="34" charset="0"/>
                <a:cs typeface="Times New Roman" panose="02020603050405020304" pitchFamily="18" charset="0"/>
              </a:rPr>
              <a:t>Visualization</a:t>
            </a:r>
            <a:r>
              <a:rPr lang="fr-FR" sz="2800" dirty="0">
                <a:latin typeface="Times New Roman" panose="02020603050405020304" pitchFamily="18" charset="0"/>
                <a:ea typeface="Calibri" panose="020F0502020204030204" pitchFamily="34" charset="0"/>
                <a:cs typeface="Times New Roman" panose="02020603050405020304" pitchFamily="18" charset="0"/>
              </a:rPr>
              <a:t> of the </a:t>
            </a:r>
            <a:r>
              <a:rPr lang="fr-FR" sz="2800" dirty="0" err="1">
                <a:latin typeface="Times New Roman" panose="02020603050405020304" pitchFamily="18" charset="0"/>
                <a:ea typeface="Calibri" panose="020F0502020204030204" pitchFamily="34" charset="0"/>
                <a:cs typeface="Times New Roman" panose="02020603050405020304" pitchFamily="18" charset="0"/>
              </a:rPr>
              <a:t>inferior</a:t>
            </a:r>
            <a:r>
              <a:rPr lang="fr-FR" sz="2800" dirty="0">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latin typeface="Times New Roman" panose="02020603050405020304" pitchFamily="18" charset="0"/>
                <a:ea typeface="Calibri" panose="020F0502020204030204" pitchFamily="34" charset="0"/>
                <a:cs typeface="Times New Roman" panose="02020603050405020304" pitchFamily="18" charset="0"/>
              </a:rPr>
              <a:t>epigastric</a:t>
            </a:r>
            <a:r>
              <a:rPr lang="fr-FR" sz="2800" dirty="0">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latin typeface="Times New Roman" panose="02020603050405020304" pitchFamily="18" charset="0"/>
                <a:ea typeface="Calibri" panose="020F0502020204030204" pitchFamily="34" charset="0"/>
                <a:cs typeface="Times New Roman" panose="02020603050405020304" pitchFamily="18" charset="0"/>
              </a:rPr>
              <a:t>vessels</a:t>
            </a:r>
            <a:br>
              <a:rPr lang="fr-FR" sz="1800" dirty="0">
                <a:latin typeface="Calibri" panose="020F0502020204030204" pitchFamily="34" charset="0"/>
                <a:ea typeface="Calibri" panose="020F0502020204030204" pitchFamily="34" charset="0"/>
                <a:cs typeface="Times New Roman" panose="02020603050405020304" pitchFamily="18" charset="0"/>
              </a:rPr>
            </a:br>
            <a:endParaRPr lang="fr-FR" dirty="0"/>
          </a:p>
        </p:txBody>
      </p:sp>
      <p:pic>
        <p:nvPicPr>
          <p:cNvPr id="36867" name="Espace réservé du contenu 4">
            <a:extLst>
              <a:ext uri="{FF2B5EF4-FFF2-40B4-BE49-F238E27FC236}">
                <a16:creationId xmlns:a16="http://schemas.microsoft.com/office/drawing/2014/main" id="{54562762-844A-4A6C-8072-E1F86BA257D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375276" y="1749426"/>
            <a:ext cx="5387975" cy="4525963"/>
          </a:xfrm>
        </p:spPr>
      </p:pic>
      <p:pic>
        <p:nvPicPr>
          <p:cNvPr id="36868" name="Image 9">
            <a:extLst>
              <a:ext uri="{FF2B5EF4-FFF2-40B4-BE49-F238E27FC236}">
                <a16:creationId xmlns:a16="http://schemas.microsoft.com/office/drawing/2014/main" id="{29D32C60-A880-4CED-9FCB-BA96F3C6B3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8951" y="981075"/>
            <a:ext cx="3616325" cy="649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80548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10D28A-098E-470B-96D1-1A2AFD32BBA0}"/>
              </a:ext>
            </a:extLst>
          </p:cNvPr>
          <p:cNvSpPr>
            <a:spLocks noGrp="1"/>
          </p:cNvSpPr>
          <p:nvPr>
            <p:ph type="title"/>
          </p:nvPr>
        </p:nvSpPr>
        <p:spPr>
          <a:xfrm>
            <a:off x="1981200" y="642938"/>
            <a:ext cx="8229600" cy="1143000"/>
          </a:xfrm>
        </p:spPr>
        <p:txBody>
          <a:bodyPr>
            <a:normAutofit fontScale="90000"/>
          </a:bodyPr>
          <a:lstStyle/>
          <a:p>
            <a:pPr>
              <a:defRPr/>
            </a:pPr>
            <a:r>
              <a:rPr lang="fr-FR" sz="2800" dirty="0">
                <a:latin typeface="Times New Roman" panose="02020603050405020304" pitchFamily="18" charset="0"/>
                <a:ea typeface="Calibri" panose="020F0502020204030204" pitchFamily="34" charset="0"/>
                <a:cs typeface="Times New Roman" panose="02020603050405020304" pitchFamily="18" charset="0"/>
              </a:rPr>
              <a:t>Fig. 12 </a:t>
            </a:r>
            <a:r>
              <a:rPr lang="fr-FR" sz="2800" dirty="0" err="1">
                <a:latin typeface="Times New Roman" panose="02020603050405020304" pitchFamily="18" charset="0"/>
                <a:ea typeface="Calibri" panose="020F0502020204030204" pitchFamily="34" charset="0"/>
                <a:cs typeface="Times New Roman" panose="02020603050405020304" pitchFamily="18" charset="0"/>
              </a:rPr>
              <a:t>Penetration</a:t>
            </a:r>
            <a:r>
              <a:rPr lang="fr-FR" sz="2800" dirty="0">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latin typeface="Times New Roman" panose="02020603050405020304" pitchFamily="18" charset="0"/>
                <a:ea typeface="Calibri" panose="020F0502020204030204" pitchFamily="34" charset="0"/>
                <a:cs typeface="Times New Roman" panose="02020603050405020304" pitchFamily="18" charset="0"/>
              </a:rPr>
              <a:t>throught</a:t>
            </a:r>
            <a:r>
              <a:rPr lang="fr-FR" sz="2800" dirty="0">
                <a:latin typeface="Times New Roman" panose="02020603050405020304" pitchFamily="18" charset="0"/>
                <a:ea typeface="Calibri" panose="020F0502020204030204" pitchFamily="34" charset="0"/>
                <a:cs typeface="Times New Roman" panose="02020603050405020304" pitchFamily="18" charset="0"/>
              </a:rPr>
              <a:t> the </a:t>
            </a:r>
            <a:r>
              <a:rPr lang="fr-FR" sz="2800" dirty="0" err="1">
                <a:latin typeface="Times New Roman" panose="02020603050405020304" pitchFamily="18" charset="0"/>
                <a:ea typeface="Calibri" panose="020F0502020204030204" pitchFamily="34" charset="0"/>
                <a:cs typeface="Times New Roman" panose="02020603050405020304" pitchFamily="18" charset="0"/>
              </a:rPr>
              <a:t>deep</a:t>
            </a:r>
            <a:r>
              <a:rPr lang="fr-FR" sz="2800" dirty="0">
                <a:latin typeface="Times New Roman" panose="02020603050405020304" pitchFamily="18" charset="0"/>
                <a:ea typeface="Calibri" panose="020F0502020204030204" pitchFamily="34" charset="0"/>
                <a:cs typeface="Times New Roman" panose="02020603050405020304" pitchFamily="18" charset="0"/>
              </a:rPr>
              <a:t> inguinal ring : the </a:t>
            </a:r>
            <a:r>
              <a:rPr lang="fr-FR" sz="2800" dirty="0" err="1">
                <a:latin typeface="Times New Roman" panose="02020603050405020304" pitchFamily="18" charset="0"/>
                <a:ea typeface="Calibri" panose="020F0502020204030204" pitchFamily="34" charset="0"/>
                <a:cs typeface="Times New Roman" panose="02020603050405020304" pitchFamily="18" charset="0"/>
              </a:rPr>
              <a:t>yellow</a:t>
            </a:r>
            <a:r>
              <a:rPr lang="fr-FR" sz="2800" dirty="0">
                <a:latin typeface="Times New Roman" panose="02020603050405020304" pitchFamily="18" charset="0"/>
                <a:ea typeface="Calibri" panose="020F0502020204030204" pitchFamily="34" charset="0"/>
                <a:cs typeface="Times New Roman" panose="02020603050405020304" pitchFamily="18" charset="0"/>
              </a:rPr>
              <a:t> fat</a:t>
            </a:r>
            <a:br>
              <a:rPr lang="fr-FR" sz="1800" dirty="0">
                <a:latin typeface="Calibri" panose="020F0502020204030204" pitchFamily="34" charset="0"/>
                <a:ea typeface="Calibri" panose="020F0502020204030204" pitchFamily="34" charset="0"/>
                <a:cs typeface="Times New Roman" panose="02020603050405020304" pitchFamily="18" charset="0"/>
              </a:rPr>
            </a:br>
            <a:endParaRPr lang="fr-FR" dirty="0"/>
          </a:p>
        </p:txBody>
      </p:sp>
      <p:pic>
        <p:nvPicPr>
          <p:cNvPr id="35843" name="Espace réservé du contenu 4">
            <a:extLst>
              <a:ext uri="{FF2B5EF4-FFF2-40B4-BE49-F238E27FC236}">
                <a16:creationId xmlns:a16="http://schemas.microsoft.com/office/drawing/2014/main" id="{B8733614-36EC-496B-8014-20172DD571E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830764" y="1817689"/>
            <a:ext cx="5807075" cy="4848225"/>
          </a:xfrm>
        </p:spPr>
      </p:pic>
      <p:pic>
        <p:nvPicPr>
          <p:cNvPr id="35844" name="Image 10">
            <a:extLst>
              <a:ext uri="{FF2B5EF4-FFF2-40B4-BE49-F238E27FC236}">
                <a16:creationId xmlns:a16="http://schemas.microsoft.com/office/drawing/2014/main" id="{37934790-A718-4024-83FF-985329B60A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1844676"/>
            <a:ext cx="2819400" cy="500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95359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65CA31-2D55-476B-97BE-E3841E1D0C00}"/>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5B71B86A-9BC3-42D8-81D8-E7AD7B29E46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5275" t="5016" r="24024" b="27668"/>
          <a:stretch/>
        </p:blipFill>
        <p:spPr>
          <a:xfrm rot="5400000">
            <a:off x="258550" y="374814"/>
            <a:ext cx="6120681" cy="6094863"/>
          </a:xfrm>
        </p:spPr>
      </p:pic>
      <p:pic>
        <p:nvPicPr>
          <p:cNvPr id="9" name="Image 8">
            <a:extLst>
              <a:ext uri="{FF2B5EF4-FFF2-40B4-BE49-F238E27FC236}">
                <a16:creationId xmlns:a16="http://schemas.microsoft.com/office/drawing/2014/main" id="{304E7DB8-F53A-4D4C-8A4B-5A4BC577132E}"/>
              </a:ext>
            </a:extLst>
          </p:cNvPr>
          <p:cNvPicPr>
            <a:picLocks noChangeAspect="1"/>
          </p:cNvPicPr>
          <p:nvPr/>
        </p:nvPicPr>
        <p:blipFill rotWithShape="1">
          <a:blip r:embed="rId4">
            <a:extLst>
              <a:ext uri="{28A0092B-C50C-407E-A947-70E740481C1C}">
                <a14:useLocalDpi xmlns:a14="http://schemas.microsoft.com/office/drawing/2010/main" val="0"/>
              </a:ext>
            </a:extLst>
          </a:blip>
          <a:srcRect l="32911" t="19906" r="14976" b="20001"/>
          <a:stretch/>
        </p:blipFill>
        <p:spPr>
          <a:xfrm>
            <a:off x="6709893" y="1368380"/>
            <a:ext cx="4765183" cy="4121240"/>
          </a:xfrm>
          <a:prstGeom prst="rect">
            <a:avLst/>
          </a:prstGeom>
        </p:spPr>
      </p:pic>
    </p:spTree>
    <p:extLst>
      <p:ext uri="{BB962C8B-B14F-4D97-AF65-F5344CB8AC3E}">
        <p14:creationId xmlns:p14="http://schemas.microsoft.com/office/powerpoint/2010/main" val="7928351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277F8F-D463-4383-830F-05F8673DBEC4}"/>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FFA339AE-CC56-41F2-9322-E03EAB5E7E2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5400000">
            <a:off x="6091319" y="957679"/>
            <a:ext cx="6325939" cy="4744453"/>
          </a:xfrm>
        </p:spPr>
      </p:pic>
      <p:pic>
        <p:nvPicPr>
          <p:cNvPr id="9" name="Image 8">
            <a:extLst>
              <a:ext uri="{FF2B5EF4-FFF2-40B4-BE49-F238E27FC236}">
                <a16:creationId xmlns:a16="http://schemas.microsoft.com/office/drawing/2014/main" id="{D2590CF4-76EC-4709-A12E-14A73C4FDC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59" y="1289005"/>
            <a:ext cx="5224852" cy="3919112"/>
          </a:xfrm>
          <a:prstGeom prst="rect">
            <a:avLst/>
          </a:prstGeom>
        </p:spPr>
      </p:pic>
      <p:sp>
        <p:nvSpPr>
          <p:cNvPr id="3" name="ZoneTexte 2">
            <a:extLst>
              <a:ext uri="{FF2B5EF4-FFF2-40B4-BE49-F238E27FC236}">
                <a16:creationId xmlns:a16="http://schemas.microsoft.com/office/drawing/2014/main" id="{6D868A5D-C859-D7A2-70E3-D2FC079C0307}"/>
              </a:ext>
            </a:extLst>
          </p:cNvPr>
          <p:cNvSpPr txBox="1"/>
          <p:nvPr/>
        </p:nvSpPr>
        <p:spPr>
          <a:xfrm>
            <a:off x="4020887" y="5762665"/>
            <a:ext cx="3289300" cy="369332"/>
          </a:xfrm>
          <a:prstGeom prst="rect">
            <a:avLst/>
          </a:prstGeom>
          <a:noFill/>
        </p:spPr>
        <p:txBody>
          <a:bodyPr wrap="square" rtlCol="0">
            <a:spAutoFit/>
          </a:bodyPr>
          <a:lstStyle/>
          <a:p>
            <a:r>
              <a:rPr lang="fr-FR" dirty="0" err="1"/>
              <a:t>Internal</a:t>
            </a:r>
            <a:r>
              <a:rPr lang="fr-FR" dirty="0"/>
              <a:t> </a:t>
            </a:r>
            <a:r>
              <a:rPr lang="fr-FR" dirty="0" err="1"/>
              <a:t>spermatic</a:t>
            </a:r>
            <a:r>
              <a:rPr lang="fr-FR" dirty="0"/>
              <a:t> fascia</a:t>
            </a:r>
          </a:p>
        </p:txBody>
      </p:sp>
    </p:spTree>
    <p:extLst>
      <p:ext uri="{BB962C8B-B14F-4D97-AF65-F5344CB8AC3E}">
        <p14:creationId xmlns:p14="http://schemas.microsoft.com/office/powerpoint/2010/main" val="11465458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a:extLst>
              <a:ext uri="{FF2B5EF4-FFF2-40B4-BE49-F238E27FC236}">
                <a16:creationId xmlns:a16="http://schemas.microsoft.com/office/drawing/2014/main" id="{2C354AC1-D69E-4201-A594-21F2AC3585BD}"/>
              </a:ext>
            </a:extLst>
          </p:cNvPr>
          <p:cNvSpPr>
            <a:spLocks noGrp="1" noRot="1" noChangeArrowheads="1"/>
          </p:cNvSpPr>
          <p:nvPr>
            <p:ph type="title"/>
          </p:nvPr>
        </p:nvSpPr>
        <p:spPr>
          <a:xfrm>
            <a:off x="2135188" y="0"/>
            <a:ext cx="6985000" cy="1143000"/>
          </a:xfrm>
        </p:spPr>
        <p:txBody>
          <a:bodyPr/>
          <a:lstStyle/>
          <a:p>
            <a:r>
              <a:rPr lang="fr-FR" altLang="fr-FR" b="0" dirty="0">
                <a:latin typeface="Comic Sans MS" panose="030F0702030302020204" pitchFamily="66" charset="0"/>
              </a:rPr>
              <a:t>ANATOMIST AGE</a:t>
            </a:r>
          </a:p>
        </p:txBody>
      </p:sp>
      <p:sp>
        <p:nvSpPr>
          <p:cNvPr id="154627" name="Rectangle 3">
            <a:extLst>
              <a:ext uri="{FF2B5EF4-FFF2-40B4-BE49-F238E27FC236}">
                <a16:creationId xmlns:a16="http://schemas.microsoft.com/office/drawing/2014/main" id="{4B2795E4-46B6-4F70-BE94-C71EC15BC237}"/>
              </a:ext>
            </a:extLst>
          </p:cNvPr>
          <p:cNvSpPr>
            <a:spLocks noGrp="1" noChangeArrowheads="1"/>
          </p:cNvSpPr>
          <p:nvPr>
            <p:ph type="body" idx="1"/>
          </p:nvPr>
        </p:nvSpPr>
        <p:spPr>
          <a:xfrm>
            <a:off x="5452600" y="1143000"/>
            <a:ext cx="6128083" cy="2376487"/>
          </a:xfrm>
        </p:spPr>
        <p:txBody>
          <a:bodyPr>
            <a:normAutofit fontScale="85000" lnSpcReduction="20000"/>
          </a:bodyPr>
          <a:lstStyle/>
          <a:p>
            <a:pPr>
              <a:lnSpc>
                <a:spcPct val="80000"/>
              </a:lnSpc>
            </a:pPr>
            <a:endParaRPr lang="fr-FR" altLang="fr-FR" sz="2000" dirty="0">
              <a:latin typeface="Comic Sans MS" panose="030F0702030302020204" pitchFamily="66" charset="0"/>
            </a:endParaRPr>
          </a:p>
          <a:p>
            <a:pPr>
              <a:lnSpc>
                <a:spcPct val="80000"/>
              </a:lnSpc>
            </a:pPr>
            <a:r>
              <a:rPr lang="fr-FR" altLang="fr-FR" sz="2600" dirty="0">
                <a:latin typeface="Times New Roman" panose="02020603050405020304" pitchFamily="18" charset="0"/>
                <a:cs typeface="Times New Roman" panose="02020603050405020304" pitchFamily="18" charset="0"/>
              </a:rPr>
              <a:t>The </a:t>
            </a:r>
            <a:r>
              <a:rPr lang="fr-FR" altLang="fr-FR" sz="2600" dirty="0" err="1">
                <a:latin typeface="Times New Roman" panose="02020603050405020304" pitchFamily="18" charset="0"/>
                <a:cs typeface="Times New Roman" panose="02020603050405020304" pitchFamily="18" charset="0"/>
              </a:rPr>
              <a:t>postérior</a:t>
            </a:r>
            <a:r>
              <a:rPr lang="fr-FR" altLang="fr-FR" sz="2600" dirty="0">
                <a:latin typeface="Times New Roman" panose="02020603050405020304" pitchFamily="18" charset="0"/>
                <a:cs typeface="Times New Roman" panose="02020603050405020304" pitchFamily="18" charset="0"/>
              </a:rPr>
              <a:t> inguinal  </a:t>
            </a:r>
            <a:r>
              <a:rPr lang="fr-FR" altLang="fr-FR" sz="2600" dirty="0" err="1">
                <a:latin typeface="Times New Roman" panose="02020603050405020304" pitchFamily="18" charset="0"/>
                <a:cs typeface="Times New Roman" panose="02020603050405020304" pitchFamily="18" charset="0"/>
              </a:rPr>
              <a:t>wall</a:t>
            </a:r>
            <a:r>
              <a:rPr lang="fr-FR" altLang="fr-FR" sz="2600" dirty="0">
                <a:latin typeface="Times New Roman" panose="02020603050405020304" pitchFamily="18" charset="0"/>
                <a:cs typeface="Times New Roman" panose="02020603050405020304" pitchFamily="18" charset="0"/>
              </a:rPr>
              <a:t> as </a:t>
            </a:r>
            <a:r>
              <a:rPr lang="fr-FR" altLang="fr-FR" sz="2600" dirty="0" err="1">
                <a:latin typeface="Times New Roman" panose="02020603050405020304" pitchFamily="18" charset="0"/>
                <a:cs typeface="Times New Roman" panose="02020603050405020304" pitchFamily="18" charset="0"/>
              </a:rPr>
              <a:t>seen</a:t>
            </a:r>
            <a:r>
              <a:rPr lang="fr-FR" altLang="fr-FR" sz="2600" dirty="0">
                <a:latin typeface="Times New Roman" panose="02020603050405020304" pitchFamily="18" charset="0"/>
                <a:cs typeface="Times New Roman" panose="02020603050405020304" pitchFamily="18" charset="0"/>
              </a:rPr>
              <a:t> </a:t>
            </a:r>
            <a:r>
              <a:rPr lang="fr-FR" altLang="fr-FR" sz="2600" dirty="0" err="1">
                <a:latin typeface="Times New Roman" panose="02020603050405020304" pitchFamily="18" charset="0"/>
                <a:cs typeface="Times New Roman" panose="02020603050405020304" pitchFamily="18" charset="0"/>
              </a:rPr>
              <a:t>from</a:t>
            </a:r>
            <a:r>
              <a:rPr lang="fr-FR" altLang="fr-FR" sz="2600" dirty="0">
                <a:latin typeface="Times New Roman" panose="02020603050405020304" pitchFamily="18" charset="0"/>
                <a:cs typeface="Times New Roman" panose="02020603050405020304" pitchFamily="18" charset="0"/>
              </a:rPr>
              <a:t> the </a:t>
            </a:r>
            <a:r>
              <a:rPr lang="fr-FR" altLang="fr-FR" sz="2600" dirty="0" err="1">
                <a:latin typeface="Times New Roman" panose="02020603050405020304" pitchFamily="18" charset="0"/>
                <a:cs typeface="Times New Roman" panose="02020603050405020304" pitchFamily="18" charset="0"/>
              </a:rPr>
              <a:t>preperitoneal</a:t>
            </a:r>
            <a:r>
              <a:rPr lang="fr-FR" altLang="fr-FR" sz="2600" dirty="0">
                <a:latin typeface="Times New Roman" panose="02020603050405020304" pitchFamily="18" charset="0"/>
                <a:cs typeface="Times New Roman" panose="02020603050405020304" pitchFamily="18" charset="0"/>
              </a:rPr>
              <a:t> </a:t>
            </a:r>
            <a:r>
              <a:rPr lang="fr-FR" altLang="fr-FR" sz="2600" dirty="0" err="1">
                <a:latin typeface="Times New Roman" panose="02020603050405020304" pitchFamily="18" charset="0"/>
                <a:cs typeface="Times New Roman" panose="02020603050405020304" pitchFamily="18" charset="0"/>
              </a:rPr>
              <a:t>approach</a:t>
            </a:r>
            <a:r>
              <a:rPr lang="fr-FR" altLang="fr-FR" sz="2600" dirty="0">
                <a:latin typeface="Times New Roman" panose="02020603050405020304" pitchFamily="18" charset="0"/>
                <a:cs typeface="Times New Roman" panose="02020603050405020304" pitchFamily="18" charset="0"/>
              </a:rPr>
              <a:t>. In Recherches anatomiques sur les hernies de l’abdomen, by J </a:t>
            </a:r>
            <a:r>
              <a:rPr lang="fr-FR" altLang="fr-FR" sz="2600" dirty="0" err="1">
                <a:latin typeface="Times New Roman" panose="02020603050405020304" pitchFamily="18" charset="0"/>
                <a:cs typeface="Times New Roman" panose="02020603050405020304" pitchFamily="18" charset="0"/>
              </a:rPr>
              <a:t>Cloquet</a:t>
            </a:r>
            <a:r>
              <a:rPr lang="fr-FR" altLang="fr-FR" sz="2600" dirty="0">
                <a:latin typeface="Times New Roman" panose="02020603050405020304" pitchFamily="18" charset="0"/>
                <a:cs typeface="Times New Roman" panose="02020603050405020304" pitchFamily="18" charset="0"/>
              </a:rPr>
              <a:t>, Paris: </a:t>
            </a:r>
            <a:r>
              <a:rPr lang="fr-FR" altLang="fr-FR" sz="2600" dirty="0" err="1">
                <a:latin typeface="Times New Roman" panose="02020603050405020304" pitchFamily="18" charset="0"/>
                <a:cs typeface="Times New Roman" panose="02020603050405020304" pitchFamily="18" charset="0"/>
              </a:rPr>
              <a:t>Mequigon-Marvis</a:t>
            </a:r>
            <a:r>
              <a:rPr lang="fr-FR" altLang="fr-FR" sz="2600" dirty="0">
                <a:latin typeface="Times New Roman" panose="02020603050405020304" pitchFamily="18" charset="0"/>
                <a:cs typeface="Times New Roman" panose="02020603050405020304" pitchFamily="18" charset="0"/>
              </a:rPr>
              <a:t>, 1817</a:t>
            </a:r>
          </a:p>
          <a:p>
            <a:pPr>
              <a:lnSpc>
                <a:spcPct val="80000"/>
              </a:lnSpc>
            </a:pPr>
            <a:endParaRPr lang="fr-FR" altLang="fr-FR" sz="2000" dirty="0">
              <a:latin typeface="Comic Sans MS" panose="030F0702030302020204" pitchFamily="66" charset="0"/>
            </a:endParaRPr>
          </a:p>
          <a:p>
            <a:pPr>
              <a:lnSpc>
                <a:spcPct val="80000"/>
              </a:lnSpc>
            </a:pPr>
            <a:endParaRPr lang="fr-FR" altLang="fr-FR" sz="1600" dirty="0">
              <a:latin typeface="Comic Sans MS" panose="030F0702030302020204" pitchFamily="66" charset="0"/>
            </a:endParaRPr>
          </a:p>
          <a:p>
            <a:pPr>
              <a:lnSpc>
                <a:spcPct val="80000"/>
              </a:lnSpc>
            </a:pPr>
            <a:r>
              <a:rPr lang="fr-FR" altLang="fr-FR" sz="3600" dirty="0">
                <a:latin typeface="Comic Sans MS" panose="030F0702030302020204" pitchFamily="66" charset="0"/>
              </a:rPr>
              <a:t>J. G. CLOQUET (1790-1883)</a:t>
            </a:r>
            <a:r>
              <a:rPr lang="fr-FR" altLang="fr-FR" sz="1200" dirty="0">
                <a:latin typeface="Comic Sans MS" panose="030F0702030302020204" pitchFamily="66" charset="0"/>
              </a:rPr>
              <a:t>	    </a:t>
            </a:r>
            <a:r>
              <a:rPr lang="fr-FR" altLang="fr-FR" dirty="0">
                <a:latin typeface="Comic Sans MS" panose="030F0702030302020204" pitchFamily="66" charset="0"/>
              </a:rPr>
              <a:t> </a:t>
            </a:r>
            <a:r>
              <a:rPr lang="fr-FR" altLang="fr-FR" sz="1200" dirty="0">
                <a:latin typeface="Comic Sans MS" panose="030F0702030302020204" pitchFamily="66" charset="0"/>
              </a:rPr>
              <a:t>	</a:t>
            </a:r>
          </a:p>
        </p:txBody>
      </p:sp>
      <p:pic>
        <p:nvPicPr>
          <p:cNvPr id="154628" name="Picture 4">
            <a:extLst>
              <a:ext uri="{FF2B5EF4-FFF2-40B4-BE49-F238E27FC236}">
                <a16:creationId xmlns:a16="http://schemas.microsoft.com/office/drawing/2014/main" id="{C504A20A-D86C-4D8F-9E42-AF9DC8D5A9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8627" y="1086823"/>
            <a:ext cx="2817435" cy="2376488"/>
          </a:xfrm>
          <a:prstGeom prst="rect">
            <a:avLst/>
          </a:prstGeom>
          <a:noFill/>
          <a:extLst>
            <a:ext uri="{909E8E84-426E-40DD-AFC4-6F175D3DCCD1}">
              <a14:hiddenFill xmlns:a14="http://schemas.microsoft.com/office/drawing/2010/main">
                <a:solidFill>
                  <a:srgbClr val="FFFFFF"/>
                </a:solidFill>
              </a14:hiddenFill>
            </a:ext>
          </a:extLst>
        </p:spPr>
      </p:pic>
      <p:pic>
        <p:nvPicPr>
          <p:cNvPr id="154632" name="Picture 8" descr="J.G. Cloquet">
            <a:extLst>
              <a:ext uri="{FF2B5EF4-FFF2-40B4-BE49-F238E27FC236}">
                <a16:creationId xmlns:a16="http://schemas.microsoft.com/office/drawing/2014/main" id="{C691212D-94A2-4DD8-9B1B-05EC4B3F25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50" y="1419727"/>
            <a:ext cx="1210176" cy="17106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3374DDBD-9408-4AB4-B959-FD6D11E83F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150" y="4283045"/>
            <a:ext cx="1469690" cy="2141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a:extLst>
              <a:ext uri="{FF2B5EF4-FFF2-40B4-BE49-F238E27FC236}">
                <a16:creationId xmlns:a16="http://schemas.microsoft.com/office/drawing/2014/main" id="{59FC4C04-E390-4725-BCB6-4D96A60D61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4546" y="4174957"/>
            <a:ext cx="3073141" cy="2493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ZoneTexte 8">
            <a:extLst>
              <a:ext uri="{FF2B5EF4-FFF2-40B4-BE49-F238E27FC236}">
                <a16:creationId xmlns:a16="http://schemas.microsoft.com/office/drawing/2014/main" id="{9E92699C-1569-4E72-A3CC-D2C917288B3C}"/>
              </a:ext>
            </a:extLst>
          </p:cNvPr>
          <p:cNvSpPr txBox="1"/>
          <p:nvPr/>
        </p:nvSpPr>
        <p:spPr>
          <a:xfrm>
            <a:off x="5802228" y="4561656"/>
            <a:ext cx="6093994" cy="830997"/>
          </a:xfrm>
          <a:prstGeom prst="rect">
            <a:avLst/>
          </a:prstGeom>
          <a:noFill/>
        </p:spPr>
        <p:txBody>
          <a:bodyPr wrap="square">
            <a:spAutoFit/>
          </a:bodyPr>
          <a:lstStyle/>
          <a:p>
            <a:pPr>
              <a:spcBef>
                <a:spcPct val="0"/>
              </a:spcBef>
              <a:buClrTx/>
              <a:buSzTx/>
              <a:buFontTx/>
              <a:buNone/>
            </a:pPr>
            <a:r>
              <a:rPr lang="fr-FR" altLang="fr-FR" sz="2400" dirty="0">
                <a:latin typeface="Times New Roman" panose="02020603050405020304" pitchFamily="18" charset="0"/>
                <a:cs typeface="Times New Roman" panose="02020603050405020304" pitchFamily="18" charset="0"/>
              </a:rPr>
              <a:t>Description of the  </a:t>
            </a:r>
            <a:r>
              <a:rPr lang="fr-FR" altLang="fr-FR" sz="2400" dirty="0" err="1">
                <a:solidFill>
                  <a:srgbClr val="FF0000"/>
                </a:solidFill>
                <a:latin typeface="Times New Roman" panose="02020603050405020304" pitchFamily="18" charset="0"/>
                <a:cs typeface="Times New Roman" panose="02020603050405020304" pitchFamily="18" charset="0"/>
              </a:rPr>
              <a:t>Tranversalis</a:t>
            </a:r>
            <a:r>
              <a:rPr lang="fr-FR" altLang="fr-FR" sz="2400" dirty="0">
                <a:solidFill>
                  <a:srgbClr val="FF0000"/>
                </a:solidFill>
                <a:latin typeface="Times New Roman" panose="02020603050405020304" pitchFamily="18" charset="0"/>
                <a:cs typeface="Times New Roman" panose="02020603050405020304" pitchFamily="18" charset="0"/>
              </a:rPr>
              <a:t> fascia: </a:t>
            </a:r>
            <a:r>
              <a:rPr lang="fr-FR" altLang="fr-FR" sz="2400" dirty="0">
                <a:latin typeface="Times New Roman" panose="02020603050405020304" pitchFamily="18" charset="0"/>
                <a:cs typeface="Times New Roman" panose="02020603050405020304" pitchFamily="18" charset="0"/>
              </a:rPr>
              <a:t> A. P Cooper ( 1768-1841) </a:t>
            </a:r>
          </a:p>
        </p:txBody>
      </p:sp>
      <p:sp>
        <p:nvSpPr>
          <p:cNvPr id="11" name="ZoneTexte 10">
            <a:extLst>
              <a:ext uri="{FF2B5EF4-FFF2-40B4-BE49-F238E27FC236}">
                <a16:creationId xmlns:a16="http://schemas.microsoft.com/office/drawing/2014/main" id="{727A479D-4CE3-4965-B2E5-F611F759B0A2}"/>
              </a:ext>
            </a:extLst>
          </p:cNvPr>
          <p:cNvSpPr txBox="1"/>
          <p:nvPr/>
        </p:nvSpPr>
        <p:spPr>
          <a:xfrm>
            <a:off x="5802228" y="5630086"/>
            <a:ext cx="6093994" cy="1200329"/>
          </a:xfrm>
          <a:prstGeom prst="rect">
            <a:avLst/>
          </a:prstGeom>
          <a:noFill/>
        </p:spPr>
        <p:txBody>
          <a:bodyPr wrap="square">
            <a:spAutoFit/>
          </a:bodyPr>
          <a:lstStyle/>
          <a:p>
            <a:r>
              <a:rPr lang="en-US" sz="2400" dirty="0">
                <a:latin typeface="Times New Roman" panose="02020603050405020304" pitchFamily="18" charset="0"/>
                <a:cs typeface="Times New Roman" panose="02020603050405020304" pitchFamily="18" charset="0"/>
              </a:rPr>
              <a:t>The etiology of groin hernias is mainly related to a congenital deficiency of the fascia </a:t>
            </a:r>
            <a:r>
              <a:rPr lang="en-US" sz="2400" dirty="0" err="1">
                <a:latin typeface="Times New Roman" panose="02020603050405020304" pitchFamily="18" charset="0"/>
                <a:cs typeface="Times New Roman" panose="02020603050405020304" pitchFamily="18" charset="0"/>
              </a:rPr>
              <a:t>tranversalis</a:t>
            </a:r>
            <a:endParaRPr lang="fr-FR" sz="2400" dirty="0"/>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9AFB0B-71CB-4818-9FE8-3E54395AE799}"/>
              </a:ext>
            </a:extLst>
          </p:cNvPr>
          <p:cNvSpPr>
            <a:spLocks noGrp="1"/>
          </p:cNvSpPr>
          <p:nvPr>
            <p:ph type="title"/>
          </p:nvPr>
        </p:nvSpPr>
        <p:spPr/>
        <p:txBody>
          <a:bodyPr/>
          <a:lstStyle/>
          <a:p>
            <a:pPr>
              <a:defRPr/>
            </a:pPr>
            <a:r>
              <a:rPr lang="fr-FR" sz="1800" dirty="0" err="1">
                <a:latin typeface="Times New Roman" panose="02020603050405020304" pitchFamily="18" charset="0"/>
                <a:ea typeface="Calibri" panose="020F0502020204030204" pitchFamily="34" charset="0"/>
                <a:cs typeface="Times New Roman" panose="02020603050405020304" pitchFamily="18" charset="0"/>
              </a:rPr>
              <a:t>Fig</a:t>
            </a:r>
            <a:r>
              <a:rPr lang="fr-FR" sz="1800" dirty="0">
                <a:latin typeface="Times New Roman" panose="02020603050405020304" pitchFamily="18" charset="0"/>
                <a:ea typeface="Calibri" panose="020F0502020204030204" pitchFamily="34" charset="0"/>
                <a:cs typeface="Times New Roman" panose="02020603050405020304" pitchFamily="18" charset="0"/>
              </a:rPr>
              <a:t> 16 </a:t>
            </a:r>
            <a:r>
              <a:rPr lang="fr-FR" sz="1800" dirty="0" err="1">
                <a:latin typeface="Times New Roman" panose="02020603050405020304" pitchFamily="18" charset="0"/>
                <a:ea typeface="Calibri" panose="020F0502020204030204" pitchFamily="34" charset="0"/>
                <a:cs typeface="Times New Roman" panose="02020603050405020304" pitchFamily="18" charset="0"/>
              </a:rPr>
              <a:t>Parietalization</a:t>
            </a:r>
            <a:r>
              <a:rPr lang="fr-FR" sz="1800" dirty="0">
                <a:latin typeface="Times New Roman" panose="02020603050405020304" pitchFamily="18" charset="0"/>
                <a:ea typeface="Calibri" panose="020F0502020204030204" pitchFamily="34" charset="0"/>
                <a:cs typeface="Times New Roman" panose="02020603050405020304" pitchFamily="18" charset="0"/>
              </a:rPr>
              <a:t> of the </a:t>
            </a:r>
            <a:r>
              <a:rPr lang="fr-FR" sz="1800" dirty="0" err="1">
                <a:latin typeface="Times New Roman" panose="02020603050405020304" pitchFamily="18" charset="0"/>
                <a:ea typeface="Calibri" panose="020F0502020204030204" pitchFamily="34" charset="0"/>
                <a:cs typeface="Times New Roman" panose="02020603050405020304" pitchFamily="18" charset="0"/>
              </a:rPr>
              <a:t>cord</a:t>
            </a:r>
            <a:r>
              <a:rPr lang="fr-FR" sz="1800" dirty="0">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latin typeface="Times New Roman" panose="02020603050405020304" pitchFamily="18" charset="0"/>
                <a:ea typeface="Calibri" panose="020F0502020204030204" pitchFamily="34" charset="0"/>
                <a:cs typeface="Times New Roman" panose="02020603050405020304" pitchFamily="18" charset="0"/>
              </a:rPr>
              <a:t>visualization</a:t>
            </a:r>
            <a:r>
              <a:rPr lang="fr-FR" sz="1800" dirty="0">
                <a:latin typeface="Times New Roman" panose="02020603050405020304" pitchFamily="18" charset="0"/>
                <a:ea typeface="Calibri" panose="020F0502020204030204" pitchFamily="34" charset="0"/>
                <a:cs typeface="Times New Roman" panose="02020603050405020304" pitchFamily="18" charset="0"/>
              </a:rPr>
              <a:t> of the </a:t>
            </a:r>
            <a:r>
              <a:rPr lang="fr-FR" sz="1800" dirty="0" err="1">
                <a:latin typeface="Times New Roman" panose="02020603050405020304" pitchFamily="18" charset="0"/>
                <a:ea typeface="Calibri" panose="020F0502020204030204" pitchFamily="34" charset="0"/>
                <a:cs typeface="Times New Roman" panose="02020603050405020304" pitchFamily="18" charset="0"/>
              </a:rPr>
              <a:t>parietalization</a:t>
            </a:r>
            <a:r>
              <a:rPr lang="fr-FR" sz="1800" dirty="0">
                <a:latin typeface="Times New Roman" panose="02020603050405020304" pitchFamily="18" charset="0"/>
                <a:ea typeface="Calibri" panose="020F0502020204030204" pitchFamily="34" charset="0"/>
                <a:cs typeface="Times New Roman" panose="02020603050405020304" pitchFamily="18" charset="0"/>
              </a:rPr>
              <a:t> triangle</a:t>
            </a:r>
            <a:br>
              <a:rPr lang="fr-FR" sz="1800" dirty="0">
                <a:latin typeface="Calibri" panose="020F0502020204030204" pitchFamily="34" charset="0"/>
                <a:ea typeface="Calibri" panose="020F0502020204030204" pitchFamily="34" charset="0"/>
                <a:cs typeface="Times New Roman" panose="02020603050405020304" pitchFamily="18" charset="0"/>
              </a:rPr>
            </a:br>
            <a:endParaRPr lang="fr-FR" dirty="0"/>
          </a:p>
        </p:txBody>
      </p:sp>
      <p:pic>
        <p:nvPicPr>
          <p:cNvPr id="43011" name="Espace réservé du contenu 4">
            <a:extLst>
              <a:ext uri="{FF2B5EF4-FFF2-40B4-BE49-F238E27FC236}">
                <a16:creationId xmlns:a16="http://schemas.microsoft.com/office/drawing/2014/main" id="{3A132F24-D60C-4362-A972-FADAAA75DC0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438275" y="1022415"/>
            <a:ext cx="6435074" cy="5526024"/>
          </a:xfrm>
        </p:spPr>
      </p:pic>
      <p:pic>
        <p:nvPicPr>
          <p:cNvPr id="43012" name="Image 26">
            <a:extLst>
              <a:ext uri="{FF2B5EF4-FFF2-40B4-BE49-F238E27FC236}">
                <a16:creationId xmlns:a16="http://schemas.microsoft.com/office/drawing/2014/main" id="{C4347AA5-771F-4A73-8914-C692B8ECFB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884" y="1427747"/>
            <a:ext cx="5904116" cy="4244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4B2AAE-56BE-432E-A878-C84ACA1F6127}"/>
              </a:ext>
            </a:extLst>
          </p:cNvPr>
          <p:cNvSpPr>
            <a:spLocks noGrp="1"/>
          </p:cNvSpPr>
          <p:nvPr>
            <p:ph type="title"/>
          </p:nvPr>
        </p:nvSpPr>
        <p:spPr/>
        <p:txBody>
          <a:bodyPr/>
          <a:lstStyle/>
          <a:p>
            <a:pPr>
              <a:defRPr/>
            </a:pPr>
            <a:r>
              <a:rPr lang="fr-FR" dirty="0" err="1"/>
              <a:t>Parietalization</a:t>
            </a:r>
            <a:r>
              <a:rPr lang="fr-FR" dirty="0"/>
              <a:t> of the </a:t>
            </a:r>
            <a:r>
              <a:rPr lang="fr-FR" dirty="0" err="1"/>
              <a:t>cord</a:t>
            </a:r>
            <a:endParaRPr lang="fr-FR" dirty="0"/>
          </a:p>
        </p:txBody>
      </p:sp>
      <p:pic>
        <p:nvPicPr>
          <p:cNvPr id="44035" name="Espace réservé du contenu 3">
            <a:extLst>
              <a:ext uri="{FF2B5EF4-FFF2-40B4-BE49-F238E27FC236}">
                <a16:creationId xmlns:a16="http://schemas.microsoft.com/office/drawing/2014/main" id="{A7C594F1-63FB-48C8-A368-5C5608C00EA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19869" y="1750800"/>
            <a:ext cx="5793200" cy="4154454"/>
          </a:xfrm>
        </p:spPr>
      </p:pic>
      <p:pic>
        <p:nvPicPr>
          <p:cNvPr id="44036" name="Image 4">
            <a:extLst>
              <a:ext uri="{FF2B5EF4-FFF2-40B4-BE49-F238E27FC236}">
                <a16:creationId xmlns:a16="http://schemas.microsoft.com/office/drawing/2014/main" id="{0953A03D-46F8-4D09-B85F-D51E4C60077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72408" y="1386420"/>
            <a:ext cx="5899723" cy="4518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ZoneTexte 5">
            <a:extLst>
              <a:ext uri="{FF2B5EF4-FFF2-40B4-BE49-F238E27FC236}">
                <a16:creationId xmlns:a16="http://schemas.microsoft.com/office/drawing/2014/main" id="{C49D1BBE-19AA-4802-8293-87EA86034F32}"/>
              </a:ext>
            </a:extLst>
          </p:cNvPr>
          <p:cNvSpPr txBox="1">
            <a:spLocks noChangeArrowheads="1"/>
          </p:cNvSpPr>
          <p:nvPr/>
        </p:nvSpPr>
        <p:spPr bwMode="auto">
          <a:xfrm>
            <a:off x="2495551" y="5960101"/>
            <a:ext cx="85074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fr-FR" altLang="fr-FR" sz="4000" dirty="0" err="1">
                <a:latin typeface="Times New Roman" panose="02020603050405020304" pitchFamily="18" charset="0"/>
                <a:cs typeface="Times New Roman" panose="02020603050405020304" pitchFamily="18" charset="0"/>
              </a:rPr>
              <a:t>Parietalization</a:t>
            </a:r>
            <a:r>
              <a:rPr lang="fr-FR" altLang="fr-FR" sz="4000" dirty="0">
                <a:latin typeface="Times New Roman" panose="02020603050405020304" pitchFamily="18" charset="0"/>
                <a:cs typeface="Times New Roman" panose="02020603050405020304" pitchFamily="18" charset="0"/>
              </a:rPr>
              <a:t> triangle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C53A02-0818-4D7F-8AFA-EC03FAE42B25}"/>
              </a:ext>
            </a:extLst>
          </p:cNvPr>
          <p:cNvSpPr>
            <a:spLocks noGrp="1"/>
          </p:cNvSpPr>
          <p:nvPr>
            <p:ph type="title"/>
          </p:nvPr>
        </p:nvSpPr>
        <p:spPr>
          <a:xfrm>
            <a:off x="0" y="25400"/>
            <a:ext cx="12192000" cy="1325563"/>
          </a:xfrm>
        </p:spPr>
        <p:txBody>
          <a:bodyPr/>
          <a:lstStyle/>
          <a:p>
            <a:r>
              <a:rPr lang="fr-FR" dirty="0"/>
              <a:t>Open </a:t>
            </a:r>
            <a:r>
              <a:rPr lang="fr-FR" dirty="0" err="1"/>
              <a:t>Preperitoneal</a:t>
            </a:r>
            <a:r>
              <a:rPr lang="fr-FR" dirty="0"/>
              <a:t> (TIPP/MOPP) </a:t>
            </a:r>
            <a:r>
              <a:rPr lang="fr-FR" dirty="0" err="1"/>
              <a:t>results</a:t>
            </a:r>
            <a:r>
              <a:rPr lang="fr-FR" dirty="0"/>
              <a:t> N=1401</a:t>
            </a:r>
          </a:p>
        </p:txBody>
      </p:sp>
      <p:sp>
        <p:nvSpPr>
          <p:cNvPr id="3" name="Espace réservé du contenu 2">
            <a:extLst>
              <a:ext uri="{FF2B5EF4-FFF2-40B4-BE49-F238E27FC236}">
                <a16:creationId xmlns:a16="http://schemas.microsoft.com/office/drawing/2014/main" id="{69DE9282-D6DE-4F1B-B935-9B2037B822E7}"/>
              </a:ext>
            </a:extLst>
          </p:cNvPr>
          <p:cNvSpPr>
            <a:spLocks noGrp="1"/>
          </p:cNvSpPr>
          <p:nvPr>
            <p:ph idx="1"/>
          </p:nvPr>
        </p:nvSpPr>
        <p:spPr>
          <a:xfrm>
            <a:off x="0" y="1143000"/>
            <a:ext cx="12192000" cy="5618747"/>
          </a:xfrm>
        </p:spPr>
        <p:txBody>
          <a:bodyPr>
            <a:normAutofit fontScale="92500" lnSpcReduction="10000"/>
          </a:bodyPr>
          <a:lstStyle/>
          <a:p>
            <a:pPr marL="0" indent="0">
              <a:buNone/>
            </a:pPr>
            <a:r>
              <a:rPr lang="fr-FR" altLang="fr-FR" dirty="0" err="1">
                <a:solidFill>
                  <a:srgbClr val="FF0000"/>
                </a:solidFill>
                <a:latin typeface="Times New Roman" panose="02020603050405020304" pitchFamily="18" charset="0"/>
                <a:cs typeface="Times New Roman" panose="02020603050405020304" pitchFamily="18" charset="0"/>
              </a:rPr>
              <a:t>Ambulatory</a:t>
            </a:r>
            <a:r>
              <a:rPr lang="fr-FR" altLang="fr-FR" dirty="0">
                <a:solidFill>
                  <a:srgbClr val="FF0000"/>
                </a:solidFill>
                <a:latin typeface="Times New Roman" panose="02020603050405020304" pitchFamily="18" charset="0"/>
                <a:cs typeface="Times New Roman" panose="02020603050405020304" pitchFamily="18" charset="0"/>
              </a:rPr>
              <a:t> setting 1322 ( 94,36%)</a:t>
            </a:r>
          </a:p>
          <a:p>
            <a:pPr marL="0" indent="0">
              <a:buNone/>
            </a:pPr>
            <a:r>
              <a:rPr lang="en-US" altLang="fr-FR" sz="2800" dirty="0">
                <a:latin typeface="Times New Roman" panose="02020603050405020304" pitchFamily="18" charset="0"/>
                <a:cs typeface="Times New Roman" panose="02020603050405020304" pitchFamily="18" charset="0"/>
              </a:rPr>
              <a:t>ambulatory sitting PLANNED AND NOT ACHIEVED N = </a:t>
            </a:r>
            <a:r>
              <a:rPr lang="en-US" altLang="fr-FR" sz="2800" dirty="0">
                <a:solidFill>
                  <a:srgbClr val="FF0000"/>
                </a:solidFill>
                <a:latin typeface="Times New Roman" panose="02020603050405020304" pitchFamily="18" charset="0"/>
                <a:cs typeface="Times New Roman" panose="02020603050405020304" pitchFamily="18" charset="0"/>
              </a:rPr>
              <a:t>23 ( 1,64%)</a:t>
            </a:r>
          </a:p>
          <a:p>
            <a:pPr marL="0" indent="0">
              <a:buNone/>
            </a:pPr>
            <a:r>
              <a:rPr lang="fr-FR" dirty="0"/>
              <a:t>re </a:t>
            </a:r>
            <a:r>
              <a:rPr lang="fr-FR" dirty="0" err="1"/>
              <a:t>hospitalization</a:t>
            </a:r>
            <a:r>
              <a:rPr lang="fr-FR" dirty="0"/>
              <a:t>:  2 cases </a:t>
            </a:r>
            <a:endParaRPr lang="fr-FR" altLang="fr-FR" dirty="0">
              <a:solidFill>
                <a:srgbClr val="FF0000"/>
              </a:solidFill>
              <a:latin typeface="Times New Roman" panose="02020603050405020304" pitchFamily="18" charset="0"/>
              <a:cs typeface="Times New Roman" panose="02020603050405020304" pitchFamily="18" charset="0"/>
            </a:endParaRPr>
          </a:p>
          <a:p>
            <a:pPr marL="0" indent="0">
              <a:buNone/>
            </a:pPr>
            <a:endParaRPr lang="fr-FR" altLang="fr-FR" dirty="0">
              <a:solidFill>
                <a:srgbClr val="FF0000"/>
              </a:solidFill>
              <a:latin typeface="Times New Roman" panose="02020603050405020304" pitchFamily="18" charset="0"/>
              <a:cs typeface="Times New Roman" panose="02020603050405020304" pitchFamily="18" charset="0"/>
            </a:endParaRPr>
          </a:p>
          <a:p>
            <a:pPr marL="0" indent="0">
              <a:buNone/>
            </a:pPr>
            <a:r>
              <a:rPr lang="fr-FR" altLang="fr-FR" dirty="0" err="1">
                <a:solidFill>
                  <a:srgbClr val="FF0000"/>
                </a:solidFill>
                <a:latin typeface="Times New Roman" panose="02020603050405020304" pitchFamily="18" charset="0"/>
                <a:cs typeface="Times New Roman" panose="02020603050405020304" pitchFamily="18" charset="0"/>
              </a:rPr>
              <a:t>Mild</a:t>
            </a:r>
            <a:r>
              <a:rPr lang="fr-FR" altLang="fr-FR" dirty="0">
                <a:solidFill>
                  <a:srgbClr val="FF0000"/>
                </a:solidFill>
                <a:latin typeface="Times New Roman" panose="02020603050405020304" pitchFamily="18" charset="0"/>
                <a:cs typeface="Times New Roman" panose="02020603050405020304" pitchFamily="18" charset="0"/>
              </a:rPr>
              <a:t> </a:t>
            </a:r>
            <a:r>
              <a:rPr lang="fr-FR" altLang="fr-FR" dirty="0" err="1">
                <a:solidFill>
                  <a:srgbClr val="FF0000"/>
                </a:solidFill>
                <a:latin typeface="Times New Roman" panose="02020603050405020304" pitchFamily="18" charset="0"/>
                <a:cs typeface="Times New Roman" panose="02020603050405020304" pitchFamily="18" charset="0"/>
              </a:rPr>
              <a:t>general</a:t>
            </a:r>
            <a:r>
              <a:rPr lang="fr-FR" altLang="fr-FR" dirty="0">
                <a:solidFill>
                  <a:srgbClr val="FF0000"/>
                </a:solidFill>
                <a:latin typeface="Times New Roman" panose="02020603050405020304" pitchFamily="18" charset="0"/>
                <a:cs typeface="Times New Roman" panose="02020603050405020304" pitchFamily="18" charset="0"/>
              </a:rPr>
              <a:t> </a:t>
            </a:r>
            <a:r>
              <a:rPr lang="fr-FR" altLang="fr-FR" dirty="0" err="1">
                <a:solidFill>
                  <a:srgbClr val="FF0000"/>
                </a:solidFill>
                <a:latin typeface="Times New Roman" panose="02020603050405020304" pitchFamily="18" charset="0"/>
                <a:cs typeface="Times New Roman" panose="02020603050405020304" pitchFamily="18" charset="0"/>
              </a:rPr>
              <a:t>anesthesia</a:t>
            </a:r>
            <a:endParaRPr lang="fr-FR" altLang="fr-FR" dirty="0">
              <a:solidFill>
                <a:srgbClr val="FF0000"/>
              </a:solidFill>
              <a:latin typeface="Times New Roman" panose="02020603050405020304" pitchFamily="18" charset="0"/>
              <a:cs typeface="Times New Roman" panose="02020603050405020304" pitchFamily="18" charset="0"/>
            </a:endParaRPr>
          </a:p>
          <a:p>
            <a:pPr marL="0" indent="0">
              <a:buNone/>
            </a:pPr>
            <a:r>
              <a:rPr lang="fr-FR" altLang="fr-FR" dirty="0" err="1">
                <a:solidFill>
                  <a:srgbClr val="FF0000"/>
                </a:solidFill>
                <a:latin typeface="Times New Roman" panose="02020603050405020304" pitchFamily="18" charset="0"/>
                <a:cs typeface="Times New Roman" panose="02020603050405020304" pitchFamily="18" charset="0"/>
              </a:rPr>
              <a:t>Laryngeal</a:t>
            </a:r>
            <a:r>
              <a:rPr lang="fr-FR" altLang="fr-FR" dirty="0">
                <a:solidFill>
                  <a:srgbClr val="FF0000"/>
                </a:solidFill>
                <a:latin typeface="Times New Roman" panose="02020603050405020304" pitchFamily="18" charset="0"/>
                <a:cs typeface="Times New Roman" panose="02020603050405020304" pitchFamily="18" charset="0"/>
              </a:rPr>
              <a:t> Mask </a:t>
            </a:r>
            <a:r>
              <a:rPr lang="fr-FR" altLang="fr-FR" dirty="0" err="1">
                <a:solidFill>
                  <a:srgbClr val="FF0000"/>
                </a:solidFill>
                <a:latin typeface="Times New Roman" panose="02020603050405020304" pitchFamily="18" charset="0"/>
                <a:cs typeface="Times New Roman" panose="02020603050405020304" pitchFamily="18" charset="0"/>
              </a:rPr>
              <a:t>without</a:t>
            </a:r>
            <a:r>
              <a:rPr lang="fr-FR" altLang="fr-FR" dirty="0">
                <a:solidFill>
                  <a:srgbClr val="FF0000"/>
                </a:solidFill>
                <a:latin typeface="Times New Roman" panose="02020603050405020304" pitchFamily="18" charset="0"/>
                <a:cs typeface="Times New Roman" panose="02020603050405020304" pitchFamily="18" charset="0"/>
              </a:rPr>
              <a:t> curarisation =1265 (90,29%)</a:t>
            </a:r>
          </a:p>
          <a:p>
            <a:pPr marL="0" indent="0">
              <a:buNone/>
            </a:pPr>
            <a:endParaRPr lang="fr-FR" sz="2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fr-FR" sz="2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Deep</a:t>
            </a:r>
            <a:r>
              <a:rPr lang="fr-FR" sz="2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infected</a:t>
            </a:r>
            <a:r>
              <a:rPr lang="fr-FR" sz="2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collection: 0</a:t>
            </a:r>
          </a:p>
          <a:p>
            <a:pPr marL="0" indent="0">
              <a:buNone/>
              <a:defRPr/>
            </a:pPr>
            <a:r>
              <a:rPr lang="fr-FR" dirty="0">
                <a:solidFill>
                  <a:srgbClr val="FF0000"/>
                </a:solidFill>
              </a:rPr>
              <a:t>POST OPERATIVE PAIN one YEAR: trouble N= 89 (7,74 %): 	</a:t>
            </a:r>
          </a:p>
          <a:p>
            <a:pPr marL="0" indent="0">
              <a:buNone/>
              <a:defRPr/>
            </a:pPr>
            <a:r>
              <a:rPr lang="en-US" sz="2200" dirty="0">
                <a:solidFill>
                  <a:srgbClr val="FF0000"/>
                </a:solidFill>
              </a:rPr>
              <a:t>	LOWER THAN PREOP,  discomfort: 83</a:t>
            </a:r>
          </a:p>
          <a:p>
            <a:pPr marL="457200" lvl="1" indent="0">
              <a:buNone/>
              <a:defRPr/>
            </a:pPr>
            <a:r>
              <a:rPr lang="en-US" sz="2200" dirty="0">
                <a:solidFill>
                  <a:srgbClr val="FF0000"/>
                </a:solidFill>
              </a:rPr>
              <a:t>	SUPERIOR THAN PRE OP, discomfort: 6</a:t>
            </a:r>
          </a:p>
          <a:p>
            <a:pPr marL="0" indent="0">
              <a:buNone/>
              <a:defRPr/>
            </a:pPr>
            <a:r>
              <a:rPr lang="en-US" dirty="0"/>
              <a:t>in these 6 cases the result is judged: excellent: 2; good: 3; bad: 1 (superficial infection, reoperation, outcome very simple)</a:t>
            </a:r>
            <a:endParaRPr lang="fr-FR" dirty="0"/>
          </a:p>
          <a:p>
            <a:pPr marL="0" indent="0">
              <a:buNone/>
            </a:pPr>
            <a:endParaRPr lang="fr-FR" altLang="fr-FR" dirty="0">
              <a:solidFill>
                <a:srgbClr val="FF0000"/>
              </a:solidFill>
              <a:latin typeface="Times New Roman" panose="02020603050405020304" pitchFamily="18" charset="0"/>
              <a:cs typeface="Times New Roman" panose="02020603050405020304" pitchFamily="18" charset="0"/>
            </a:endParaRPr>
          </a:p>
          <a:p>
            <a:endParaRPr lang="en-US" altLang="fr-FR" sz="2800" dirty="0">
              <a:solidFill>
                <a:srgbClr val="FF0000"/>
              </a:solidFill>
              <a:latin typeface="Times New Roman" panose="02020603050405020304" pitchFamily="18" charset="0"/>
              <a:cs typeface="Times New Roman" panose="02020603050405020304" pitchFamily="18" charset="0"/>
            </a:endParaRPr>
          </a:p>
          <a:p>
            <a:endParaRPr lang="fr-FR" altLang="fr-FR" dirty="0">
              <a:solidFill>
                <a:srgbClr val="FF0000"/>
              </a:solidFill>
              <a:latin typeface="Times New Roman" panose="02020603050405020304" pitchFamily="18" charset="0"/>
              <a:cs typeface="Times New Roman" panose="02020603050405020304" pitchFamily="18" charset="0"/>
            </a:endParaRPr>
          </a:p>
          <a:p>
            <a:endParaRPr lang="fr-FR" dirty="0"/>
          </a:p>
        </p:txBody>
      </p:sp>
    </p:spTree>
    <p:extLst>
      <p:ext uri="{BB962C8B-B14F-4D97-AF65-F5344CB8AC3E}">
        <p14:creationId xmlns:p14="http://schemas.microsoft.com/office/powerpoint/2010/main" val="204639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CA6E91-D7D2-4DC8-A158-1A6097B47C74}"/>
              </a:ext>
            </a:extLst>
          </p:cNvPr>
          <p:cNvSpPr>
            <a:spLocks noGrp="1"/>
          </p:cNvSpPr>
          <p:nvPr>
            <p:ph type="title"/>
          </p:nvPr>
        </p:nvSpPr>
        <p:spPr>
          <a:xfrm>
            <a:off x="1" y="1626165"/>
            <a:ext cx="12192000" cy="1325563"/>
          </a:xfrm>
        </p:spPr>
        <p:txBody>
          <a:bodyPr>
            <a:normAutofit fontScale="90000"/>
          </a:bodyPr>
          <a:lstStyle/>
          <a:p>
            <a:br>
              <a:rPr lang="en-US" sz="3200" dirty="0">
                <a:latin typeface="Times New Roman" panose="02020603050405020304" pitchFamily="18" charset="0"/>
                <a:cs typeface="Times New Roman" panose="02020603050405020304" pitchFamily="18" charset="0"/>
              </a:rPr>
            </a:br>
            <a:br>
              <a:rPr lang="en-US" sz="3200" dirty="0">
                <a:latin typeface="Times New Roman" panose="02020603050405020304" pitchFamily="18" charset="0"/>
                <a:cs typeface="Times New Roman" panose="02020603050405020304" pitchFamily="18" charset="0"/>
              </a:rPr>
            </a:br>
            <a:br>
              <a:rPr lang="en-US" sz="32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1 Interest of the Open Preperitoneal (MOPP/TIPP)  compared to endoscopic surgery in the elderly </a:t>
            </a:r>
            <a:br>
              <a:rPr lang="en-US" sz="3200" dirty="0">
                <a:latin typeface="Times New Roman" panose="02020603050405020304" pitchFamily="18" charset="0"/>
                <a:cs typeface="Times New Roman" panose="02020603050405020304" pitchFamily="18" charset="0"/>
              </a:rPr>
            </a:br>
            <a:br>
              <a:rPr lang="en-US" sz="32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(Less endoscopic surgery in octogenarians and nonagenarians in the club hernia data base)</a:t>
            </a:r>
            <a:br>
              <a:rPr lang="en-US" sz="3200" b="1" dirty="0"/>
            </a:br>
            <a:endParaRPr lang="fr-FR" sz="3200" dirty="0">
              <a:latin typeface="Times New Roman" panose="02020603050405020304" pitchFamily="18" charset="0"/>
              <a:cs typeface="Times New Roman" panose="02020603050405020304" pitchFamily="18" charset="0"/>
            </a:endParaRPr>
          </a:p>
        </p:txBody>
      </p:sp>
      <p:sp>
        <p:nvSpPr>
          <p:cNvPr id="3" name="Espace réservé du contenu 2">
            <a:extLst>
              <a:ext uri="{FF2B5EF4-FFF2-40B4-BE49-F238E27FC236}">
                <a16:creationId xmlns:a16="http://schemas.microsoft.com/office/drawing/2014/main" id="{08A7BF37-8602-4CA6-9E86-E412E401D683}"/>
              </a:ext>
            </a:extLst>
          </p:cNvPr>
          <p:cNvSpPr>
            <a:spLocks noGrp="1"/>
          </p:cNvSpPr>
          <p:nvPr>
            <p:ph idx="1"/>
          </p:nvPr>
        </p:nvSpPr>
        <p:spPr>
          <a:xfrm>
            <a:off x="0" y="2766218"/>
            <a:ext cx="12192000" cy="1325564"/>
          </a:xfrm>
        </p:spPr>
        <p:txBody>
          <a:bodyPr>
            <a:normAutofit fontScale="92500" lnSpcReduction="10000"/>
          </a:bodyPr>
          <a:lstStyle/>
          <a:p>
            <a:pPr marL="0" indent="0">
              <a:buNone/>
            </a:pPr>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a:t>
            </a:r>
          </a:p>
          <a:p>
            <a:pPr marL="0" indent="0">
              <a:buNone/>
            </a:pPr>
            <a:r>
              <a:rPr lang="en-US" dirty="0">
                <a:latin typeface="Times New Roman" panose="02020603050405020304" pitchFamily="18" charset="0"/>
                <a:cs typeface="Times New Roman" panose="02020603050405020304" pitchFamily="18" charset="0"/>
              </a:rPr>
              <a:t>              </a:t>
            </a:r>
            <a:endParaRPr lang="fr-FR" dirty="0"/>
          </a:p>
        </p:txBody>
      </p:sp>
      <p:sp>
        <p:nvSpPr>
          <p:cNvPr id="4" name="ZoneTexte 3">
            <a:extLst>
              <a:ext uri="{FF2B5EF4-FFF2-40B4-BE49-F238E27FC236}">
                <a16:creationId xmlns:a16="http://schemas.microsoft.com/office/drawing/2014/main" id="{ED35880F-1E19-4F5A-B548-08CDDB2322E3}"/>
              </a:ext>
            </a:extLst>
          </p:cNvPr>
          <p:cNvSpPr txBox="1"/>
          <p:nvPr/>
        </p:nvSpPr>
        <p:spPr>
          <a:xfrm>
            <a:off x="115042" y="4228178"/>
            <a:ext cx="10720137" cy="1077218"/>
          </a:xfrm>
          <a:prstGeom prst="rect">
            <a:avLst/>
          </a:prstGeom>
          <a:noFill/>
        </p:spPr>
        <p:txBody>
          <a:bodyPr wrap="square" rtlCol="0">
            <a:spAutoFit/>
          </a:bodyPr>
          <a:lstStyle/>
          <a:p>
            <a:pPr>
              <a:defRPr/>
            </a:pPr>
            <a:endParaRPr lang="en-US" sz="3200" dirty="0">
              <a:latin typeface="Times New Roman" panose="02020603050405020304" pitchFamily="18" charset="0"/>
              <a:cs typeface="Times New Roman" panose="02020603050405020304" pitchFamily="18" charset="0"/>
            </a:endParaRPr>
          </a:p>
          <a:p>
            <a:pPr>
              <a:defRPr/>
            </a:pPr>
            <a:r>
              <a:rPr lang="en-US" sz="3200" dirty="0">
                <a:latin typeface="Times New Roman" panose="02020603050405020304" pitchFamily="18" charset="0"/>
                <a:cs typeface="Times New Roman" panose="02020603050405020304" pitchFamily="18" charset="0"/>
              </a:rPr>
              <a:t>2 Interest of the MOPP technique compare to Lichtenstein? </a:t>
            </a:r>
          </a:p>
        </p:txBody>
      </p:sp>
      <p:sp>
        <p:nvSpPr>
          <p:cNvPr id="5" name="ZoneTexte 4">
            <a:extLst>
              <a:ext uri="{FF2B5EF4-FFF2-40B4-BE49-F238E27FC236}">
                <a16:creationId xmlns:a16="http://schemas.microsoft.com/office/drawing/2014/main" id="{20D2B44C-120B-4BC6-9FB0-E945C0956EEF}"/>
              </a:ext>
            </a:extLst>
          </p:cNvPr>
          <p:cNvSpPr txBox="1"/>
          <p:nvPr/>
        </p:nvSpPr>
        <p:spPr>
          <a:xfrm>
            <a:off x="2042547" y="151359"/>
            <a:ext cx="6841066" cy="769441"/>
          </a:xfrm>
          <a:prstGeom prst="rect">
            <a:avLst/>
          </a:prstGeom>
          <a:noFill/>
        </p:spPr>
        <p:txBody>
          <a:bodyPr wrap="square" rtlCol="0">
            <a:spAutoFit/>
          </a:bodyPr>
          <a:lstStyle/>
          <a:p>
            <a:r>
              <a:rPr lang="fr-FR" sz="4400" dirty="0" err="1">
                <a:latin typeface="Times New Roman" panose="02020603050405020304" pitchFamily="18" charset="0"/>
                <a:cs typeface="Times New Roman" panose="02020603050405020304" pitchFamily="18" charset="0"/>
              </a:rPr>
              <a:t>two</a:t>
            </a:r>
            <a:r>
              <a:rPr lang="fr-FR" sz="4400" dirty="0">
                <a:latin typeface="Times New Roman" panose="02020603050405020304" pitchFamily="18" charset="0"/>
                <a:cs typeface="Times New Roman" panose="02020603050405020304" pitchFamily="18" charset="0"/>
              </a:rPr>
              <a:t> </a:t>
            </a:r>
            <a:r>
              <a:rPr lang="fr-FR" sz="4400" dirty="0" err="1">
                <a:latin typeface="Times New Roman" panose="02020603050405020304" pitchFamily="18" charset="0"/>
                <a:cs typeface="Times New Roman" panose="02020603050405020304" pitchFamily="18" charset="0"/>
              </a:rPr>
              <a:t>particular</a:t>
            </a:r>
            <a:r>
              <a:rPr lang="fr-FR" sz="4400" dirty="0">
                <a:latin typeface="Times New Roman" panose="02020603050405020304" pitchFamily="18" charset="0"/>
                <a:cs typeface="Times New Roman" panose="02020603050405020304" pitchFamily="18" charset="0"/>
              </a:rPr>
              <a:t> situations</a:t>
            </a:r>
          </a:p>
        </p:txBody>
      </p:sp>
    </p:spTree>
    <p:extLst>
      <p:ext uri="{BB962C8B-B14F-4D97-AF65-F5344CB8AC3E}">
        <p14:creationId xmlns:p14="http://schemas.microsoft.com/office/powerpoint/2010/main" val="36038139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a:extLst>
              <a:ext uri="{FF2B5EF4-FFF2-40B4-BE49-F238E27FC236}">
                <a16:creationId xmlns:a16="http://schemas.microsoft.com/office/drawing/2014/main" id="{9CDA4392-09E0-49A0-B271-3C00243753B0}"/>
              </a:ext>
            </a:extLst>
          </p:cNvPr>
          <p:cNvSpPr>
            <a:spLocks noGrp="1" noRot="1" noChangeArrowheads="1"/>
          </p:cNvSpPr>
          <p:nvPr>
            <p:ph type="title"/>
          </p:nvPr>
        </p:nvSpPr>
        <p:spPr>
          <a:xfrm>
            <a:off x="1343025" y="188914"/>
            <a:ext cx="9848850" cy="1182687"/>
          </a:xfrm>
        </p:spPr>
        <p:txBody>
          <a:bodyPr/>
          <a:lstStyle/>
          <a:p>
            <a:pPr>
              <a:defRPr/>
            </a:pPr>
            <a:r>
              <a:rPr lang="fr-FR" sz="3200" dirty="0"/>
              <a:t>ELDERLY PATIENTS: C.H. DATABASE</a:t>
            </a:r>
            <a:br>
              <a:rPr lang="fr-FR" sz="2400" dirty="0"/>
            </a:br>
            <a:endParaRPr lang="fr-FR" sz="2400" dirty="0"/>
          </a:p>
        </p:txBody>
      </p:sp>
      <p:sp>
        <p:nvSpPr>
          <p:cNvPr id="274435" name="Rectangle 3">
            <a:extLst>
              <a:ext uri="{FF2B5EF4-FFF2-40B4-BE49-F238E27FC236}">
                <a16:creationId xmlns:a16="http://schemas.microsoft.com/office/drawing/2014/main" id="{378DE547-FF4E-4208-AD72-6BAE328FFC23}"/>
              </a:ext>
            </a:extLst>
          </p:cNvPr>
          <p:cNvSpPr>
            <a:spLocks noGrp="1" noChangeArrowheads="1"/>
          </p:cNvSpPr>
          <p:nvPr>
            <p:ph type="body" idx="1"/>
          </p:nvPr>
        </p:nvSpPr>
        <p:spPr>
          <a:xfrm>
            <a:off x="1847850" y="1773238"/>
            <a:ext cx="8229600" cy="5300662"/>
          </a:xfrm>
        </p:spPr>
        <p:txBody>
          <a:bodyPr/>
          <a:lstStyle/>
          <a:p>
            <a:pPr lvl="2" eaLnBrk="1" hangingPunct="1">
              <a:defRPr/>
            </a:pPr>
            <a:endParaRPr lang="fr-FR" dirty="0"/>
          </a:p>
          <a:p>
            <a:pPr lvl="2" eaLnBrk="1" hangingPunct="1">
              <a:defRPr/>
            </a:pPr>
            <a:endParaRPr lang="fr-FR" dirty="0"/>
          </a:p>
          <a:p>
            <a:pPr lvl="2" eaLnBrk="1" hangingPunct="1">
              <a:defRPr/>
            </a:pPr>
            <a:endParaRPr lang="fr-FR" dirty="0"/>
          </a:p>
        </p:txBody>
      </p:sp>
      <p:graphicFrame>
        <p:nvGraphicFramePr>
          <p:cNvPr id="2" name="Tableau 1">
            <a:extLst>
              <a:ext uri="{FF2B5EF4-FFF2-40B4-BE49-F238E27FC236}">
                <a16:creationId xmlns:a16="http://schemas.microsoft.com/office/drawing/2014/main" id="{3BD2E446-6C27-49E3-A20B-0C483428E462}"/>
              </a:ext>
            </a:extLst>
          </p:cNvPr>
          <p:cNvGraphicFramePr>
            <a:graphicFrameLocks noGrp="1"/>
          </p:cNvGraphicFramePr>
          <p:nvPr/>
        </p:nvGraphicFramePr>
        <p:xfrm>
          <a:off x="-1851025" y="4005263"/>
          <a:ext cx="625476" cy="639762"/>
        </p:xfrm>
        <a:graphic>
          <a:graphicData uri="http://schemas.openxmlformats.org/drawingml/2006/table">
            <a:tbl>
              <a:tblPr firstRow="1" bandRow="1">
                <a:tableStyleId>{5C22544A-7EE6-4342-B048-85BDC9FD1C3A}</a:tableStyleId>
              </a:tblPr>
              <a:tblGrid>
                <a:gridCol w="208492">
                  <a:extLst>
                    <a:ext uri="{9D8B030D-6E8A-4147-A177-3AD203B41FA5}">
                      <a16:colId xmlns:a16="http://schemas.microsoft.com/office/drawing/2014/main" val="20000"/>
                    </a:ext>
                  </a:extLst>
                </a:gridCol>
                <a:gridCol w="208492">
                  <a:extLst>
                    <a:ext uri="{9D8B030D-6E8A-4147-A177-3AD203B41FA5}">
                      <a16:colId xmlns:a16="http://schemas.microsoft.com/office/drawing/2014/main" val="20001"/>
                    </a:ext>
                  </a:extLst>
                </a:gridCol>
                <a:gridCol w="208492">
                  <a:extLst>
                    <a:ext uri="{9D8B030D-6E8A-4147-A177-3AD203B41FA5}">
                      <a16:colId xmlns:a16="http://schemas.microsoft.com/office/drawing/2014/main" val="20002"/>
                    </a:ext>
                  </a:extLst>
                </a:gridCol>
              </a:tblGrid>
              <a:tr h="639762">
                <a:tc>
                  <a:txBody>
                    <a:bodyPr/>
                    <a:lstStyle/>
                    <a:p>
                      <a:endParaRPr lang="fr-FR" sz="1800" dirty="0"/>
                    </a:p>
                  </a:txBody>
                  <a:tcPr marL="91532" marR="91532" marT="45697" marB="45697"/>
                </a:tc>
                <a:tc>
                  <a:txBody>
                    <a:bodyPr/>
                    <a:lstStyle/>
                    <a:p>
                      <a:endParaRPr lang="fr-FR" sz="1800" dirty="0"/>
                    </a:p>
                  </a:txBody>
                  <a:tcPr marL="91532" marR="91532" marT="45697" marB="45697"/>
                </a:tc>
                <a:tc>
                  <a:txBody>
                    <a:bodyPr/>
                    <a:lstStyle/>
                    <a:p>
                      <a:endParaRPr lang="fr-FR" sz="1800" dirty="0"/>
                    </a:p>
                  </a:txBody>
                  <a:tcPr marL="91532" marR="91532" marT="45697" marB="45697"/>
                </a:tc>
                <a:extLst>
                  <a:ext uri="{0D108BD9-81ED-4DB2-BD59-A6C34878D82A}">
                    <a16:rowId xmlns:a16="http://schemas.microsoft.com/office/drawing/2014/main" val="10000"/>
                  </a:ext>
                </a:extLst>
              </a:tr>
            </a:tbl>
          </a:graphicData>
        </a:graphic>
      </p:graphicFrame>
      <p:graphicFrame>
        <p:nvGraphicFramePr>
          <p:cNvPr id="3" name="Tableau 2">
            <a:extLst>
              <a:ext uri="{FF2B5EF4-FFF2-40B4-BE49-F238E27FC236}">
                <a16:creationId xmlns:a16="http://schemas.microsoft.com/office/drawing/2014/main" id="{6203AE3E-E0B4-4E45-8E89-1AB0D935C149}"/>
              </a:ext>
            </a:extLst>
          </p:cNvPr>
          <p:cNvGraphicFramePr>
            <a:graphicFrameLocks noGrp="1"/>
          </p:cNvGraphicFramePr>
          <p:nvPr/>
        </p:nvGraphicFramePr>
        <p:xfrm>
          <a:off x="1523998" y="779268"/>
          <a:ext cx="9144000" cy="1858987"/>
        </p:xfrm>
        <a:graphic>
          <a:graphicData uri="http://schemas.openxmlformats.org/drawingml/2006/table">
            <a:tbl>
              <a:tblPr firstRow="1" bandRow="1">
                <a:tableStyleId>{5C22544A-7EE6-4342-B048-85BDC9FD1C3A}</a:tableStyleId>
              </a:tblPr>
              <a:tblGrid>
                <a:gridCol w="2339755">
                  <a:extLst>
                    <a:ext uri="{9D8B030D-6E8A-4147-A177-3AD203B41FA5}">
                      <a16:colId xmlns:a16="http://schemas.microsoft.com/office/drawing/2014/main" val="20000"/>
                    </a:ext>
                  </a:extLst>
                </a:gridCol>
                <a:gridCol w="1440160">
                  <a:extLst>
                    <a:ext uri="{9D8B030D-6E8A-4147-A177-3AD203B41FA5}">
                      <a16:colId xmlns:a16="http://schemas.microsoft.com/office/drawing/2014/main" val="20001"/>
                    </a:ext>
                  </a:extLst>
                </a:gridCol>
                <a:gridCol w="5364085">
                  <a:extLst>
                    <a:ext uri="{9D8B030D-6E8A-4147-A177-3AD203B41FA5}">
                      <a16:colId xmlns:a16="http://schemas.microsoft.com/office/drawing/2014/main" val="20002"/>
                    </a:ext>
                  </a:extLst>
                </a:gridCol>
              </a:tblGrid>
              <a:tr h="1858987">
                <a:tc>
                  <a:txBody>
                    <a:bodyPr/>
                    <a:lstStyle/>
                    <a:p>
                      <a:r>
                        <a:rPr lang="fr-FR" sz="2400" dirty="0" err="1">
                          <a:latin typeface="Times New Roman" panose="02020603050405020304" pitchFamily="18" charset="0"/>
                          <a:cs typeface="Times New Roman" panose="02020603050405020304" pitchFamily="18" charset="0"/>
                        </a:rPr>
                        <a:t>Surgical</a:t>
                      </a:r>
                      <a:endParaRPr lang="fr-FR" sz="2400" dirty="0">
                        <a:latin typeface="Times New Roman" panose="02020603050405020304" pitchFamily="18" charset="0"/>
                        <a:cs typeface="Times New Roman" panose="02020603050405020304" pitchFamily="18" charset="0"/>
                      </a:endParaRPr>
                    </a:p>
                    <a:p>
                      <a:r>
                        <a:rPr lang="fr-FR" sz="2400" dirty="0" err="1">
                          <a:latin typeface="Times New Roman" panose="02020603050405020304" pitchFamily="18" charset="0"/>
                          <a:cs typeface="Times New Roman" panose="02020603050405020304" pitchFamily="18" charset="0"/>
                        </a:rPr>
                        <a:t>procedure</a:t>
                      </a:r>
                      <a:endParaRPr lang="fr-FR" sz="2400" dirty="0">
                        <a:latin typeface="Times New Roman" panose="02020603050405020304" pitchFamily="18" charset="0"/>
                        <a:cs typeface="Times New Roman" panose="02020603050405020304" pitchFamily="18" charset="0"/>
                      </a:endParaRPr>
                    </a:p>
                  </a:txBody>
                  <a:tcPr marL="91431" marR="91431" marT="45684" marB="45684"/>
                </a:tc>
                <a:tc>
                  <a:txBody>
                    <a:bodyPr/>
                    <a:lstStyle/>
                    <a:p>
                      <a:r>
                        <a:rPr lang="fr-FR" sz="1600" dirty="0">
                          <a:latin typeface="Times New Roman" panose="02020603050405020304" pitchFamily="18" charset="0"/>
                          <a:cs typeface="Times New Roman" panose="02020603050405020304" pitchFamily="18" charset="0"/>
                        </a:rPr>
                        <a:t>Control</a:t>
                      </a:r>
                      <a:r>
                        <a:rPr lang="fr-FR" sz="1600" baseline="0" dirty="0">
                          <a:latin typeface="Times New Roman" panose="02020603050405020304" pitchFamily="18" charset="0"/>
                          <a:cs typeface="Times New Roman" panose="02020603050405020304" pitchFamily="18" charset="0"/>
                        </a:rPr>
                        <a:t> group</a:t>
                      </a:r>
                      <a:r>
                        <a:rPr lang="fr-FR" sz="1600" dirty="0">
                          <a:latin typeface="Times New Roman" panose="02020603050405020304" pitchFamily="18" charset="0"/>
                          <a:cs typeface="Times New Roman" panose="02020603050405020304" pitchFamily="18" charset="0"/>
                        </a:rPr>
                        <a:t>[ 18-79] </a:t>
                      </a:r>
                    </a:p>
                    <a:p>
                      <a:pPr marL="0" marR="0" indent="0" algn="l" defTabSz="914400" rtl="0" eaLnBrk="1" fontAlgn="auto" latinLnBrk="0" hangingPunct="1">
                        <a:lnSpc>
                          <a:spcPct val="100000"/>
                        </a:lnSpc>
                        <a:spcBef>
                          <a:spcPts val="0"/>
                        </a:spcBef>
                        <a:spcAft>
                          <a:spcPts val="0"/>
                        </a:spcAft>
                        <a:buClrTx/>
                        <a:buSzTx/>
                        <a:buFontTx/>
                        <a:buNone/>
                        <a:tabLst/>
                        <a:defRPr/>
                      </a:pPr>
                      <a:r>
                        <a:rPr lang="fr-FR" sz="1800" dirty="0"/>
                        <a:t>N=12108</a:t>
                      </a:r>
                    </a:p>
                    <a:p>
                      <a:endParaRPr lang="fr-FR" sz="1800" dirty="0"/>
                    </a:p>
                  </a:txBody>
                  <a:tcPr marL="91431" marR="91431" marT="45684" marB="45684"/>
                </a:tc>
                <a:tc>
                  <a:txBody>
                    <a:bodyPr/>
                    <a:lstStyle/>
                    <a:p>
                      <a:r>
                        <a:rPr lang="fr-FR" sz="1800" dirty="0" err="1"/>
                        <a:t>Octogenarians</a:t>
                      </a:r>
                      <a:r>
                        <a:rPr lang="fr-FR" sz="1800" dirty="0"/>
                        <a:t> </a:t>
                      </a:r>
                    </a:p>
                    <a:p>
                      <a:endParaRPr lang="fr-FR" sz="1800" dirty="0"/>
                    </a:p>
                    <a:p>
                      <a:r>
                        <a:rPr lang="fr-FR" sz="1800" dirty="0"/>
                        <a:t>N= 1759</a:t>
                      </a:r>
                    </a:p>
                  </a:txBody>
                  <a:tcPr marL="91431" marR="91431" marT="45684" marB="45684"/>
                </a:tc>
                <a:extLst>
                  <a:ext uri="{0D108BD9-81ED-4DB2-BD59-A6C34878D82A}">
                    <a16:rowId xmlns:a16="http://schemas.microsoft.com/office/drawing/2014/main" val="10000"/>
                  </a:ext>
                </a:extLst>
              </a:tr>
            </a:tbl>
          </a:graphicData>
        </a:graphic>
      </p:graphicFrame>
      <p:graphicFrame>
        <p:nvGraphicFramePr>
          <p:cNvPr id="4" name="Tableau 3">
            <a:extLst>
              <a:ext uri="{FF2B5EF4-FFF2-40B4-BE49-F238E27FC236}">
                <a16:creationId xmlns:a16="http://schemas.microsoft.com/office/drawing/2014/main" id="{33234ECA-7CAD-4768-92ED-67B9F6E52722}"/>
              </a:ext>
            </a:extLst>
          </p:cNvPr>
          <p:cNvGraphicFramePr>
            <a:graphicFrameLocks noGrp="1"/>
          </p:cNvGraphicFramePr>
          <p:nvPr/>
        </p:nvGraphicFramePr>
        <p:xfrm>
          <a:off x="1523998" y="1961955"/>
          <a:ext cx="9144001" cy="4413324"/>
        </p:xfrm>
        <a:graphic>
          <a:graphicData uri="http://schemas.openxmlformats.org/drawingml/2006/table">
            <a:tbl>
              <a:tblPr firstRow="1" bandRow="1">
                <a:tableStyleId>{5C22544A-7EE6-4342-B048-85BDC9FD1C3A}</a:tableStyleId>
              </a:tblPr>
              <a:tblGrid>
                <a:gridCol w="2339756">
                  <a:extLst>
                    <a:ext uri="{9D8B030D-6E8A-4147-A177-3AD203B41FA5}">
                      <a16:colId xmlns:a16="http://schemas.microsoft.com/office/drawing/2014/main" val="20000"/>
                    </a:ext>
                  </a:extLst>
                </a:gridCol>
                <a:gridCol w="1440160">
                  <a:extLst>
                    <a:ext uri="{9D8B030D-6E8A-4147-A177-3AD203B41FA5}">
                      <a16:colId xmlns:a16="http://schemas.microsoft.com/office/drawing/2014/main" val="20001"/>
                    </a:ext>
                  </a:extLst>
                </a:gridCol>
                <a:gridCol w="720080">
                  <a:extLst>
                    <a:ext uri="{9D8B030D-6E8A-4147-A177-3AD203B41FA5}">
                      <a16:colId xmlns:a16="http://schemas.microsoft.com/office/drawing/2014/main" val="20002"/>
                    </a:ext>
                  </a:extLst>
                </a:gridCol>
                <a:gridCol w="1296144">
                  <a:extLst>
                    <a:ext uri="{9D8B030D-6E8A-4147-A177-3AD203B41FA5}">
                      <a16:colId xmlns:a16="http://schemas.microsoft.com/office/drawing/2014/main" val="20003"/>
                    </a:ext>
                  </a:extLst>
                </a:gridCol>
                <a:gridCol w="1080120">
                  <a:extLst>
                    <a:ext uri="{9D8B030D-6E8A-4147-A177-3AD203B41FA5}">
                      <a16:colId xmlns:a16="http://schemas.microsoft.com/office/drawing/2014/main" val="20004"/>
                    </a:ext>
                  </a:extLst>
                </a:gridCol>
                <a:gridCol w="1224136">
                  <a:extLst>
                    <a:ext uri="{9D8B030D-6E8A-4147-A177-3AD203B41FA5}">
                      <a16:colId xmlns:a16="http://schemas.microsoft.com/office/drawing/2014/main" val="20005"/>
                    </a:ext>
                  </a:extLst>
                </a:gridCol>
                <a:gridCol w="1043605">
                  <a:extLst>
                    <a:ext uri="{9D8B030D-6E8A-4147-A177-3AD203B41FA5}">
                      <a16:colId xmlns:a16="http://schemas.microsoft.com/office/drawing/2014/main" val="20006"/>
                    </a:ext>
                  </a:extLst>
                </a:gridCol>
              </a:tblGrid>
              <a:tr h="861848">
                <a:tc>
                  <a:txBody>
                    <a:bodyPr/>
                    <a:lstStyle/>
                    <a:p>
                      <a:endParaRPr lang="fr-FR" sz="1800" dirty="0"/>
                    </a:p>
                  </a:txBody>
                  <a:tcPr marT="45715" marB="45715"/>
                </a:tc>
                <a:tc>
                  <a:txBody>
                    <a:bodyPr/>
                    <a:lstStyle/>
                    <a:p>
                      <a:endParaRPr lang="fr-FR" sz="1800" dirty="0"/>
                    </a:p>
                  </a:txBody>
                  <a:tcPr marT="45715" marB="45715"/>
                </a:tc>
                <a:tc>
                  <a:txBody>
                    <a:bodyPr/>
                    <a:lstStyle/>
                    <a:p>
                      <a:endParaRPr lang="fr-FR" sz="1800" dirty="0"/>
                    </a:p>
                  </a:txBody>
                  <a:tcPr marT="45715" marB="45715"/>
                </a:tc>
                <a:tc>
                  <a:txBody>
                    <a:bodyPr/>
                    <a:lstStyle/>
                    <a:p>
                      <a:r>
                        <a:rPr lang="fr-FR" sz="1800" dirty="0"/>
                        <a:t>P</a:t>
                      </a:r>
                    </a:p>
                  </a:txBody>
                  <a:tcPr marT="45715" marB="45715"/>
                </a:tc>
                <a:tc>
                  <a:txBody>
                    <a:bodyPr/>
                    <a:lstStyle/>
                    <a:p>
                      <a:r>
                        <a:rPr lang="fr-FR" sz="1800" dirty="0"/>
                        <a:t>CHI 2</a:t>
                      </a:r>
                    </a:p>
                  </a:txBody>
                  <a:tcPr marT="45715" marB="45715"/>
                </a:tc>
                <a:tc>
                  <a:txBody>
                    <a:bodyPr/>
                    <a:lstStyle/>
                    <a:p>
                      <a:r>
                        <a:rPr lang="fr-FR" sz="1800" dirty="0"/>
                        <a:t>Cramer:  V</a:t>
                      </a:r>
                    </a:p>
                  </a:txBody>
                  <a:tcPr marT="45715" marB="45715"/>
                </a:tc>
                <a:tc>
                  <a:txBody>
                    <a:bodyPr/>
                    <a:lstStyle/>
                    <a:p>
                      <a:r>
                        <a:rPr lang="fr-FR" sz="1800" dirty="0" err="1"/>
                        <a:t>Odd</a:t>
                      </a:r>
                      <a:r>
                        <a:rPr lang="fr-FR" sz="1800" dirty="0"/>
                        <a:t> Ratio</a:t>
                      </a:r>
                    </a:p>
                  </a:txBody>
                  <a:tcPr marT="45715" marB="45715"/>
                </a:tc>
                <a:extLst>
                  <a:ext uri="{0D108BD9-81ED-4DB2-BD59-A6C34878D82A}">
                    <a16:rowId xmlns:a16="http://schemas.microsoft.com/office/drawing/2014/main" val="10000"/>
                  </a:ext>
                </a:extLst>
              </a:tr>
              <a:tr h="684941">
                <a:tc>
                  <a:txBody>
                    <a:bodyPr/>
                    <a:lstStyle/>
                    <a:p>
                      <a:r>
                        <a:rPr lang="fr-FR" sz="1800" b="1" dirty="0" err="1">
                          <a:solidFill>
                            <a:srgbClr val="FF0000"/>
                          </a:solidFill>
                        </a:rPr>
                        <a:t>Laparoscopic</a:t>
                      </a:r>
                      <a:r>
                        <a:rPr lang="fr-FR" sz="1800" b="1" dirty="0">
                          <a:solidFill>
                            <a:srgbClr val="FF0000"/>
                          </a:solidFill>
                        </a:rPr>
                        <a:t>  %</a:t>
                      </a:r>
                    </a:p>
                  </a:txBody>
                  <a:tcPr marL="91431" marR="91431" marT="45704" marB="4570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dirty="0">
                          <a:solidFill>
                            <a:srgbClr val="FF0000"/>
                          </a:solidFill>
                        </a:rPr>
                        <a:t>52,02</a:t>
                      </a:r>
                    </a:p>
                  </a:txBody>
                  <a:tcPr marL="91431" marR="91431" marT="45704" marB="4570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dirty="0">
                          <a:solidFill>
                            <a:srgbClr val="FF0000"/>
                          </a:solidFill>
                        </a:rPr>
                        <a:t>38,80</a:t>
                      </a:r>
                    </a:p>
                  </a:txBody>
                  <a:tcPr marL="91431" marR="91431" marT="45704" marB="4570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dirty="0">
                          <a:solidFill>
                            <a:srgbClr val="FF0000"/>
                          </a:solidFill>
                        </a:rPr>
                        <a:t>p&lt;0,001</a:t>
                      </a:r>
                    </a:p>
                    <a:p>
                      <a:endParaRPr lang="fr-FR" sz="1800" b="1" dirty="0">
                        <a:solidFill>
                          <a:srgbClr val="FF0000"/>
                        </a:solidFill>
                      </a:endParaRPr>
                    </a:p>
                  </a:txBody>
                  <a:tcPr marL="91431" marR="91431" marT="45704" marB="4570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dirty="0">
                          <a:solidFill>
                            <a:srgbClr val="FF0000"/>
                          </a:solidFill>
                        </a:rPr>
                        <a:t>106,1</a:t>
                      </a:r>
                    </a:p>
                  </a:txBody>
                  <a:tcPr marL="91431" marR="91431" marT="45704" marB="4570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dirty="0">
                          <a:solidFill>
                            <a:srgbClr val="FF0000"/>
                          </a:solidFill>
                        </a:rPr>
                        <a:t>0,09</a:t>
                      </a:r>
                    </a:p>
                  </a:txBody>
                  <a:tcPr marL="91431" marR="91431" marT="45704" marB="45704"/>
                </a:tc>
                <a:tc>
                  <a:txBody>
                    <a:bodyPr/>
                    <a:lstStyle/>
                    <a:p>
                      <a:r>
                        <a:rPr lang="fr-FR" sz="1800" b="1" dirty="0">
                          <a:solidFill>
                            <a:srgbClr val="FF0000"/>
                          </a:solidFill>
                        </a:rPr>
                        <a:t>0,58</a:t>
                      </a:r>
                    </a:p>
                  </a:txBody>
                  <a:tcPr marL="91431" marR="91431" marT="45704" marB="45704"/>
                </a:tc>
                <a:extLst>
                  <a:ext uri="{0D108BD9-81ED-4DB2-BD59-A6C34878D82A}">
                    <a16:rowId xmlns:a16="http://schemas.microsoft.com/office/drawing/2014/main" val="10001"/>
                  </a:ext>
                </a:extLst>
              </a:tr>
              <a:tr h="574158">
                <a:tc>
                  <a:txBody>
                    <a:bodyPr/>
                    <a:lstStyle/>
                    <a:p>
                      <a:r>
                        <a:rPr lang="fr-FR" sz="1800" dirty="0"/>
                        <a:t>TEP  </a:t>
                      </a:r>
                    </a:p>
                  </a:txBody>
                  <a:tcPr marL="91431" marR="91431" marT="45704" marB="45704"/>
                </a:tc>
                <a:tc>
                  <a:txBody>
                    <a:bodyPr/>
                    <a:lstStyle/>
                    <a:p>
                      <a:r>
                        <a:rPr lang="fr-FR" sz="1800" dirty="0"/>
                        <a:t>              53,96</a:t>
                      </a:r>
                    </a:p>
                  </a:txBody>
                  <a:tcPr marL="91431" marR="91431" marT="45704" marB="45704"/>
                </a:tc>
                <a:tc>
                  <a:txBody>
                    <a:bodyPr/>
                    <a:lstStyle/>
                    <a:p>
                      <a:r>
                        <a:rPr lang="fr-FR" sz="1800" dirty="0"/>
                        <a:t>           </a:t>
                      </a:r>
                    </a:p>
                  </a:txBody>
                  <a:tcPr marL="91431" marR="91431" marT="45704" marB="45704"/>
                </a:tc>
                <a:tc>
                  <a:txBody>
                    <a:bodyPr/>
                    <a:lstStyle/>
                    <a:p>
                      <a:endParaRPr lang="fr-FR" sz="1800" dirty="0"/>
                    </a:p>
                  </a:txBody>
                  <a:tcPr marL="91431" marR="91431" marT="45704" marB="45704"/>
                </a:tc>
                <a:tc>
                  <a:txBody>
                    <a:bodyPr/>
                    <a:lstStyle/>
                    <a:p>
                      <a:endParaRPr lang="fr-FR" sz="1800"/>
                    </a:p>
                  </a:txBody>
                  <a:tcPr marL="91431" marR="91431" marT="45704" marB="45704"/>
                </a:tc>
                <a:tc>
                  <a:txBody>
                    <a:bodyPr/>
                    <a:lstStyle/>
                    <a:p>
                      <a:endParaRPr lang="fr-FR" sz="1800"/>
                    </a:p>
                  </a:txBody>
                  <a:tcPr marL="91431" marR="91431" marT="45704" marB="45704"/>
                </a:tc>
                <a:tc>
                  <a:txBody>
                    <a:bodyPr/>
                    <a:lstStyle/>
                    <a:p>
                      <a:endParaRPr lang="fr-FR" sz="1800"/>
                    </a:p>
                  </a:txBody>
                  <a:tcPr marL="91431" marR="91431" marT="45704" marB="45704"/>
                </a:tc>
                <a:extLst>
                  <a:ext uri="{0D108BD9-81ED-4DB2-BD59-A6C34878D82A}">
                    <a16:rowId xmlns:a16="http://schemas.microsoft.com/office/drawing/2014/main" val="10002"/>
                  </a:ext>
                </a:extLst>
              </a:tr>
              <a:tr h="659219">
                <a:tc>
                  <a:txBody>
                    <a:bodyPr/>
                    <a:lstStyle/>
                    <a:p>
                      <a:r>
                        <a:rPr lang="fr-FR" sz="1800" dirty="0"/>
                        <a:t>TAPP</a:t>
                      </a:r>
                    </a:p>
                  </a:txBody>
                  <a:tcPr marL="91431" marR="91431" marT="45704" marB="45704"/>
                </a:tc>
                <a:tc>
                  <a:txBody>
                    <a:bodyPr/>
                    <a:lstStyle/>
                    <a:p>
                      <a:r>
                        <a:rPr lang="fr-FR" sz="1800" dirty="0"/>
                        <a:t>              46,75</a:t>
                      </a:r>
                    </a:p>
                  </a:txBody>
                  <a:tcPr marL="91431" marR="91431" marT="45704" marB="45704"/>
                </a:tc>
                <a:tc>
                  <a:txBody>
                    <a:bodyPr/>
                    <a:lstStyle/>
                    <a:p>
                      <a:r>
                        <a:rPr lang="fr-FR" sz="1800" dirty="0"/>
                        <a:t>            </a:t>
                      </a:r>
                    </a:p>
                  </a:txBody>
                  <a:tcPr marL="91431" marR="91431" marT="45704" marB="45704"/>
                </a:tc>
                <a:tc>
                  <a:txBody>
                    <a:bodyPr/>
                    <a:lstStyle/>
                    <a:p>
                      <a:endParaRPr lang="fr-FR" sz="1800"/>
                    </a:p>
                  </a:txBody>
                  <a:tcPr marL="91431" marR="91431" marT="45704" marB="45704"/>
                </a:tc>
                <a:tc>
                  <a:txBody>
                    <a:bodyPr/>
                    <a:lstStyle/>
                    <a:p>
                      <a:endParaRPr lang="fr-FR" sz="1800"/>
                    </a:p>
                  </a:txBody>
                  <a:tcPr marL="91431" marR="91431" marT="45704" marB="45704"/>
                </a:tc>
                <a:tc>
                  <a:txBody>
                    <a:bodyPr/>
                    <a:lstStyle/>
                    <a:p>
                      <a:endParaRPr lang="fr-FR" sz="1800"/>
                    </a:p>
                  </a:txBody>
                  <a:tcPr marL="91431" marR="91431" marT="45704" marB="45704"/>
                </a:tc>
                <a:tc>
                  <a:txBody>
                    <a:bodyPr/>
                    <a:lstStyle/>
                    <a:p>
                      <a:endParaRPr lang="fr-FR" sz="1800"/>
                    </a:p>
                  </a:txBody>
                  <a:tcPr marL="91431" marR="91431" marT="45704" marB="45704"/>
                </a:tc>
                <a:extLst>
                  <a:ext uri="{0D108BD9-81ED-4DB2-BD59-A6C34878D82A}">
                    <a16:rowId xmlns:a16="http://schemas.microsoft.com/office/drawing/2014/main" val="10003"/>
                  </a:ext>
                </a:extLst>
              </a:tr>
              <a:tr h="531628">
                <a:tc>
                  <a:txBody>
                    <a:bodyPr/>
                    <a:lstStyle/>
                    <a:p>
                      <a:r>
                        <a:rPr lang="fr-FR" sz="1800" dirty="0"/>
                        <a:t>Open </a:t>
                      </a:r>
                      <a:r>
                        <a:rPr lang="fr-FR" sz="1800" dirty="0" err="1"/>
                        <a:t>Pre</a:t>
                      </a:r>
                      <a:r>
                        <a:rPr lang="fr-FR" sz="1800" dirty="0"/>
                        <a:t> </a:t>
                      </a:r>
                      <a:r>
                        <a:rPr lang="fr-FR" sz="1800" dirty="0" err="1"/>
                        <a:t>Perit</a:t>
                      </a:r>
                      <a:r>
                        <a:rPr lang="fr-FR" sz="1800" dirty="0"/>
                        <a:t>.</a:t>
                      </a:r>
                    </a:p>
                  </a:txBody>
                  <a:tcPr marL="91431" marR="91431" marT="45704" marB="45704"/>
                </a:tc>
                <a:tc>
                  <a:txBody>
                    <a:bodyPr/>
                    <a:lstStyle/>
                    <a:p>
                      <a:r>
                        <a:rPr lang="fr-FR" sz="1800" dirty="0"/>
                        <a:t>19,91</a:t>
                      </a:r>
                    </a:p>
                  </a:txBody>
                  <a:tcPr marL="91431" marR="91431" marT="45704" marB="45704"/>
                </a:tc>
                <a:tc>
                  <a:txBody>
                    <a:bodyPr/>
                    <a:lstStyle/>
                    <a:p>
                      <a:r>
                        <a:rPr lang="fr-FR" sz="1800" dirty="0"/>
                        <a:t>23,08</a:t>
                      </a:r>
                    </a:p>
                  </a:txBody>
                  <a:tcPr marL="91431" marR="91431" marT="45704" marB="45704"/>
                </a:tc>
                <a:tc>
                  <a:txBody>
                    <a:bodyPr/>
                    <a:lstStyle/>
                    <a:p>
                      <a:endParaRPr lang="fr-FR" sz="1800"/>
                    </a:p>
                  </a:txBody>
                  <a:tcPr marL="91431" marR="91431" marT="45704" marB="45704"/>
                </a:tc>
                <a:tc>
                  <a:txBody>
                    <a:bodyPr/>
                    <a:lstStyle/>
                    <a:p>
                      <a:endParaRPr lang="fr-FR" sz="1800"/>
                    </a:p>
                  </a:txBody>
                  <a:tcPr marL="91431" marR="91431" marT="45704" marB="45704"/>
                </a:tc>
                <a:tc>
                  <a:txBody>
                    <a:bodyPr/>
                    <a:lstStyle/>
                    <a:p>
                      <a:endParaRPr lang="fr-FR" sz="1800"/>
                    </a:p>
                  </a:txBody>
                  <a:tcPr marL="91431" marR="91431" marT="45704" marB="45704"/>
                </a:tc>
                <a:tc>
                  <a:txBody>
                    <a:bodyPr/>
                    <a:lstStyle/>
                    <a:p>
                      <a:endParaRPr lang="fr-FR" sz="1800"/>
                    </a:p>
                  </a:txBody>
                  <a:tcPr marL="91431" marR="91431" marT="45704" marB="45704"/>
                </a:tc>
                <a:extLst>
                  <a:ext uri="{0D108BD9-81ED-4DB2-BD59-A6C34878D82A}">
                    <a16:rowId xmlns:a16="http://schemas.microsoft.com/office/drawing/2014/main" val="10004"/>
                  </a:ext>
                </a:extLst>
              </a:tr>
              <a:tr h="1101530">
                <a:tc>
                  <a:txBody>
                    <a:bodyPr/>
                    <a:lstStyle/>
                    <a:p>
                      <a:r>
                        <a:rPr lang="fr-FR" sz="1800" dirty="0" err="1"/>
                        <a:t>Anterior</a:t>
                      </a:r>
                      <a:r>
                        <a:rPr lang="fr-FR" sz="1800" dirty="0"/>
                        <a:t> </a:t>
                      </a:r>
                      <a:r>
                        <a:rPr lang="fr-FR" sz="1800" dirty="0" err="1"/>
                        <a:t>with</a:t>
                      </a:r>
                      <a:r>
                        <a:rPr lang="fr-FR" sz="1800" dirty="0"/>
                        <a:t> </a:t>
                      </a:r>
                      <a:r>
                        <a:rPr lang="fr-FR" sz="1800" dirty="0" err="1"/>
                        <a:t>Prosthesis</a:t>
                      </a:r>
                      <a:endParaRPr lang="fr-FR" sz="1800" dirty="0"/>
                    </a:p>
                  </a:txBody>
                  <a:tcPr marL="91431" marR="91431" marT="45704" marB="45704"/>
                </a:tc>
                <a:tc>
                  <a:txBody>
                    <a:bodyPr/>
                    <a:lstStyle/>
                    <a:p>
                      <a:r>
                        <a:rPr lang="fr-FR" sz="1800" dirty="0"/>
                        <a:t>26,03</a:t>
                      </a:r>
                    </a:p>
                  </a:txBody>
                  <a:tcPr marL="91431" marR="91431" marT="45704" marB="45704"/>
                </a:tc>
                <a:tc>
                  <a:txBody>
                    <a:bodyPr/>
                    <a:lstStyle/>
                    <a:p>
                      <a:r>
                        <a:rPr lang="fr-FR" sz="1800" dirty="0"/>
                        <a:t>34,54</a:t>
                      </a:r>
                    </a:p>
                  </a:txBody>
                  <a:tcPr marL="91431" marR="91431" marT="45704" marB="45704"/>
                </a:tc>
                <a:tc>
                  <a:txBody>
                    <a:bodyPr/>
                    <a:lstStyle/>
                    <a:p>
                      <a:endParaRPr lang="fr-FR" sz="1800" dirty="0"/>
                    </a:p>
                  </a:txBody>
                  <a:tcPr marL="91431" marR="91431" marT="45704" marB="45704"/>
                </a:tc>
                <a:tc>
                  <a:txBody>
                    <a:bodyPr/>
                    <a:lstStyle/>
                    <a:p>
                      <a:endParaRPr lang="fr-FR" sz="1800"/>
                    </a:p>
                  </a:txBody>
                  <a:tcPr marL="91431" marR="91431" marT="45704" marB="45704"/>
                </a:tc>
                <a:tc>
                  <a:txBody>
                    <a:bodyPr/>
                    <a:lstStyle/>
                    <a:p>
                      <a:endParaRPr lang="fr-FR" sz="1800"/>
                    </a:p>
                  </a:txBody>
                  <a:tcPr marL="91431" marR="91431" marT="45704" marB="45704"/>
                </a:tc>
                <a:tc>
                  <a:txBody>
                    <a:bodyPr/>
                    <a:lstStyle/>
                    <a:p>
                      <a:endParaRPr lang="fr-FR" sz="1800" dirty="0"/>
                    </a:p>
                  </a:txBody>
                  <a:tcPr marL="91431" marR="91431" marT="45704" marB="45704"/>
                </a:tc>
                <a:extLst>
                  <a:ext uri="{0D108BD9-81ED-4DB2-BD59-A6C34878D82A}">
                    <a16:rowId xmlns:a16="http://schemas.microsoft.com/office/drawing/2014/main" val="10005"/>
                  </a:ext>
                </a:extLst>
              </a:tr>
            </a:tbl>
          </a:graphicData>
        </a:graphic>
      </p:graphicFrame>
      <p:graphicFrame>
        <p:nvGraphicFramePr>
          <p:cNvPr id="5" name="Tableau 4">
            <a:extLst>
              <a:ext uri="{FF2B5EF4-FFF2-40B4-BE49-F238E27FC236}">
                <a16:creationId xmlns:a16="http://schemas.microsoft.com/office/drawing/2014/main" id="{8D9D1969-1EDA-4A60-90CE-A9BF5001D312}"/>
              </a:ext>
            </a:extLst>
          </p:cNvPr>
          <p:cNvGraphicFramePr>
            <a:graphicFrameLocks noGrp="1"/>
          </p:cNvGraphicFramePr>
          <p:nvPr/>
        </p:nvGraphicFramePr>
        <p:xfrm>
          <a:off x="1524001" y="5954233"/>
          <a:ext cx="9144001" cy="594206"/>
        </p:xfrm>
        <a:graphic>
          <a:graphicData uri="http://schemas.openxmlformats.org/drawingml/2006/table">
            <a:tbl>
              <a:tblPr firstRow="1" bandRow="1">
                <a:tableStyleId>{5C22544A-7EE6-4342-B048-85BDC9FD1C3A}</a:tableStyleId>
              </a:tblPr>
              <a:tblGrid>
                <a:gridCol w="2339754">
                  <a:extLst>
                    <a:ext uri="{9D8B030D-6E8A-4147-A177-3AD203B41FA5}">
                      <a16:colId xmlns:a16="http://schemas.microsoft.com/office/drawing/2014/main" val="20000"/>
                    </a:ext>
                  </a:extLst>
                </a:gridCol>
                <a:gridCol w="1368152">
                  <a:extLst>
                    <a:ext uri="{9D8B030D-6E8A-4147-A177-3AD203B41FA5}">
                      <a16:colId xmlns:a16="http://schemas.microsoft.com/office/drawing/2014/main" val="20001"/>
                    </a:ext>
                  </a:extLst>
                </a:gridCol>
                <a:gridCol w="720080">
                  <a:extLst>
                    <a:ext uri="{9D8B030D-6E8A-4147-A177-3AD203B41FA5}">
                      <a16:colId xmlns:a16="http://schemas.microsoft.com/office/drawing/2014/main" val="20002"/>
                    </a:ext>
                  </a:extLst>
                </a:gridCol>
                <a:gridCol w="1368152">
                  <a:extLst>
                    <a:ext uri="{9D8B030D-6E8A-4147-A177-3AD203B41FA5}">
                      <a16:colId xmlns:a16="http://schemas.microsoft.com/office/drawing/2014/main" val="20003"/>
                    </a:ext>
                  </a:extLst>
                </a:gridCol>
                <a:gridCol w="735291">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594206">
                <a:tc>
                  <a:txBody>
                    <a:bodyPr/>
                    <a:lstStyle/>
                    <a:p>
                      <a:r>
                        <a:rPr lang="fr-FR" sz="1800" dirty="0"/>
                        <a:t>No </a:t>
                      </a:r>
                      <a:r>
                        <a:rPr lang="fr-FR" sz="1800" dirty="0" err="1"/>
                        <a:t>prosthesis</a:t>
                      </a:r>
                      <a:endParaRPr lang="fr-FR" sz="1800" dirty="0"/>
                    </a:p>
                  </a:txBody>
                  <a:tcPr marT="45798" marB="45798"/>
                </a:tc>
                <a:tc>
                  <a:txBody>
                    <a:bodyPr/>
                    <a:lstStyle/>
                    <a:p>
                      <a:r>
                        <a:rPr lang="fr-FR" sz="1800" dirty="0"/>
                        <a:t>2,03</a:t>
                      </a:r>
                    </a:p>
                  </a:txBody>
                  <a:tcPr marT="45798" marB="45798"/>
                </a:tc>
                <a:tc>
                  <a:txBody>
                    <a:bodyPr/>
                    <a:lstStyle/>
                    <a:p>
                      <a:r>
                        <a:rPr lang="fr-FR" sz="1800" dirty="0"/>
                        <a:t>3,56</a:t>
                      </a:r>
                    </a:p>
                  </a:txBody>
                  <a:tcPr marT="45798" marB="45798"/>
                </a:tc>
                <a:tc>
                  <a:txBody>
                    <a:bodyPr/>
                    <a:lstStyle/>
                    <a:p>
                      <a:endParaRPr lang="fr-FR" sz="1800" dirty="0"/>
                    </a:p>
                  </a:txBody>
                  <a:tcPr marT="45798" marB="45798"/>
                </a:tc>
                <a:tc>
                  <a:txBody>
                    <a:bodyPr/>
                    <a:lstStyle/>
                    <a:p>
                      <a:endParaRPr lang="fr-FR" sz="1800"/>
                    </a:p>
                  </a:txBody>
                  <a:tcPr marT="45798" marB="45798"/>
                </a:tc>
                <a:tc>
                  <a:txBody>
                    <a:bodyPr/>
                    <a:lstStyle/>
                    <a:p>
                      <a:endParaRPr lang="fr-FR" sz="1800"/>
                    </a:p>
                  </a:txBody>
                  <a:tcPr marT="45798" marB="45798"/>
                </a:tc>
                <a:tc>
                  <a:txBody>
                    <a:bodyPr/>
                    <a:lstStyle/>
                    <a:p>
                      <a:endParaRPr lang="fr-FR" sz="1800" dirty="0"/>
                    </a:p>
                  </a:txBody>
                  <a:tcPr marT="45798" marB="45798"/>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4172170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a:extLst>
              <a:ext uri="{FF2B5EF4-FFF2-40B4-BE49-F238E27FC236}">
                <a16:creationId xmlns:a16="http://schemas.microsoft.com/office/drawing/2014/main" id="{83E5DB6D-5C35-4A43-87FD-A3B42F6739D7}"/>
              </a:ext>
            </a:extLst>
          </p:cNvPr>
          <p:cNvSpPr>
            <a:spLocks noGrp="1" noRot="1" noChangeArrowheads="1"/>
          </p:cNvSpPr>
          <p:nvPr>
            <p:ph type="title"/>
          </p:nvPr>
        </p:nvSpPr>
        <p:spPr>
          <a:xfrm>
            <a:off x="1343025" y="188914"/>
            <a:ext cx="9848850" cy="1182687"/>
          </a:xfrm>
        </p:spPr>
        <p:txBody>
          <a:bodyPr/>
          <a:lstStyle/>
          <a:p>
            <a:pPr>
              <a:defRPr/>
            </a:pPr>
            <a:r>
              <a:rPr lang="en-US" sz="3200" dirty="0">
                <a:latin typeface="Times New Roman" panose="02020603050405020304" pitchFamily="18" charset="0"/>
                <a:cs typeface="Times New Roman" panose="02020603050405020304" pitchFamily="18" charset="0"/>
              </a:rPr>
              <a:t>CLUB HERNIE DATABASE</a:t>
            </a:r>
            <a:br>
              <a:rPr lang="fr-FR" sz="2400" dirty="0"/>
            </a:br>
            <a:endParaRPr lang="fr-FR" sz="2400" dirty="0"/>
          </a:p>
        </p:txBody>
      </p:sp>
      <p:sp>
        <p:nvSpPr>
          <p:cNvPr id="274435" name="Rectangle 3">
            <a:extLst>
              <a:ext uri="{FF2B5EF4-FFF2-40B4-BE49-F238E27FC236}">
                <a16:creationId xmlns:a16="http://schemas.microsoft.com/office/drawing/2014/main" id="{CE099A12-1F50-4B59-96EF-42314F46E998}"/>
              </a:ext>
            </a:extLst>
          </p:cNvPr>
          <p:cNvSpPr>
            <a:spLocks noGrp="1" noChangeArrowheads="1"/>
          </p:cNvSpPr>
          <p:nvPr>
            <p:ph type="body" idx="1"/>
          </p:nvPr>
        </p:nvSpPr>
        <p:spPr>
          <a:xfrm>
            <a:off x="1847850" y="1773238"/>
            <a:ext cx="8229600" cy="5300662"/>
          </a:xfrm>
        </p:spPr>
        <p:txBody>
          <a:bodyPr/>
          <a:lstStyle/>
          <a:p>
            <a:pPr lvl="2" eaLnBrk="1" hangingPunct="1">
              <a:defRPr/>
            </a:pPr>
            <a:endParaRPr lang="fr-FR" dirty="0"/>
          </a:p>
          <a:p>
            <a:pPr lvl="2" eaLnBrk="1" hangingPunct="1">
              <a:defRPr/>
            </a:pPr>
            <a:endParaRPr lang="fr-FR" dirty="0"/>
          </a:p>
          <a:p>
            <a:pPr lvl="2" eaLnBrk="1" hangingPunct="1">
              <a:defRPr/>
            </a:pPr>
            <a:endParaRPr lang="fr-FR" dirty="0"/>
          </a:p>
        </p:txBody>
      </p:sp>
      <p:graphicFrame>
        <p:nvGraphicFramePr>
          <p:cNvPr id="2" name="Tableau 1">
            <a:extLst>
              <a:ext uri="{FF2B5EF4-FFF2-40B4-BE49-F238E27FC236}">
                <a16:creationId xmlns:a16="http://schemas.microsoft.com/office/drawing/2014/main" id="{9D1C8C54-9C56-4332-A682-3CBF0203CD50}"/>
              </a:ext>
            </a:extLst>
          </p:cNvPr>
          <p:cNvGraphicFramePr>
            <a:graphicFrameLocks noGrp="1"/>
          </p:cNvGraphicFramePr>
          <p:nvPr/>
        </p:nvGraphicFramePr>
        <p:xfrm>
          <a:off x="-1851025" y="4005263"/>
          <a:ext cx="625476" cy="639762"/>
        </p:xfrm>
        <a:graphic>
          <a:graphicData uri="http://schemas.openxmlformats.org/drawingml/2006/table">
            <a:tbl>
              <a:tblPr firstRow="1" bandRow="1">
                <a:tableStyleId>{5C22544A-7EE6-4342-B048-85BDC9FD1C3A}</a:tableStyleId>
              </a:tblPr>
              <a:tblGrid>
                <a:gridCol w="208492">
                  <a:extLst>
                    <a:ext uri="{9D8B030D-6E8A-4147-A177-3AD203B41FA5}">
                      <a16:colId xmlns:a16="http://schemas.microsoft.com/office/drawing/2014/main" val="20000"/>
                    </a:ext>
                  </a:extLst>
                </a:gridCol>
                <a:gridCol w="208492">
                  <a:extLst>
                    <a:ext uri="{9D8B030D-6E8A-4147-A177-3AD203B41FA5}">
                      <a16:colId xmlns:a16="http://schemas.microsoft.com/office/drawing/2014/main" val="20001"/>
                    </a:ext>
                  </a:extLst>
                </a:gridCol>
                <a:gridCol w="208492">
                  <a:extLst>
                    <a:ext uri="{9D8B030D-6E8A-4147-A177-3AD203B41FA5}">
                      <a16:colId xmlns:a16="http://schemas.microsoft.com/office/drawing/2014/main" val="20002"/>
                    </a:ext>
                  </a:extLst>
                </a:gridCol>
              </a:tblGrid>
              <a:tr h="639762">
                <a:tc>
                  <a:txBody>
                    <a:bodyPr/>
                    <a:lstStyle/>
                    <a:p>
                      <a:endParaRPr lang="fr-FR" sz="1800" dirty="0"/>
                    </a:p>
                  </a:txBody>
                  <a:tcPr marL="91532" marR="91532" marT="45697" marB="45697"/>
                </a:tc>
                <a:tc>
                  <a:txBody>
                    <a:bodyPr/>
                    <a:lstStyle/>
                    <a:p>
                      <a:endParaRPr lang="fr-FR" sz="1800" dirty="0"/>
                    </a:p>
                  </a:txBody>
                  <a:tcPr marL="91532" marR="91532" marT="45697" marB="45697"/>
                </a:tc>
                <a:tc>
                  <a:txBody>
                    <a:bodyPr/>
                    <a:lstStyle/>
                    <a:p>
                      <a:endParaRPr lang="fr-FR" sz="1800" dirty="0"/>
                    </a:p>
                  </a:txBody>
                  <a:tcPr marL="91532" marR="91532" marT="45697" marB="45697"/>
                </a:tc>
                <a:extLst>
                  <a:ext uri="{0D108BD9-81ED-4DB2-BD59-A6C34878D82A}">
                    <a16:rowId xmlns:a16="http://schemas.microsoft.com/office/drawing/2014/main" val="10000"/>
                  </a:ext>
                </a:extLst>
              </a:tr>
            </a:tbl>
          </a:graphicData>
        </a:graphic>
      </p:graphicFrame>
      <p:graphicFrame>
        <p:nvGraphicFramePr>
          <p:cNvPr id="3" name="Tableau 2">
            <a:extLst>
              <a:ext uri="{FF2B5EF4-FFF2-40B4-BE49-F238E27FC236}">
                <a16:creationId xmlns:a16="http://schemas.microsoft.com/office/drawing/2014/main" id="{6F021320-5AA9-4B68-A92D-94D9BCABA233}"/>
              </a:ext>
            </a:extLst>
          </p:cNvPr>
          <p:cNvGraphicFramePr>
            <a:graphicFrameLocks noGrp="1"/>
          </p:cNvGraphicFramePr>
          <p:nvPr/>
        </p:nvGraphicFramePr>
        <p:xfrm>
          <a:off x="1524000" y="452438"/>
          <a:ext cx="9144000" cy="1127688"/>
        </p:xfrm>
        <a:graphic>
          <a:graphicData uri="http://schemas.openxmlformats.org/drawingml/2006/table">
            <a:tbl>
              <a:tblPr firstRow="1" bandRow="1">
                <a:tableStyleId>{5C22544A-7EE6-4342-B048-85BDC9FD1C3A}</a:tableStyleId>
              </a:tblPr>
              <a:tblGrid>
                <a:gridCol w="2339755">
                  <a:extLst>
                    <a:ext uri="{9D8B030D-6E8A-4147-A177-3AD203B41FA5}">
                      <a16:colId xmlns:a16="http://schemas.microsoft.com/office/drawing/2014/main" val="20000"/>
                    </a:ext>
                  </a:extLst>
                </a:gridCol>
                <a:gridCol w="1440160">
                  <a:extLst>
                    <a:ext uri="{9D8B030D-6E8A-4147-A177-3AD203B41FA5}">
                      <a16:colId xmlns:a16="http://schemas.microsoft.com/office/drawing/2014/main" val="20001"/>
                    </a:ext>
                  </a:extLst>
                </a:gridCol>
                <a:gridCol w="5364085">
                  <a:extLst>
                    <a:ext uri="{9D8B030D-6E8A-4147-A177-3AD203B41FA5}">
                      <a16:colId xmlns:a16="http://schemas.microsoft.com/office/drawing/2014/main" val="20002"/>
                    </a:ext>
                  </a:extLst>
                </a:gridCol>
              </a:tblGrid>
              <a:tr h="1127125">
                <a:tc>
                  <a:txBody>
                    <a:bodyPr/>
                    <a:lstStyle/>
                    <a:p>
                      <a:r>
                        <a:rPr lang="fr-FR" sz="2400" dirty="0" err="1">
                          <a:latin typeface="Times New Roman" panose="02020603050405020304" pitchFamily="18" charset="0"/>
                          <a:cs typeface="Times New Roman" panose="02020603050405020304" pitchFamily="18" charset="0"/>
                        </a:rPr>
                        <a:t>Surgical</a:t>
                      </a:r>
                      <a:endParaRPr lang="fr-FR" sz="2400" dirty="0">
                        <a:latin typeface="Times New Roman" panose="02020603050405020304" pitchFamily="18" charset="0"/>
                        <a:cs typeface="Times New Roman" panose="02020603050405020304" pitchFamily="18" charset="0"/>
                      </a:endParaRPr>
                    </a:p>
                    <a:p>
                      <a:r>
                        <a:rPr lang="fr-FR" sz="2400" dirty="0" err="1">
                          <a:latin typeface="Times New Roman" panose="02020603050405020304" pitchFamily="18" charset="0"/>
                          <a:cs typeface="Times New Roman" panose="02020603050405020304" pitchFamily="18" charset="0"/>
                        </a:rPr>
                        <a:t>procedure</a:t>
                      </a:r>
                      <a:endParaRPr lang="fr-FR" sz="2400" dirty="0">
                        <a:latin typeface="Times New Roman" panose="02020603050405020304" pitchFamily="18" charset="0"/>
                        <a:cs typeface="Times New Roman" panose="02020603050405020304" pitchFamily="18" charset="0"/>
                      </a:endParaRPr>
                    </a:p>
                  </a:txBody>
                  <a:tcPr marL="91431" marR="91431" marT="45684" marB="45684"/>
                </a:tc>
                <a:tc>
                  <a:txBody>
                    <a:bodyPr/>
                    <a:lstStyle/>
                    <a:p>
                      <a:r>
                        <a:rPr lang="fr-FR" sz="1600" dirty="0">
                          <a:latin typeface="Times New Roman" panose="02020603050405020304" pitchFamily="18" charset="0"/>
                          <a:cs typeface="Times New Roman" panose="02020603050405020304" pitchFamily="18" charset="0"/>
                        </a:rPr>
                        <a:t>Control</a:t>
                      </a:r>
                      <a:r>
                        <a:rPr lang="fr-FR" sz="1600" baseline="0" dirty="0">
                          <a:latin typeface="Times New Roman" panose="02020603050405020304" pitchFamily="18" charset="0"/>
                          <a:cs typeface="Times New Roman" panose="02020603050405020304" pitchFamily="18" charset="0"/>
                        </a:rPr>
                        <a:t> group</a:t>
                      </a:r>
                      <a:r>
                        <a:rPr lang="fr-FR" sz="1600" dirty="0">
                          <a:latin typeface="Times New Roman" panose="02020603050405020304" pitchFamily="18" charset="0"/>
                          <a:cs typeface="Times New Roman" panose="02020603050405020304" pitchFamily="18" charset="0"/>
                        </a:rPr>
                        <a:t>[ 18-79] </a:t>
                      </a:r>
                    </a:p>
                    <a:p>
                      <a:pPr marL="0" marR="0" indent="0" algn="l" defTabSz="914400" rtl="0" eaLnBrk="1" fontAlgn="auto" latinLnBrk="0" hangingPunct="1">
                        <a:lnSpc>
                          <a:spcPct val="100000"/>
                        </a:lnSpc>
                        <a:spcBef>
                          <a:spcPts val="0"/>
                        </a:spcBef>
                        <a:spcAft>
                          <a:spcPts val="0"/>
                        </a:spcAft>
                        <a:buClrTx/>
                        <a:buSzTx/>
                        <a:buFontTx/>
                        <a:buNone/>
                        <a:tabLst/>
                        <a:defRPr/>
                      </a:pPr>
                      <a:r>
                        <a:rPr lang="fr-FR" sz="1800" dirty="0"/>
                        <a:t>N=12108</a:t>
                      </a:r>
                    </a:p>
                    <a:p>
                      <a:endParaRPr lang="fr-FR" sz="1800" dirty="0"/>
                    </a:p>
                  </a:txBody>
                  <a:tcPr marL="91431" marR="91431" marT="45684" marB="45684"/>
                </a:tc>
                <a:tc>
                  <a:txBody>
                    <a:bodyPr/>
                    <a:lstStyle/>
                    <a:p>
                      <a:r>
                        <a:rPr lang="fr-FR" sz="1800" dirty="0" err="1"/>
                        <a:t>Nonagenarians</a:t>
                      </a:r>
                      <a:r>
                        <a:rPr lang="fr-FR" sz="1800" dirty="0"/>
                        <a:t> </a:t>
                      </a:r>
                    </a:p>
                    <a:p>
                      <a:endParaRPr lang="fr-FR" sz="1800" dirty="0"/>
                    </a:p>
                    <a:p>
                      <a:r>
                        <a:rPr lang="fr-FR" sz="1800" dirty="0"/>
                        <a:t>N= 289</a:t>
                      </a:r>
                    </a:p>
                  </a:txBody>
                  <a:tcPr marL="91431" marR="91431" marT="45684" marB="45684"/>
                </a:tc>
                <a:extLst>
                  <a:ext uri="{0D108BD9-81ED-4DB2-BD59-A6C34878D82A}">
                    <a16:rowId xmlns:a16="http://schemas.microsoft.com/office/drawing/2014/main" val="10000"/>
                  </a:ext>
                </a:extLst>
              </a:tr>
            </a:tbl>
          </a:graphicData>
        </a:graphic>
      </p:graphicFrame>
      <p:graphicFrame>
        <p:nvGraphicFramePr>
          <p:cNvPr id="4" name="Tableau 3">
            <a:extLst>
              <a:ext uri="{FF2B5EF4-FFF2-40B4-BE49-F238E27FC236}">
                <a16:creationId xmlns:a16="http://schemas.microsoft.com/office/drawing/2014/main" id="{2A2EF4F4-9ECB-4EC9-84FF-61D021FBE1FB}"/>
              </a:ext>
            </a:extLst>
          </p:cNvPr>
          <p:cNvGraphicFramePr>
            <a:graphicFrameLocks noGrp="1"/>
          </p:cNvGraphicFramePr>
          <p:nvPr/>
        </p:nvGraphicFramePr>
        <p:xfrm>
          <a:off x="1524001" y="1635125"/>
          <a:ext cx="9144001" cy="4386320"/>
        </p:xfrm>
        <a:graphic>
          <a:graphicData uri="http://schemas.openxmlformats.org/drawingml/2006/table">
            <a:tbl>
              <a:tblPr firstRow="1" bandRow="1">
                <a:tableStyleId>{5C22544A-7EE6-4342-B048-85BDC9FD1C3A}</a:tableStyleId>
              </a:tblPr>
              <a:tblGrid>
                <a:gridCol w="2339756">
                  <a:extLst>
                    <a:ext uri="{9D8B030D-6E8A-4147-A177-3AD203B41FA5}">
                      <a16:colId xmlns:a16="http://schemas.microsoft.com/office/drawing/2014/main" val="20000"/>
                    </a:ext>
                  </a:extLst>
                </a:gridCol>
                <a:gridCol w="1440160">
                  <a:extLst>
                    <a:ext uri="{9D8B030D-6E8A-4147-A177-3AD203B41FA5}">
                      <a16:colId xmlns:a16="http://schemas.microsoft.com/office/drawing/2014/main" val="20001"/>
                    </a:ext>
                  </a:extLst>
                </a:gridCol>
                <a:gridCol w="720080">
                  <a:extLst>
                    <a:ext uri="{9D8B030D-6E8A-4147-A177-3AD203B41FA5}">
                      <a16:colId xmlns:a16="http://schemas.microsoft.com/office/drawing/2014/main" val="20002"/>
                    </a:ext>
                  </a:extLst>
                </a:gridCol>
                <a:gridCol w="1296144">
                  <a:extLst>
                    <a:ext uri="{9D8B030D-6E8A-4147-A177-3AD203B41FA5}">
                      <a16:colId xmlns:a16="http://schemas.microsoft.com/office/drawing/2014/main" val="20003"/>
                    </a:ext>
                  </a:extLst>
                </a:gridCol>
                <a:gridCol w="1080120">
                  <a:extLst>
                    <a:ext uri="{9D8B030D-6E8A-4147-A177-3AD203B41FA5}">
                      <a16:colId xmlns:a16="http://schemas.microsoft.com/office/drawing/2014/main" val="20004"/>
                    </a:ext>
                  </a:extLst>
                </a:gridCol>
                <a:gridCol w="1224136">
                  <a:extLst>
                    <a:ext uri="{9D8B030D-6E8A-4147-A177-3AD203B41FA5}">
                      <a16:colId xmlns:a16="http://schemas.microsoft.com/office/drawing/2014/main" val="20005"/>
                    </a:ext>
                  </a:extLst>
                </a:gridCol>
                <a:gridCol w="1043605">
                  <a:extLst>
                    <a:ext uri="{9D8B030D-6E8A-4147-A177-3AD203B41FA5}">
                      <a16:colId xmlns:a16="http://schemas.microsoft.com/office/drawing/2014/main" val="20006"/>
                    </a:ext>
                  </a:extLst>
                </a:gridCol>
              </a:tblGrid>
              <a:tr h="640015">
                <a:tc>
                  <a:txBody>
                    <a:bodyPr/>
                    <a:lstStyle/>
                    <a:p>
                      <a:endParaRPr lang="fr-FR" sz="1800" dirty="0"/>
                    </a:p>
                  </a:txBody>
                  <a:tcPr marT="45715" marB="45715"/>
                </a:tc>
                <a:tc>
                  <a:txBody>
                    <a:bodyPr/>
                    <a:lstStyle/>
                    <a:p>
                      <a:endParaRPr lang="fr-FR" sz="1800" dirty="0"/>
                    </a:p>
                  </a:txBody>
                  <a:tcPr marT="45715" marB="45715"/>
                </a:tc>
                <a:tc>
                  <a:txBody>
                    <a:bodyPr/>
                    <a:lstStyle/>
                    <a:p>
                      <a:endParaRPr lang="fr-FR" sz="1800" dirty="0"/>
                    </a:p>
                  </a:txBody>
                  <a:tcPr marT="45715" marB="45715"/>
                </a:tc>
                <a:tc>
                  <a:txBody>
                    <a:bodyPr/>
                    <a:lstStyle/>
                    <a:p>
                      <a:r>
                        <a:rPr lang="fr-FR" sz="1800" dirty="0"/>
                        <a:t>P</a:t>
                      </a:r>
                    </a:p>
                  </a:txBody>
                  <a:tcPr marT="45715" marB="45715"/>
                </a:tc>
                <a:tc>
                  <a:txBody>
                    <a:bodyPr/>
                    <a:lstStyle/>
                    <a:p>
                      <a:r>
                        <a:rPr lang="fr-FR" sz="1800" dirty="0"/>
                        <a:t>CHI 2</a:t>
                      </a:r>
                    </a:p>
                  </a:txBody>
                  <a:tcPr marT="45715" marB="45715"/>
                </a:tc>
                <a:tc>
                  <a:txBody>
                    <a:bodyPr/>
                    <a:lstStyle/>
                    <a:p>
                      <a:r>
                        <a:rPr lang="fr-FR" sz="1800" dirty="0"/>
                        <a:t>Cramer:  V</a:t>
                      </a:r>
                    </a:p>
                  </a:txBody>
                  <a:tcPr marT="45715" marB="45715"/>
                </a:tc>
                <a:tc>
                  <a:txBody>
                    <a:bodyPr/>
                    <a:lstStyle/>
                    <a:p>
                      <a:r>
                        <a:rPr lang="fr-FR" sz="1800" dirty="0" err="1"/>
                        <a:t>Odd</a:t>
                      </a:r>
                      <a:r>
                        <a:rPr lang="fr-FR" sz="1800" dirty="0"/>
                        <a:t> Ratio</a:t>
                      </a:r>
                    </a:p>
                  </a:txBody>
                  <a:tcPr marT="45715" marB="45715"/>
                </a:tc>
                <a:extLst>
                  <a:ext uri="{0D108BD9-81ED-4DB2-BD59-A6C34878D82A}">
                    <a16:rowId xmlns:a16="http://schemas.microsoft.com/office/drawing/2014/main" val="10000"/>
                  </a:ext>
                </a:extLst>
              </a:tr>
              <a:tr h="818075">
                <a:tc>
                  <a:txBody>
                    <a:bodyPr/>
                    <a:lstStyle/>
                    <a:p>
                      <a:r>
                        <a:rPr lang="fr-FR" sz="1800" b="1" dirty="0" err="1">
                          <a:solidFill>
                            <a:srgbClr val="FF0000"/>
                          </a:solidFill>
                        </a:rPr>
                        <a:t>Laparoscopic</a:t>
                      </a:r>
                      <a:r>
                        <a:rPr lang="fr-FR" sz="1800" b="1" dirty="0">
                          <a:solidFill>
                            <a:srgbClr val="FF0000"/>
                          </a:solidFill>
                        </a:rPr>
                        <a:t>  %</a:t>
                      </a:r>
                    </a:p>
                  </a:txBody>
                  <a:tcPr marL="91431" marR="91431" marT="45704" marB="4570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dirty="0">
                          <a:solidFill>
                            <a:srgbClr val="FF0000"/>
                          </a:solidFill>
                        </a:rPr>
                        <a:t>52,02</a:t>
                      </a:r>
                    </a:p>
                  </a:txBody>
                  <a:tcPr marL="91431" marR="91431" marT="45704" marB="4570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dirty="0">
                          <a:solidFill>
                            <a:srgbClr val="FF0000"/>
                          </a:solidFill>
                        </a:rPr>
                        <a:t>24,01</a:t>
                      </a:r>
                    </a:p>
                  </a:txBody>
                  <a:tcPr marL="91431" marR="91431" marT="45704" marB="4570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dirty="0">
                          <a:solidFill>
                            <a:srgbClr val="FF0000"/>
                          </a:solidFill>
                        </a:rPr>
                        <a:t>p&lt;0,001</a:t>
                      </a:r>
                    </a:p>
                    <a:p>
                      <a:endParaRPr lang="fr-FR" sz="1800" b="1" dirty="0">
                        <a:solidFill>
                          <a:srgbClr val="FF0000"/>
                        </a:solidFill>
                      </a:endParaRPr>
                    </a:p>
                  </a:txBody>
                  <a:tcPr marL="91431" marR="91431" marT="45704" marB="4570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dirty="0">
                          <a:solidFill>
                            <a:srgbClr val="FF0000"/>
                          </a:solidFill>
                        </a:rPr>
                        <a:t>100,5</a:t>
                      </a:r>
                    </a:p>
                  </a:txBody>
                  <a:tcPr marL="91431" marR="91431" marT="45704" marB="4570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dirty="0">
                          <a:solidFill>
                            <a:srgbClr val="FF0000"/>
                          </a:solidFill>
                        </a:rPr>
                        <a:t>0,55</a:t>
                      </a:r>
                    </a:p>
                  </a:txBody>
                  <a:tcPr marL="91431" marR="91431" marT="45704" marB="45704"/>
                </a:tc>
                <a:tc>
                  <a:txBody>
                    <a:bodyPr/>
                    <a:lstStyle/>
                    <a:p>
                      <a:r>
                        <a:rPr lang="fr-FR" sz="1800" b="1" dirty="0">
                          <a:solidFill>
                            <a:srgbClr val="FF0000"/>
                          </a:solidFill>
                        </a:rPr>
                        <a:t>0,29</a:t>
                      </a:r>
                    </a:p>
                  </a:txBody>
                  <a:tcPr marL="91431" marR="91431" marT="45704" marB="45704"/>
                </a:tc>
                <a:extLst>
                  <a:ext uri="{0D108BD9-81ED-4DB2-BD59-A6C34878D82A}">
                    <a16:rowId xmlns:a16="http://schemas.microsoft.com/office/drawing/2014/main" val="10001"/>
                  </a:ext>
                </a:extLst>
              </a:tr>
              <a:tr h="818075">
                <a:tc>
                  <a:txBody>
                    <a:bodyPr/>
                    <a:lstStyle/>
                    <a:p>
                      <a:r>
                        <a:rPr lang="fr-FR" sz="1800" dirty="0"/>
                        <a:t>TEP</a:t>
                      </a:r>
                    </a:p>
                  </a:txBody>
                  <a:tcPr marL="91431" marR="91431" marT="45704" marB="45704"/>
                </a:tc>
                <a:tc>
                  <a:txBody>
                    <a:bodyPr/>
                    <a:lstStyle/>
                    <a:p>
                      <a:r>
                        <a:rPr lang="fr-FR" sz="1800" dirty="0"/>
                        <a:t>              53,96</a:t>
                      </a:r>
                    </a:p>
                  </a:txBody>
                  <a:tcPr marL="91431" marR="91431" marT="45704" marB="45704"/>
                </a:tc>
                <a:tc>
                  <a:txBody>
                    <a:bodyPr/>
                    <a:lstStyle/>
                    <a:p>
                      <a:r>
                        <a:rPr lang="fr-FR" sz="1800" dirty="0"/>
                        <a:t>           50,63</a:t>
                      </a:r>
                    </a:p>
                  </a:txBody>
                  <a:tcPr marL="91431" marR="91431" marT="45704" marB="45704"/>
                </a:tc>
                <a:tc>
                  <a:txBody>
                    <a:bodyPr/>
                    <a:lstStyle/>
                    <a:p>
                      <a:endParaRPr lang="fr-FR" sz="1800" dirty="0"/>
                    </a:p>
                  </a:txBody>
                  <a:tcPr marL="91431" marR="91431" marT="45704" marB="45704"/>
                </a:tc>
                <a:tc>
                  <a:txBody>
                    <a:bodyPr/>
                    <a:lstStyle/>
                    <a:p>
                      <a:endParaRPr lang="fr-FR" sz="1800"/>
                    </a:p>
                  </a:txBody>
                  <a:tcPr marL="91431" marR="91431" marT="45704" marB="45704"/>
                </a:tc>
                <a:tc>
                  <a:txBody>
                    <a:bodyPr/>
                    <a:lstStyle/>
                    <a:p>
                      <a:endParaRPr lang="fr-FR" sz="1800"/>
                    </a:p>
                  </a:txBody>
                  <a:tcPr marL="91431" marR="91431" marT="45704" marB="45704"/>
                </a:tc>
                <a:tc>
                  <a:txBody>
                    <a:bodyPr/>
                    <a:lstStyle/>
                    <a:p>
                      <a:endParaRPr lang="fr-FR" sz="1800"/>
                    </a:p>
                  </a:txBody>
                  <a:tcPr marL="91431" marR="91431" marT="45704" marB="45704"/>
                </a:tc>
                <a:extLst>
                  <a:ext uri="{0D108BD9-81ED-4DB2-BD59-A6C34878D82A}">
                    <a16:rowId xmlns:a16="http://schemas.microsoft.com/office/drawing/2014/main" val="10002"/>
                  </a:ext>
                </a:extLst>
              </a:tr>
              <a:tr h="818075">
                <a:tc>
                  <a:txBody>
                    <a:bodyPr/>
                    <a:lstStyle/>
                    <a:p>
                      <a:r>
                        <a:rPr lang="fr-FR" sz="1800" dirty="0"/>
                        <a:t>TAPP</a:t>
                      </a:r>
                    </a:p>
                  </a:txBody>
                  <a:tcPr marL="91431" marR="91431" marT="45704" marB="45704"/>
                </a:tc>
                <a:tc>
                  <a:txBody>
                    <a:bodyPr/>
                    <a:lstStyle/>
                    <a:p>
                      <a:r>
                        <a:rPr lang="fr-FR" sz="1800" dirty="0"/>
                        <a:t>              46,75</a:t>
                      </a:r>
                    </a:p>
                  </a:txBody>
                  <a:tcPr marL="91431" marR="91431" marT="45704" marB="45704"/>
                </a:tc>
                <a:tc>
                  <a:txBody>
                    <a:bodyPr/>
                    <a:lstStyle/>
                    <a:p>
                      <a:r>
                        <a:rPr lang="fr-FR" sz="1800" dirty="0"/>
                        <a:t>            48,10</a:t>
                      </a:r>
                    </a:p>
                  </a:txBody>
                  <a:tcPr marL="91431" marR="91431" marT="45704" marB="45704"/>
                </a:tc>
                <a:tc>
                  <a:txBody>
                    <a:bodyPr/>
                    <a:lstStyle/>
                    <a:p>
                      <a:endParaRPr lang="fr-FR" sz="1800"/>
                    </a:p>
                  </a:txBody>
                  <a:tcPr marL="91431" marR="91431" marT="45704" marB="45704"/>
                </a:tc>
                <a:tc>
                  <a:txBody>
                    <a:bodyPr/>
                    <a:lstStyle/>
                    <a:p>
                      <a:endParaRPr lang="fr-FR" sz="1800"/>
                    </a:p>
                  </a:txBody>
                  <a:tcPr marL="91431" marR="91431" marT="45704" marB="45704"/>
                </a:tc>
                <a:tc>
                  <a:txBody>
                    <a:bodyPr/>
                    <a:lstStyle/>
                    <a:p>
                      <a:endParaRPr lang="fr-FR" sz="1800"/>
                    </a:p>
                  </a:txBody>
                  <a:tcPr marL="91431" marR="91431" marT="45704" marB="45704"/>
                </a:tc>
                <a:tc>
                  <a:txBody>
                    <a:bodyPr/>
                    <a:lstStyle/>
                    <a:p>
                      <a:endParaRPr lang="fr-FR" sz="1800"/>
                    </a:p>
                  </a:txBody>
                  <a:tcPr marL="91431" marR="91431" marT="45704" marB="45704"/>
                </a:tc>
                <a:extLst>
                  <a:ext uri="{0D108BD9-81ED-4DB2-BD59-A6C34878D82A}">
                    <a16:rowId xmlns:a16="http://schemas.microsoft.com/office/drawing/2014/main" val="10003"/>
                  </a:ext>
                </a:extLst>
              </a:tr>
              <a:tr h="473950">
                <a:tc>
                  <a:txBody>
                    <a:bodyPr/>
                    <a:lstStyle/>
                    <a:p>
                      <a:r>
                        <a:rPr lang="fr-FR" sz="1800" dirty="0"/>
                        <a:t>Open </a:t>
                      </a:r>
                      <a:r>
                        <a:rPr lang="fr-FR" sz="1800" dirty="0" err="1"/>
                        <a:t>Pre</a:t>
                      </a:r>
                      <a:r>
                        <a:rPr lang="fr-FR" sz="1800" dirty="0"/>
                        <a:t> </a:t>
                      </a:r>
                      <a:r>
                        <a:rPr lang="fr-FR" sz="1800" dirty="0" err="1"/>
                        <a:t>Perit</a:t>
                      </a:r>
                      <a:r>
                        <a:rPr lang="fr-FR" sz="1800" dirty="0"/>
                        <a:t>.</a:t>
                      </a:r>
                    </a:p>
                  </a:txBody>
                  <a:tcPr marL="91431" marR="91431" marT="45704" marB="45704"/>
                </a:tc>
                <a:tc>
                  <a:txBody>
                    <a:bodyPr/>
                    <a:lstStyle/>
                    <a:p>
                      <a:r>
                        <a:rPr lang="fr-FR" sz="1800" dirty="0"/>
                        <a:t>19,91</a:t>
                      </a:r>
                    </a:p>
                  </a:txBody>
                  <a:tcPr marL="91431" marR="91431" marT="45704" marB="45704"/>
                </a:tc>
                <a:tc>
                  <a:txBody>
                    <a:bodyPr/>
                    <a:lstStyle/>
                    <a:p>
                      <a:r>
                        <a:rPr lang="fr-FR" sz="1800" dirty="0"/>
                        <a:t>23,08</a:t>
                      </a:r>
                    </a:p>
                  </a:txBody>
                  <a:tcPr marL="91431" marR="91431" marT="45704" marB="45704"/>
                </a:tc>
                <a:tc>
                  <a:txBody>
                    <a:bodyPr/>
                    <a:lstStyle/>
                    <a:p>
                      <a:endParaRPr lang="fr-FR" sz="1800"/>
                    </a:p>
                  </a:txBody>
                  <a:tcPr marL="91431" marR="91431" marT="45704" marB="45704"/>
                </a:tc>
                <a:tc>
                  <a:txBody>
                    <a:bodyPr/>
                    <a:lstStyle/>
                    <a:p>
                      <a:endParaRPr lang="fr-FR" sz="1800"/>
                    </a:p>
                  </a:txBody>
                  <a:tcPr marL="91431" marR="91431" marT="45704" marB="45704"/>
                </a:tc>
                <a:tc>
                  <a:txBody>
                    <a:bodyPr/>
                    <a:lstStyle/>
                    <a:p>
                      <a:endParaRPr lang="fr-FR" sz="1800"/>
                    </a:p>
                  </a:txBody>
                  <a:tcPr marL="91431" marR="91431" marT="45704" marB="45704"/>
                </a:tc>
                <a:tc>
                  <a:txBody>
                    <a:bodyPr/>
                    <a:lstStyle/>
                    <a:p>
                      <a:endParaRPr lang="fr-FR" sz="1800"/>
                    </a:p>
                  </a:txBody>
                  <a:tcPr marL="91431" marR="91431" marT="45704" marB="45704"/>
                </a:tc>
                <a:extLst>
                  <a:ext uri="{0D108BD9-81ED-4DB2-BD59-A6C34878D82A}">
                    <a16:rowId xmlns:a16="http://schemas.microsoft.com/office/drawing/2014/main" val="10004"/>
                  </a:ext>
                </a:extLst>
              </a:tr>
              <a:tr h="818075">
                <a:tc>
                  <a:txBody>
                    <a:bodyPr/>
                    <a:lstStyle/>
                    <a:p>
                      <a:r>
                        <a:rPr lang="fr-FR" sz="1800" dirty="0" err="1"/>
                        <a:t>Anterior</a:t>
                      </a:r>
                      <a:r>
                        <a:rPr lang="fr-FR" sz="1800" dirty="0"/>
                        <a:t> </a:t>
                      </a:r>
                      <a:r>
                        <a:rPr lang="fr-FR" sz="1800" dirty="0" err="1"/>
                        <a:t>with</a:t>
                      </a:r>
                      <a:r>
                        <a:rPr lang="fr-FR" sz="1800" dirty="0"/>
                        <a:t> </a:t>
                      </a:r>
                      <a:r>
                        <a:rPr lang="fr-FR" sz="1800" dirty="0" err="1"/>
                        <a:t>Prosthesis</a:t>
                      </a:r>
                      <a:endParaRPr lang="fr-FR" sz="1800" dirty="0"/>
                    </a:p>
                  </a:txBody>
                  <a:tcPr marL="91431" marR="91431" marT="45704" marB="45704"/>
                </a:tc>
                <a:tc>
                  <a:txBody>
                    <a:bodyPr/>
                    <a:lstStyle/>
                    <a:p>
                      <a:r>
                        <a:rPr lang="fr-FR" sz="1800" dirty="0"/>
                        <a:t>26,03</a:t>
                      </a:r>
                    </a:p>
                  </a:txBody>
                  <a:tcPr marL="91431" marR="91431" marT="45704" marB="45704"/>
                </a:tc>
                <a:tc>
                  <a:txBody>
                    <a:bodyPr/>
                    <a:lstStyle/>
                    <a:p>
                      <a:r>
                        <a:rPr lang="fr-FR" sz="1800" dirty="0"/>
                        <a:t>34,54</a:t>
                      </a:r>
                    </a:p>
                  </a:txBody>
                  <a:tcPr marL="91431" marR="91431" marT="45704" marB="45704"/>
                </a:tc>
                <a:tc>
                  <a:txBody>
                    <a:bodyPr/>
                    <a:lstStyle/>
                    <a:p>
                      <a:endParaRPr lang="fr-FR" sz="1800"/>
                    </a:p>
                  </a:txBody>
                  <a:tcPr marL="91431" marR="91431" marT="45704" marB="45704"/>
                </a:tc>
                <a:tc>
                  <a:txBody>
                    <a:bodyPr/>
                    <a:lstStyle/>
                    <a:p>
                      <a:endParaRPr lang="fr-FR" sz="1800"/>
                    </a:p>
                  </a:txBody>
                  <a:tcPr marL="91431" marR="91431" marT="45704" marB="45704"/>
                </a:tc>
                <a:tc>
                  <a:txBody>
                    <a:bodyPr/>
                    <a:lstStyle/>
                    <a:p>
                      <a:endParaRPr lang="fr-FR" sz="1800"/>
                    </a:p>
                  </a:txBody>
                  <a:tcPr marL="91431" marR="91431" marT="45704" marB="45704"/>
                </a:tc>
                <a:tc>
                  <a:txBody>
                    <a:bodyPr/>
                    <a:lstStyle/>
                    <a:p>
                      <a:endParaRPr lang="fr-FR" sz="1800" dirty="0"/>
                    </a:p>
                  </a:txBody>
                  <a:tcPr marL="91431" marR="91431" marT="45704" marB="45704"/>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8169248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C22D45-74ED-43D6-99B5-1E2637C61BDE}"/>
              </a:ext>
            </a:extLst>
          </p:cNvPr>
          <p:cNvSpPr>
            <a:spLocks noGrp="1"/>
          </p:cNvSpPr>
          <p:nvPr>
            <p:ph type="title"/>
          </p:nvPr>
        </p:nvSpPr>
        <p:spPr>
          <a:xfrm>
            <a:off x="838200" y="0"/>
            <a:ext cx="10515600" cy="1325563"/>
          </a:xfrm>
        </p:spPr>
        <p:txBody>
          <a:bodyPr>
            <a:normAutofit/>
          </a:bodyPr>
          <a:lstStyle/>
          <a:p>
            <a:r>
              <a:rPr lang="fr-FR" dirty="0">
                <a:latin typeface="Times New Roman" panose="02020603050405020304" pitchFamily="18" charset="0"/>
                <a:cs typeface="Times New Roman" panose="02020603050405020304" pitchFamily="18" charset="0"/>
              </a:rPr>
              <a:t>Groin </a:t>
            </a:r>
            <a:r>
              <a:rPr lang="fr-FR" dirty="0" err="1">
                <a:latin typeface="Times New Roman" panose="02020603050405020304" pitchFamily="18" charset="0"/>
                <a:cs typeface="Times New Roman" panose="02020603050405020304" pitchFamily="18" charset="0"/>
              </a:rPr>
              <a:t>hernias</a:t>
            </a:r>
            <a:r>
              <a:rPr lang="en-US" dirty="0">
                <a:latin typeface="Times New Roman" panose="02020603050405020304" pitchFamily="18" charset="0"/>
                <a:cs typeface="Times New Roman" panose="02020603050405020304" pitchFamily="18" charset="0"/>
              </a:rPr>
              <a:t>: minimally open approach</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pre peritoneal prosthesis</a:t>
            </a:r>
            <a:endParaRPr lang="fr-FR" dirty="0">
              <a:latin typeface="Times New Roman" panose="02020603050405020304" pitchFamily="18" charset="0"/>
              <a:cs typeface="Times New Roman" panose="02020603050405020304" pitchFamily="18" charset="0"/>
            </a:endParaRPr>
          </a:p>
        </p:txBody>
      </p:sp>
      <p:sp>
        <p:nvSpPr>
          <p:cNvPr id="3" name="Espace réservé du contenu 2">
            <a:extLst>
              <a:ext uri="{FF2B5EF4-FFF2-40B4-BE49-F238E27FC236}">
                <a16:creationId xmlns:a16="http://schemas.microsoft.com/office/drawing/2014/main" id="{B23EE7FF-E615-4D87-A8F0-CE3236378B9B}"/>
              </a:ext>
            </a:extLst>
          </p:cNvPr>
          <p:cNvSpPr>
            <a:spLocks noGrp="1"/>
          </p:cNvSpPr>
          <p:nvPr>
            <p:ph idx="1"/>
          </p:nvPr>
        </p:nvSpPr>
        <p:spPr>
          <a:xfrm>
            <a:off x="235527" y="1325563"/>
            <a:ext cx="11720946" cy="5939966"/>
          </a:xfrm>
        </p:spPr>
        <p:txBody>
          <a:bodyPr>
            <a:normAutofit/>
          </a:bodyPr>
          <a:lstStyle/>
          <a:p>
            <a:pPr marL="914400" lvl="2" indent="0">
              <a:buNone/>
              <a:defRPr/>
            </a:pPr>
            <a:r>
              <a:rPr lang="fr-FR" sz="1800" dirty="0">
                <a:latin typeface="Times New Roman" panose="02020603050405020304" pitchFamily="18" charset="0"/>
                <a:cs typeface="Times New Roman" panose="02020603050405020304" pitchFamily="18" charset="0"/>
              </a:rPr>
              <a:t>               MOPP	                    TEP		           TAPP                                         Lichtenstein</a:t>
            </a:r>
          </a:p>
          <a:p>
            <a:pPr marL="914400" lvl="2" indent="0">
              <a:buFont typeface="Wingdings" panose="05000000000000000000" pitchFamily="2" charset="2"/>
              <a:buNone/>
              <a:defRPr/>
            </a:pPr>
            <a:r>
              <a:rPr lang="fr-FR" sz="1800" dirty="0">
                <a:latin typeface="Times New Roman" panose="02020603050405020304" pitchFamily="18" charset="0"/>
                <a:cs typeface="Times New Roman" panose="02020603050405020304" pitchFamily="18" charset="0"/>
              </a:rPr>
              <a:t>         </a:t>
            </a:r>
          </a:p>
          <a:p>
            <a:pPr marL="914400" lvl="2" indent="0">
              <a:buFont typeface="Wingdings" panose="05000000000000000000" pitchFamily="2" charset="2"/>
              <a:buNone/>
              <a:defRPr/>
            </a:pPr>
            <a:r>
              <a:rPr lang="fr-FR" sz="1500" dirty="0">
                <a:latin typeface="Times New Roman" panose="02020603050405020304" pitchFamily="18" charset="0"/>
                <a:cs typeface="Times New Roman" panose="02020603050405020304" pitchFamily="18" charset="0"/>
              </a:rPr>
              <a:t>                       N=1338             NS       N= 5685                                   N=6334           NS                                  N=6010                      </a:t>
            </a:r>
          </a:p>
          <a:p>
            <a:pPr marL="0" indent="0">
              <a:buNone/>
            </a:pPr>
            <a:r>
              <a:rPr lang="fr-FR" sz="1500" dirty="0">
                <a:latin typeface="Times New Roman" panose="02020603050405020304" pitchFamily="18" charset="0"/>
                <a:cs typeface="Times New Roman" panose="02020603050405020304" pitchFamily="18" charset="0"/>
              </a:rPr>
              <a:t>   </a:t>
            </a:r>
            <a:r>
              <a:rPr lang="fr-FR" sz="1500" dirty="0" err="1">
                <a:latin typeface="Times New Roman" panose="02020603050405020304" pitchFamily="18" charset="0"/>
                <a:cs typeface="Times New Roman" panose="02020603050405020304" pitchFamily="18" charset="0"/>
              </a:rPr>
              <a:t>Women</a:t>
            </a:r>
            <a:r>
              <a:rPr lang="fr-FR" sz="1500" dirty="0">
                <a:latin typeface="Times New Roman" panose="02020603050405020304" pitchFamily="18" charset="0"/>
                <a:cs typeface="Times New Roman" panose="02020603050405020304" pitchFamily="18" charset="0"/>
              </a:rPr>
              <a:t>:                            129                                        583                                      868                                                             587</a:t>
            </a:r>
          </a:p>
          <a:p>
            <a:r>
              <a:rPr lang="fr-FR" sz="1500" dirty="0">
                <a:latin typeface="Times New Roman" panose="02020603050405020304" pitchFamily="18" charset="0"/>
                <a:cs typeface="Times New Roman" panose="02020603050405020304" pitchFamily="18" charset="0"/>
              </a:rPr>
              <a:t>Men:                              1209                                       5317                                    5702                                                         5423</a:t>
            </a:r>
          </a:p>
          <a:p>
            <a:r>
              <a:rPr lang="fr-FR" sz="1600" b="1" dirty="0">
                <a:solidFill>
                  <a:srgbClr val="FF0000"/>
                </a:solidFill>
                <a:latin typeface="Times New Roman" panose="02020603050405020304" pitchFamily="18" charset="0"/>
                <a:cs typeface="Times New Roman" panose="02020603050405020304" pitchFamily="18" charset="0"/>
              </a:rPr>
              <a:t>Age                                67                                       63                                      63                                                          67</a:t>
            </a:r>
          </a:p>
          <a:p>
            <a:r>
              <a:rPr lang="fr-FR" sz="1500" dirty="0">
                <a:latin typeface="Times New Roman" panose="02020603050405020304" pitchFamily="18" charset="0"/>
                <a:cs typeface="Times New Roman" panose="02020603050405020304" pitchFamily="18" charset="0"/>
              </a:rPr>
              <a:t>Age &gt; 80                    </a:t>
            </a:r>
            <a:r>
              <a:rPr lang="fr-FR" sz="1500" dirty="0">
                <a:solidFill>
                  <a:srgbClr val="FF0000"/>
                </a:solidFill>
                <a:latin typeface="Times New Roman" panose="02020603050405020304" pitchFamily="18" charset="0"/>
                <a:cs typeface="Times New Roman" panose="02020603050405020304" pitchFamily="18" charset="0"/>
              </a:rPr>
              <a:t>263/1323</a:t>
            </a:r>
            <a:r>
              <a:rPr lang="fr-FR" sz="1500" dirty="0">
                <a:latin typeface="Times New Roman" panose="02020603050405020304" pitchFamily="18" charset="0"/>
                <a:cs typeface="Times New Roman" panose="02020603050405020304" pitchFamily="18" charset="0"/>
              </a:rPr>
              <a:t> </a:t>
            </a:r>
            <a:r>
              <a:rPr lang="fr-FR" sz="1500" dirty="0">
                <a:solidFill>
                  <a:srgbClr val="FF0000"/>
                </a:solidFill>
                <a:latin typeface="Times New Roman" panose="02020603050405020304" pitchFamily="18" charset="0"/>
                <a:cs typeface="Times New Roman" panose="02020603050405020304" pitchFamily="18" charset="0"/>
              </a:rPr>
              <a:t>(19,9%)               670/ 5685</a:t>
            </a:r>
            <a:r>
              <a:rPr lang="fr-FR" sz="1500" dirty="0">
                <a:latin typeface="Times New Roman" panose="02020603050405020304" pitchFamily="18" charset="0"/>
                <a:cs typeface="Times New Roman" panose="02020603050405020304" pitchFamily="18" charset="0"/>
              </a:rPr>
              <a:t> ( 11,78%)            832/  6199  (13,42%)                        </a:t>
            </a:r>
            <a:r>
              <a:rPr lang="fr-FR" sz="1500" dirty="0">
                <a:solidFill>
                  <a:srgbClr val="FF0000"/>
                </a:solidFill>
                <a:latin typeface="Times New Roman" panose="02020603050405020304" pitchFamily="18" charset="0"/>
                <a:cs typeface="Times New Roman" panose="02020603050405020304" pitchFamily="18" charset="0"/>
              </a:rPr>
              <a:t>1262/5953  (21,19%)</a:t>
            </a:r>
          </a:p>
          <a:p>
            <a:r>
              <a:rPr lang="fr-FR" sz="1400" b="1" dirty="0">
                <a:solidFill>
                  <a:srgbClr val="FF0000"/>
                </a:solidFill>
                <a:latin typeface="Times New Roman" panose="02020603050405020304" pitchFamily="18" charset="0"/>
                <a:cs typeface="Times New Roman" panose="02020603050405020304" pitchFamily="18" charset="0"/>
              </a:rPr>
              <a:t>%                                          20                                            11,8                                        13,2                                                              21,2   </a:t>
            </a:r>
          </a:p>
          <a:p>
            <a:pPr marL="0" indent="0">
              <a:buNone/>
            </a:pPr>
            <a:r>
              <a:rPr lang="fr-FR" sz="1500" dirty="0">
                <a:latin typeface="Times New Roman" panose="02020603050405020304" pitchFamily="18" charset="0"/>
                <a:cs typeface="Times New Roman" panose="02020603050405020304" pitchFamily="18" charset="0"/>
              </a:rPr>
              <a:t>    BMI                              N= 1336                                N=  5780                            N=  6307                                                  N= 5990</a:t>
            </a:r>
          </a:p>
          <a:p>
            <a:r>
              <a:rPr lang="fr-FR" sz="1500" dirty="0">
                <a:latin typeface="Times New Roman" panose="02020603050405020304" pitchFamily="18" charset="0"/>
                <a:cs typeface="Times New Roman" panose="02020603050405020304" pitchFamily="18" charset="0"/>
              </a:rPr>
              <a:t>BMI:                                   26                                      26                                          26                                                              26</a:t>
            </a:r>
          </a:p>
          <a:p>
            <a:pPr marL="0" indent="0">
              <a:buNone/>
            </a:pPr>
            <a:r>
              <a:rPr lang="fr-FR" sz="1500" dirty="0">
                <a:latin typeface="Times New Roman" panose="02020603050405020304" pitchFamily="18" charset="0"/>
                <a:cs typeface="Times New Roman" panose="02020603050405020304" pitchFamily="18" charset="0"/>
              </a:rPr>
              <a:t>     ASA                                  N=  1336                         N=  5821                               N=   6214                                                N= 5606</a:t>
            </a:r>
          </a:p>
          <a:p>
            <a:r>
              <a:rPr lang="fr-FR" sz="1500" dirty="0">
                <a:latin typeface="Times New Roman" panose="02020603050405020304" pitchFamily="18" charset="0"/>
                <a:cs typeface="Times New Roman" panose="02020603050405020304" pitchFamily="18" charset="0"/>
              </a:rPr>
              <a:t>ASA  I:                              761  (57%)                        3720  (63,9%)                   3164 (50,91%)                                          2127  (38%)</a:t>
            </a:r>
          </a:p>
          <a:p>
            <a:r>
              <a:rPr lang="fr-FR" sz="1500" dirty="0"/>
              <a:t>ASA II+ III                              </a:t>
            </a:r>
            <a:r>
              <a:rPr lang="fr-FR" sz="1500" b="1" dirty="0">
                <a:solidFill>
                  <a:srgbClr val="FF0000"/>
                </a:solidFill>
              </a:rPr>
              <a:t>578  (43,26%)                       1968    (33,80%)                     948   ( 15,25%)                                    3461 (61,73%)</a:t>
            </a:r>
          </a:p>
        </p:txBody>
      </p:sp>
      <p:pic>
        <p:nvPicPr>
          <p:cNvPr id="5" name="Picture 2" descr="C:\Users\Jean-François\Documents\HERNIE CLUB HERNIE\LOGO\LOGO OFFICIEL en définition maximale\logo_Club_Hernie_final.png">
            <a:extLst>
              <a:ext uri="{FF2B5EF4-FFF2-40B4-BE49-F238E27FC236}">
                <a16:creationId xmlns:a16="http://schemas.microsoft.com/office/drawing/2014/main" id="{74C126A0-6451-4D7E-8F0A-E7EB3AE1DBD4}"/>
              </a:ext>
            </a:extLst>
          </p:cNvPr>
          <p:cNvPicPr>
            <a:picLocks noChangeAspect="1" noChangeArrowheads="1"/>
          </p:cNvPicPr>
          <p:nvPr/>
        </p:nvPicPr>
        <p:blipFill>
          <a:blip r:embed="rId2"/>
          <a:srcRect/>
          <a:stretch>
            <a:fillRect/>
          </a:stretch>
        </p:blipFill>
        <p:spPr bwMode="auto">
          <a:xfrm>
            <a:off x="10257085" y="889695"/>
            <a:ext cx="673120" cy="390974"/>
          </a:xfrm>
          <a:prstGeom prst="rect">
            <a:avLst/>
          </a:prstGeom>
          <a:gradFill flip="none" rotWithShape="1">
            <a:gsLst>
              <a:gs pos="21000">
                <a:srgbClr val="90B0FF"/>
              </a:gs>
              <a:gs pos="95000">
                <a:schemeClr val="accent2">
                  <a:lumMod val="60000"/>
                  <a:lumOff val="40000"/>
                </a:schemeClr>
              </a:gs>
              <a:gs pos="22000">
                <a:srgbClr val="90B0FF"/>
              </a:gs>
            </a:gsLst>
            <a:lin ang="0" scaled="1"/>
            <a:tileRect/>
          </a:gradFill>
        </p:spPr>
      </p:pic>
    </p:spTree>
    <p:extLst>
      <p:ext uri="{BB962C8B-B14F-4D97-AF65-F5344CB8AC3E}">
        <p14:creationId xmlns:p14="http://schemas.microsoft.com/office/powerpoint/2010/main" val="11289606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C22D45-74ED-43D6-99B5-1E2637C61BDE}"/>
              </a:ext>
            </a:extLst>
          </p:cNvPr>
          <p:cNvSpPr>
            <a:spLocks noGrp="1"/>
          </p:cNvSpPr>
          <p:nvPr>
            <p:ph type="title"/>
          </p:nvPr>
        </p:nvSpPr>
        <p:spPr>
          <a:xfrm>
            <a:off x="838200" y="0"/>
            <a:ext cx="10515600" cy="1325563"/>
          </a:xfrm>
        </p:spPr>
        <p:txBody>
          <a:bodyPr>
            <a:normAutofit/>
          </a:bodyPr>
          <a:lstStyle/>
          <a:p>
            <a:r>
              <a:rPr lang="fr-FR" dirty="0">
                <a:latin typeface="Times New Roman" panose="02020603050405020304" pitchFamily="18" charset="0"/>
                <a:cs typeface="Times New Roman" panose="02020603050405020304" pitchFamily="18" charset="0"/>
              </a:rPr>
              <a:t>Groin </a:t>
            </a:r>
            <a:r>
              <a:rPr lang="fr-FR" dirty="0" err="1">
                <a:latin typeface="Times New Roman" panose="02020603050405020304" pitchFamily="18" charset="0"/>
                <a:cs typeface="Times New Roman" panose="02020603050405020304" pitchFamily="18" charset="0"/>
              </a:rPr>
              <a:t>hernias</a:t>
            </a:r>
            <a:r>
              <a:rPr lang="en-US" dirty="0">
                <a:latin typeface="Times New Roman" panose="02020603050405020304" pitchFamily="18" charset="0"/>
                <a:cs typeface="Times New Roman" panose="02020603050405020304" pitchFamily="18" charset="0"/>
              </a:rPr>
              <a:t>: minimally open approach</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pre peritoneal prosthesis: one year follow up</a:t>
            </a:r>
            <a:endParaRPr lang="fr-FR" dirty="0">
              <a:latin typeface="Times New Roman" panose="02020603050405020304" pitchFamily="18" charset="0"/>
              <a:cs typeface="Times New Roman" panose="02020603050405020304" pitchFamily="18" charset="0"/>
            </a:endParaRPr>
          </a:p>
        </p:txBody>
      </p:sp>
      <p:sp>
        <p:nvSpPr>
          <p:cNvPr id="3" name="Espace réservé du contenu 2">
            <a:extLst>
              <a:ext uri="{FF2B5EF4-FFF2-40B4-BE49-F238E27FC236}">
                <a16:creationId xmlns:a16="http://schemas.microsoft.com/office/drawing/2014/main" id="{B23EE7FF-E615-4D87-A8F0-CE3236378B9B}"/>
              </a:ext>
            </a:extLst>
          </p:cNvPr>
          <p:cNvSpPr>
            <a:spLocks noGrp="1"/>
          </p:cNvSpPr>
          <p:nvPr>
            <p:ph idx="1"/>
          </p:nvPr>
        </p:nvSpPr>
        <p:spPr>
          <a:xfrm>
            <a:off x="0" y="1235983"/>
            <a:ext cx="12192000" cy="5513733"/>
          </a:xfrm>
        </p:spPr>
        <p:txBody>
          <a:bodyPr>
            <a:normAutofit fontScale="92500" lnSpcReduction="20000"/>
          </a:bodyPr>
          <a:lstStyle/>
          <a:p>
            <a:pPr marL="914400" lvl="2" indent="0">
              <a:buNone/>
              <a:defRPr/>
            </a:pPr>
            <a:r>
              <a:rPr lang="fr-FR" sz="1800" dirty="0">
                <a:latin typeface="Times New Roman" panose="02020603050405020304" pitchFamily="18" charset="0"/>
                <a:cs typeface="Times New Roman" panose="02020603050405020304" pitchFamily="18" charset="0"/>
              </a:rPr>
              <a:t>                MOPP	                          TEP		 TAPP                                                Lichtenstein</a:t>
            </a:r>
          </a:p>
          <a:p>
            <a:pPr marL="914400" lvl="2" indent="0">
              <a:buNone/>
              <a:defRPr/>
            </a:pPr>
            <a:r>
              <a:rPr lang="fr-FR" sz="1800" dirty="0">
                <a:latin typeface="Times New Roman" panose="02020603050405020304" pitchFamily="18" charset="0"/>
                <a:cs typeface="Times New Roman" panose="02020603050405020304" pitchFamily="18" charset="0"/>
              </a:rPr>
              <a:t> </a:t>
            </a:r>
            <a:endParaRPr lang="fr-FR" sz="2400" dirty="0">
              <a:latin typeface="Times New Roman" panose="02020603050405020304" pitchFamily="18" charset="0"/>
              <a:cs typeface="Times New Roman" panose="02020603050405020304" pitchFamily="18" charset="0"/>
            </a:endParaRPr>
          </a:p>
          <a:p>
            <a:pPr marL="0" indent="0">
              <a:buNone/>
            </a:pPr>
            <a:r>
              <a:rPr lang="fr-FR" sz="2400" dirty="0" err="1">
                <a:latin typeface="Times New Roman" panose="02020603050405020304" pitchFamily="18" charset="0"/>
                <a:cs typeface="Times New Roman" panose="02020603050405020304" pitchFamily="18" charset="0"/>
              </a:rPr>
              <a:t>Disconfort</a:t>
            </a:r>
            <a:r>
              <a:rPr lang="fr-FR" sz="2400" dirty="0">
                <a:latin typeface="Times New Roman" panose="02020603050405020304" pitchFamily="18" charset="0"/>
                <a:cs typeface="Times New Roman" panose="02020603050405020304" pitchFamily="18" charset="0"/>
              </a:rPr>
              <a:t>                N= 970            N=2062                  N= 3456                             N= 2586</a:t>
            </a:r>
          </a:p>
          <a:p>
            <a:pPr marL="0" indent="0">
              <a:buNone/>
            </a:pPr>
            <a:r>
              <a:rPr lang="fr-FR" sz="2400" dirty="0">
                <a:latin typeface="Times New Roman" panose="02020603050405020304" pitchFamily="18" charset="0"/>
                <a:cs typeface="Times New Roman" panose="02020603050405020304" pitchFamily="18" charset="0"/>
              </a:rPr>
              <a:t>Yes                                   49                   132                        170                                         161</a:t>
            </a:r>
          </a:p>
          <a:p>
            <a:pPr marL="0" indent="0">
              <a:buNone/>
            </a:pPr>
            <a:r>
              <a:rPr lang="fr-FR" sz="2400" dirty="0">
                <a:latin typeface="Times New Roman" panose="02020603050405020304" pitchFamily="18" charset="0"/>
                <a:cs typeface="Times New Roman" panose="02020603050405020304" pitchFamily="18" charset="0"/>
              </a:rPr>
              <a:t>normal </a:t>
            </a:r>
            <a:r>
              <a:rPr lang="fr-FR" sz="2400" dirty="0" err="1">
                <a:latin typeface="Times New Roman" panose="02020603050405020304" pitchFamily="18" charset="0"/>
                <a:cs typeface="Times New Roman" panose="02020603050405020304" pitchFamily="18" charset="0"/>
              </a:rPr>
              <a:t>activities</a:t>
            </a:r>
            <a:r>
              <a:rPr lang="fr-FR" sz="2400" dirty="0">
                <a:latin typeface="Times New Roman" panose="02020603050405020304" pitchFamily="18" charset="0"/>
                <a:cs typeface="Times New Roman" panose="02020603050405020304" pitchFamily="18" charset="0"/>
              </a:rPr>
              <a:t>              44                   103                          135                                         119</a:t>
            </a:r>
          </a:p>
          <a:p>
            <a:pPr marL="0" indent="0">
              <a:buNone/>
            </a:pPr>
            <a:r>
              <a:rPr lang="fr-FR" sz="2400" dirty="0" err="1">
                <a:latin typeface="Times New Roman" panose="02020603050405020304" pitchFamily="18" charset="0"/>
                <a:cs typeface="Times New Roman" panose="02020603050405020304" pitchFamily="18" charset="0"/>
              </a:rPr>
              <a:t>Possi</a:t>
            </a:r>
            <a:r>
              <a:rPr lang="fr-FR" sz="2400" dirty="0">
                <a:latin typeface="Times New Roman" panose="02020603050405020304" pitchFamily="18" charset="0"/>
                <a:cs typeface="Times New Roman" panose="02020603050405020304" pitchFamily="18" charset="0"/>
              </a:rPr>
              <a:t> to do the </a:t>
            </a:r>
            <a:r>
              <a:rPr lang="fr-FR" sz="2400" dirty="0" err="1">
                <a:latin typeface="Times New Roman" panose="02020603050405020304" pitchFamily="18" charset="0"/>
                <a:cs typeface="Times New Roman" panose="02020603050405020304" pitchFamily="18" charset="0"/>
              </a:rPr>
              <a:t>act</a:t>
            </a:r>
            <a:r>
              <a:rPr lang="fr-FR" sz="2400" dirty="0">
                <a:latin typeface="Times New Roman" panose="02020603050405020304" pitchFamily="18" charset="0"/>
                <a:cs typeface="Times New Roman" panose="02020603050405020304" pitchFamily="18" charset="0"/>
              </a:rPr>
              <a:t>             2                     25                            28                                           34</a:t>
            </a:r>
          </a:p>
          <a:p>
            <a:pPr marL="0" indent="0">
              <a:buNone/>
            </a:pPr>
            <a:r>
              <a:rPr lang="fr-FR" sz="2400" dirty="0" err="1">
                <a:latin typeface="Times New Roman" panose="02020603050405020304" pitchFamily="18" charset="0"/>
                <a:cs typeface="Times New Roman" panose="02020603050405020304" pitchFamily="18" charset="0"/>
              </a:rPr>
              <a:t>Arret</a:t>
            </a:r>
            <a:r>
              <a:rPr lang="fr-FR" sz="2400" dirty="0">
                <a:latin typeface="Times New Roman" panose="02020603050405020304" pitchFamily="18" charset="0"/>
                <a:cs typeface="Times New Roman" panose="02020603050405020304" pitchFamily="18" charset="0"/>
              </a:rPr>
              <a:t> temporaire               4                       4                             3                                              8</a:t>
            </a:r>
          </a:p>
          <a:p>
            <a:pPr marL="0" indent="0">
              <a:buNone/>
            </a:pPr>
            <a:r>
              <a:rPr lang="fr-FR" sz="2400" dirty="0">
                <a:latin typeface="Times New Roman" panose="02020603050405020304" pitchFamily="18" charset="0"/>
                <a:cs typeface="Times New Roman" panose="02020603050405020304" pitchFamily="18" charset="0"/>
              </a:rPr>
              <a:t>Impossible to do </a:t>
            </a:r>
            <a:r>
              <a:rPr lang="fr-FR" sz="2400" dirty="0" err="1">
                <a:latin typeface="Times New Roman" panose="02020603050405020304" pitchFamily="18" charset="0"/>
                <a:cs typeface="Times New Roman" panose="02020603050405020304" pitchFamily="18" charset="0"/>
              </a:rPr>
              <a:t>it</a:t>
            </a:r>
            <a:r>
              <a:rPr lang="fr-FR" sz="2400" dirty="0">
                <a:latin typeface="Times New Roman" panose="02020603050405020304" pitchFamily="18" charset="0"/>
                <a:cs typeface="Times New Roman" panose="02020603050405020304" pitchFamily="18" charset="0"/>
              </a:rPr>
              <a:t>            0                       0                             4                                               8</a:t>
            </a:r>
          </a:p>
          <a:p>
            <a:pPr marL="0" indent="0">
              <a:buNone/>
            </a:pPr>
            <a:r>
              <a:rPr lang="fr-FR" sz="2400" dirty="0" err="1">
                <a:latin typeface="Times New Roman" panose="02020603050405020304" pitchFamily="18" charset="0"/>
                <a:cs typeface="Times New Roman" panose="02020603050405020304" pitchFamily="18" charset="0"/>
              </a:rPr>
              <a:t>Discomfort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pre</a:t>
            </a:r>
            <a:r>
              <a:rPr lang="fr-FR" sz="2400" dirty="0">
                <a:latin typeface="Times New Roman" panose="02020603050405020304" pitchFamily="18" charset="0"/>
                <a:cs typeface="Times New Roman" panose="02020603050405020304" pitchFamily="18" charset="0"/>
              </a:rPr>
              <a:t> op       N= 821             N= 2054                 N=2880                               N= 2045</a:t>
            </a:r>
          </a:p>
          <a:p>
            <a:pPr marL="0" indent="0">
              <a:buNone/>
            </a:pPr>
            <a:r>
              <a:rPr lang="fr-FR" sz="2400" dirty="0" err="1">
                <a:latin typeface="Times New Roman" panose="02020603050405020304" pitchFamily="18" charset="0"/>
                <a:cs typeface="Times New Roman" panose="02020603050405020304" pitchFamily="18" charset="0"/>
              </a:rPr>
              <a:t>Discomfort</a:t>
            </a:r>
            <a:r>
              <a:rPr lang="fr-FR" sz="2400" dirty="0">
                <a:latin typeface="Times New Roman" panose="02020603050405020304" pitchFamily="18" charset="0"/>
                <a:cs typeface="Times New Roman" panose="02020603050405020304" pitchFamily="18" charset="0"/>
              </a:rPr>
              <a:t> &gt; </a:t>
            </a:r>
            <a:r>
              <a:rPr lang="fr-FR" sz="2400" dirty="0" err="1">
                <a:latin typeface="Times New Roman" panose="02020603050405020304" pitchFamily="18" charset="0"/>
                <a:cs typeface="Times New Roman" panose="02020603050405020304" pitchFamily="18" charset="0"/>
              </a:rPr>
              <a:t>pre</a:t>
            </a:r>
            <a:r>
              <a:rPr lang="fr-FR" sz="2400" dirty="0">
                <a:latin typeface="Times New Roman" panose="02020603050405020304" pitchFamily="18" charset="0"/>
                <a:cs typeface="Times New Roman" panose="02020603050405020304" pitchFamily="18" charset="0"/>
              </a:rPr>
              <a:t> op           2                        20                          18                                            24</a:t>
            </a:r>
          </a:p>
          <a:p>
            <a:pPr marL="0" indent="0">
              <a:buNone/>
            </a:pPr>
            <a:r>
              <a:rPr lang="fr-FR" sz="2400" dirty="0" err="1">
                <a:latin typeface="Times New Roman" panose="02020603050405020304" pitchFamily="18" charset="0"/>
                <a:cs typeface="Times New Roman" panose="02020603050405020304" pitchFamily="18" charset="0"/>
              </a:rPr>
              <a:t>Discomfort</a:t>
            </a:r>
            <a:r>
              <a:rPr lang="fr-FR" sz="2400" dirty="0">
                <a:latin typeface="Times New Roman" panose="02020603050405020304" pitchFamily="18" charset="0"/>
                <a:cs typeface="Times New Roman" panose="02020603050405020304" pitchFamily="18" charset="0"/>
              </a:rPr>
              <a:t>&lt; </a:t>
            </a:r>
            <a:r>
              <a:rPr lang="fr-FR" sz="2400" dirty="0" err="1">
                <a:latin typeface="Times New Roman" panose="02020603050405020304" pitchFamily="18" charset="0"/>
                <a:cs typeface="Times New Roman" panose="02020603050405020304" pitchFamily="18" charset="0"/>
              </a:rPr>
              <a:t>pre</a:t>
            </a:r>
            <a:r>
              <a:rPr lang="fr-FR" sz="2400" dirty="0">
                <a:latin typeface="Times New Roman" panose="02020603050405020304" pitchFamily="18" charset="0"/>
                <a:cs typeface="Times New Roman" panose="02020603050405020304" pitchFamily="18" charset="0"/>
              </a:rPr>
              <a:t> op          45                    106                          151                                         133</a:t>
            </a:r>
          </a:p>
          <a:p>
            <a:pPr marL="0" indent="0">
              <a:buNone/>
            </a:pPr>
            <a:r>
              <a:rPr lang="fr-FR" sz="2400" dirty="0">
                <a:latin typeface="Times New Roman" panose="02020603050405020304" pitchFamily="18" charset="0"/>
                <a:cs typeface="Times New Roman" panose="02020603050405020304" pitchFamily="18" charset="0"/>
              </a:rPr>
              <a:t>Patient feeling:              N=816            N=2039                    N=2866                               N= 2006</a:t>
            </a:r>
            <a:endParaRPr lang="fr-FR" sz="2400" dirty="0">
              <a:solidFill>
                <a:srgbClr val="FF0000"/>
              </a:solidFill>
              <a:latin typeface="Times New Roman" panose="02020603050405020304" pitchFamily="18" charset="0"/>
              <a:cs typeface="Times New Roman" panose="02020603050405020304" pitchFamily="18" charset="0"/>
            </a:endParaRPr>
          </a:p>
          <a:p>
            <a:pPr marL="0" indent="0">
              <a:buNone/>
            </a:pPr>
            <a:r>
              <a:rPr lang="fr-FR" sz="2400" b="1" dirty="0">
                <a:solidFill>
                  <a:srgbClr val="FF0000"/>
                </a:solidFill>
                <a:latin typeface="Times New Roman" panose="02020603050405020304" pitchFamily="18" charset="0"/>
                <a:cs typeface="Times New Roman" panose="02020603050405020304" pitchFamily="18" charset="0"/>
              </a:rPr>
              <a:t>Excellent- good               809                  1989                          2798                                      1938</a:t>
            </a:r>
          </a:p>
          <a:p>
            <a:pPr marL="0" indent="0">
              <a:buNone/>
            </a:pPr>
            <a:r>
              <a:rPr lang="fr-FR" sz="2400" b="1" dirty="0">
                <a:solidFill>
                  <a:srgbClr val="FF0000"/>
                </a:solidFill>
                <a:latin typeface="Times New Roman" panose="02020603050405020304" pitchFamily="18" charset="0"/>
                <a:cs typeface="Times New Roman" panose="02020603050405020304" pitchFamily="18" charset="0"/>
              </a:rPr>
              <a:t>Medium                              7                      38 I                         58   I                                         52</a:t>
            </a:r>
          </a:p>
          <a:p>
            <a:pPr marL="0" indent="0">
              <a:buNone/>
            </a:pPr>
            <a:r>
              <a:rPr lang="fr-FR" sz="2400" b="1" dirty="0">
                <a:solidFill>
                  <a:srgbClr val="FF0000"/>
                </a:solidFill>
                <a:latin typeface="Times New Roman" panose="02020603050405020304" pitchFamily="18" charset="0"/>
                <a:cs typeface="Times New Roman" panose="02020603050405020304" pitchFamily="18" charset="0"/>
              </a:rPr>
              <a:t>Bad                                     1                       13 I                        10   p&lt;0,001        16  Chi2= 12,87  p&lt;0,001</a:t>
            </a:r>
          </a:p>
          <a:p>
            <a:pPr marL="0" indent="0">
              <a:buNone/>
            </a:pPr>
            <a:endParaRPr lang="fr-FR" sz="2400" dirty="0">
              <a:latin typeface="Times New Roman" panose="02020603050405020304" pitchFamily="18" charset="0"/>
              <a:cs typeface="Times New Roman" panose="02020603050405020304" pitchFamily="18" charset="0"/>
            </a:endParaRPr>
          </a:p>
          <a:p>
            <a:pPr marL="914400" lvl="2" indent="0">
              <a:buFont typeface="Wingdings" panose="05000000000000000000" pitchFamily="2" charset="2"/>
              <a:buNone/>
              <a:defRPr/>
            </a:pPr>
            <a:endParaRPr lang="fr-FR" sz="1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77163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C22D45-74ED-43D6-99B5-1E2637C61BDE}"/>
              </a:ext>
            </a:extLst>
          </p:cNvPr>
          <p:cNvSpPr>
            <a:spLocks noGrp="1"/>
          </p:cNvSpPr>
          <p:nvPr>
            <p:ph type="title"/>
          </p:nvPr>
        </p:nvSpPr>
        <p:spPr>
          <a:xfrm>
            <a:off x="0" y="0"/>
            <a:ext cx="12096307" cy="1325563"/>
          </a:xfrm>
        </p:spPr>
        <p:txBody>
          <a:bodyPr>
            <a:normAutofit/>
          </a:bodyPr>
          <a:lstStyle/>
          <a:p>
            <a:r>
              <a:rPr lang="en-US" sz="3200" dirty="0">
                <a:latin typeface="Times New Roman" panose="02020603050405020304" pitchFamily="18" charset="0"/>
                <a:cs typeface="Times New Roman" panose="02020603050405020304" pitchFamily="18" charset="0"/>
              </a:rPr>
              <a:t>Minimal Open Pre Peritoneal technique / endoscopic</a:t>
            </a:r>
            <a:endParaRPr lang="fr-FR" sz="3200" dirty="0">
              <a:latin typeface="Times New Roman" panose="02020603050405020304" pitchFamily="18" charset="0"/>
              <a:cs typeface="Times New Roman" panose="02020603050405020304" pitchFamily="18" charset="0"/>
            </a:endParaRPr>
          </a:p>
        </p:txBody>
      </p:sp>
      <p:sp>
        <p:nvSpPr>
          <p:cNvPr id="3" name="Espace réservé du contenu 2">
            <a:extLst>
              <a:ext uri="{FF2B5EF4-FFF2-40B4-BE49-F238E27FC236}">
                <a16:creationId xmlns:a16="http://schemas.microsoft.com/office/drawing/2014/main" id="{B23EE7FF-E615-4D87-A8F0-CE3236378B9B}"/>
              </a:ext>
            </a:extLst>
          </p:cNvPr>
          <p:cNvSpPr>
            <a:spLocks noGrp="1"/>
          </p:cNvSpPr>
          <p:nvPr>
            <p:ph idx="1"/>
          </p:nvPr>
        </p:nvSpPr>
        <p:spPr>
          <a:xfrm>
            <a:off x="0" y="1325563"/>
            <a:ext cx="12000614" cy="5930001"/>
          </a:xfrm>
        </p:spPr>
        <p:txBody>
          <a:bodyPr>
            <a:normAutofit fontScale="92500" lnSpcReduction="10000"/>
          </a:bodyPr>
          <a:lstStyle/>
          <a:p>
            <a:pPr marL="914400" lvl="2" indent="0">
              <a:buNone/>
              <a:defRPr/>
            </a:pPr>
            <a:endParaRPr lang="fr-FR" sz="2400" dirty="0">
              <a:latin typeface="Times New Roman" panose="02020603050405020304" pitchFamily="18" charset="0"/>
              <a:cs typeface="Times New Roman" panose="02020603050405020304" pitchFamily="18" charset="0"/>
            </a:endParaRPr>
          </a:p>
          <a:p>
            <a:pPr marL="914400" lvl="2" indent="0">
              <a:buFont typeface="Wingdings" panose="05000000000000000000" pitchFamily="2" charset="2"/>
              <a:buNone/>
              <a:defRPr/>
            </a:pPr>
            <a:r>
              <a:rPr lang="fr-FR" sz="2400" dirty="0">
                <a:latin typeface="Times New Roman" panose="02020603050405020304" pitchFamily="18" charset="0"/>
                <a:cs typeface="Times New Roman" panose="02020603050405020304" pitchFamily="18" charset="0"/>
              </a:rPr>
              <a:t>More per </a:t>
            </a:r>
            <a:r>
              <a:rPr lang="fr-FR" sz="2400" dirty="0" err="1">
                <a:latin typeface="Times New Roman" panose="02020603050405020304" pitchFamily="18" charset="0"/>
                <a:cs typeface="Times New Roman" panose="02020603050405020304" pitchFamily="18" charset="0"/>
              </a:rPr>
              <a:t>operative</a:t>
            </a:r>
            <a:r>
              <a:rPr lang="fr-FR" sz="2400" dirty="0">
                <a:latin typeface="Times New Roman" panose="02020603050405020304" pitchFamily="18" charset="0"/>
                <a:cs typeface="Times New Roman" panose="02020603050405020304" pitchFamily="18" charset="0"/>
              </a:rPr>
              <a:t> complication rate for </a:t>
            </a:r>
            <a:r>
              <a:rPr lang="fr-FR" sz="2400" dirty="0" err="1">
                <a:latin typeface="Times New Roman" panose="02020603050405020304" pitchFamily="18" charset="0"/>
                <a:cs typeface="Times New Roman" panose="02020603050405020304" pitchFamily="18" charset="0"/>
              </a:rPr>
              <a:t>endoscopic</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surgery</a:t>
            </a:r>
            <a:r>
              <a:rPr lang="fr-FR" sz="2400" dirty="0">
                <a:latin typeface="Times New Roman" panose="02020603050405020304" pitchFamily="18" charset="0"/>
                <a:cs typeface="Times New Roman" panose="02020603050405020304" pitchFamily="18" charset="0"/>
              </a:rPr>
              <a:t> : </a:t>
            </a:r>
          </a:p>
          <a:p>
            <a:pPr marL="914400" lvl="2" indent="0">
              <a:buFont typeface="Wingdings" panose="05000000000000000000" pitchFamily="2" charset="2"/>
              <a:buNone/>
              <a:defRPr/>
            </a:pP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bladder</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injury</a:t>
            </a:r>
            <a:endParaRPr lang="fr-FR" sz="2400" dirty="0">
              <a:latin typeface="Times New Roman" panose="02020603050405020304" pitchFamily="18" charset="0"/>
              <a:cs typeface="Times New Roman" panose="02020603050405020304" pitchFamily="18" charset="0"/>
            </a:endParaRPr>
          </a:p>
          <a:p>
            <a:pPr marL="914400" lvl="2" indent="0">
              <a:buFont typeface="Wingdings" panose="05000000000000000000" pitchFamily="2" charset="2"/>
              <a:buNone/>
              <a:defRPr/>
            </a:pP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Vasc</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injury</a:t>
            </a:r>
            <a:endParaRPr lang="fr-FR" sz="2400" dirty="0">
              <a:latin typeface="Times New Roman" panose="02020603050405020304" pitchFamily="18" charset="0"/>
              <a:cs typeface="Times New Roman" panose="02020603050405020304" pitchFamily="18" charset="0"/>
            </a:endParaRPr>
          </a:p>
          <a:p>
            <a:pPr marL="914400" lvl="2" indent="0">
              <a:buFont typeface="Wingdings" panose="05000000000000000000" pitchFamily="2" charset="2"/>
              <a:buNone/>
              <a:defRPr/>
            </a:pPr>
            <a:r>
              <a:rPr lang="fr-FR" sz="2400" dirty="0">
                <a:latin typeface="Times New Roman" panose="02020603050405020304" pitchFamily="18" charset="0"/>
                <a:cs typeface="Times New Roman" panose="02020603050405020304" pitchFamily="18" charset="0"/>
              </a:rPr>
              <a:t>	+ Small </a:t>
            </a:r>
            <a:r>
              <a:rPr lang="fr-FR" sz="2400" dirty="0" err="1">
                <a:latin typeface="Times New Roman" panose="02020603050405020304" pitchFamily="18" charset="0"/>
                <a:cs typeface="Times New Roman" panose="02020603050405020304" pitchFamily="18" charset="0"/>
              </a:rPr>
              <a:t>bowel</a:t>
            </a:r>
            <a:r>
              <a:rPr lang="fr-FR" sz="2400" dirty="0">
                <a:latin typeface="Times New Roman" panose="02020603050405020304" pitchFamily="18" charset="0"/>
                <a:cs typeface="Times New Roman" panose="02020603050405020304" pitchFamily="18" charset="0"/>
              </a:rPr>
              <a:t> obstruction           p </a:t>
            </a:r>
            <a:r>
              <a:rPr lang="fr-FR" sz="2400" dirty="0" err="1">
                <a:latin typeface="Times New Roman" panose="02020603050405020304" pitchFamily="18" charset="0"/>
                <a:cs typeface="Times New Roman" panose="02020603050405020304" pitchFamily="18" charset="0"/>
              </a:rPr>
              <a:t>around</a:t>
            </a:r>
            <a:r>
              <a:rPr lang="fr-FR" sz="2400" dirty="0">
                <a:latin typeface="Times New Roman" panose="02020603050405020304" pitchFamily="18" charset="0"/>
                <a:cs typeface="Times New Roman" panose="02020603050405020304" pitchFamily="18" charset="0"/>
              </a:rPr>
              <a:t> 0,05</a:t>
            </a:r>
          </a:p>
          <a:p>
            <a:pPr marL="914400" lvl="2" indent="0">
              <a:buFont typeface="Wingdings" panose="05000000000000000000" pitchFamily="2" charset="2"/>
              <a:buNone/>
              <a:defRPr/>
            </a:pPr>
            <a:endParaRPr lang="fr-FR" sz="2400" dirty="0">
              <a:latin typeface="Times New Roman" panose="02020603050405020304" pitchFamily="18" charset="0"/>
              <a:cs typeface="Times New Roman" panose="02020603050405020304" pitchFamily="18" charset="0"/>
            </a:endParaRPr>
          </a:p>
          <a:p>
            <a:pPr marL="914400" lvl="2" indent="0">
              <a:buFont typeface="Wingdings" panose="05000000000000000000" pitchFamily="2" charset="2"/>
              <a:buNone/>
              <a:defRPr/>
            </a:pPr>
            <a:endParaRPr lang="fr-FR" sz="2400" dirty="0">
              <a:latin typeface="Times New Roman" panose="02020603050405020304" pitchFamily="18" charset="0"/>
              <a:cs typeface="Times New Roman" panose="02020603050405020304" pitchFamily="18" charset="0"/>
            </a:endParaRPr>
          </a:p>
          <a:p>
            <a:pPr marL="914400" lvl="2" indent="0">
              <a:buFont typeface="Wingdings" panose="05000000000000000000" pitchFamily="2" charset="2"/>
              <a:buNone/>
              <a:defRPr/>
            </a:pPr>
            <a:r>
              <a:rPr lang="fr-FR" sz="2400" dirty="0">
                <a:latin typeface="Times New Roman" panose="02020603050405020304" pitchFamily="18" charset="0"/>
                <a:cs typeface="Times New Roman" panose="02020603050405020304" pitchFamily="18" charset="0"/>
              </a:rPr>
              <a:t>More Day </a:t>
            </a:r>
            <a:r>
              <a:rPr lang="fr-FR" sz="2400" dirty="0" err="1">
                <a:latin typeface="Times New Roman" panose="02020603050405020304" pitchFamily="18" charset="0"/>
                <a:cs typeface="Times New Roman" panose="02020603050405020304" pitchFamily="18" charset="0"/>
              </a:rPr>
              <a:t>surgery</a:t>
            </a:r>
            <a:r>
              <a:rPr lang="fr-FR" sz="2400" dirty="0">
                <a:latin typeface="Times New Roman" panose="02020603050405020304" pitchFamily="18" charset="0"/>
                <a:cs typeface="Times New Roman" panose="02020603050405020304" pitchFamily="18" charset="0"/>
              </a:rPr>
              <a:t> and </a:t>
            </a:r>
            <a:r>
              <a:rPr lang="fr-FR" sz="2400" dirty="0" err="1">
                <a:latin typeface="Times New Roman" panose="02020603050405020304" pitchFamily="18" charset="0"/>
                <a:cs typeface="Times New Roman" panose="02020603050405020304" pitchFamily="18" charset="0"/>
              </a:rPr>
              <a:t>less</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hospitalization</a:t>
            </a:r>
            <a:r>
              <a:rPr lang="fr-FR" sz="2400" dirty="0">
                <a:latin typeface="Times New Roman" panose="02020603050405020304" pitchFamily="18" charset="0"/>
                <a:cs typeface="Times New Roman" panose="02020603050405020304" pitchFamily="18" charset="0"/>
              </a:rPr>
              <a:t> duration, p&lt;0,001</a:t>
            </a:r>
          </a:p>
          <a:p>
            <a:pPr marL="914400" lvl="2" indent="0">
              <a:buFont typeface="Wingdings" panose="05000000000000000000" pitchFamily="2" charset="2"/>
              <a:buNone/>
              <a:defRPr/>
            </a:pPr>
            <a:endParaRPr lang="fr-FR" sz="2400" dirty="0">
              <a:latin typeface="Times New Roman" panose="02020603050405020304" pitchFamily="18" charset="0"/>
              <a:cs typeface="Times New Roman" panose="02020603050405020304" pitchFamily="18" charset="0"/>
            </a:endParaRPr>
          </a:p>
          <a:p>
            <a:pPr marL="914400" lvl="2" indent="0">
              <a:buFont typeface="Wingdings" panose="05000000000000000000" pitchFamily="2" charset="2"/>
              <a:buNone/>
              <a:defRPr/>
            </a:pPr>
            <a:r>
              <a:rPr lang="fr-FR" sz="2400" dirty="0">
                <a:latin typeface="Times New Roman" panose="02020603050405020304" pitchFamily="18" charset="0"/>
                <a:cs typeface="Times New Roman" panose="02020603050405020304" pitchFamily="18" charset="0"/>
              </a:rPr>
              <a:t>Non invasive Technique</a:t>
            </a:r>
          </a:p>
          <a:p>
            <a:pPr marL="914400" lvl="2" indent="0">
              <a:buNone/>
              <a:defRPr/>
            </a:pPr>
            <a:endParaRPr lang="fr-FR" sz="2400" dirty="0">
              <a:latin typeface="Times New Roman" panose="02020603050405020304" pitchFamily="18" charset="0"/>
              <a:cs typeface="Times New Roman" panose="02020603050405020304" pitchFamily="18" charset="0"/>
            </a:endParaRPr>
          </a:p>
          <a:p>
            <a:pPr marL="914400" lvl="2" indent="0">
              <a:buFont typeface="Wingdings" panose="05000000000000000000" pitchFamily="2" charset="2"/>
              <a:buNone/>
              <a:defRPr/>
            </a:pPr>
            <a:r>
              <a:rPr lang="fr-FR" sz="2400" dirty="0">
                <a:latin typeface="Times New Roman" panose="02020603050405020304" pitchFamily="18" charset="0"/>
                <a:cs typeface="Times New Roman" panose="02020603050405020304" pitchFamily="18" charset="0"/>
              </a:rPr>
              <a:t>	General </a:t>
            </a:r>
            <a:r>
              <a:rPr lang="fr-FR" sz="2400" dirty="0" err="1">
                <a:latin typeface="Times New Roman" panose="02020603050405020304" pitchFamily="18" charset="0"/>
                <a:cs typeface="Times New Roman" panose="02020603050405020304" pitchFamily="18" charset="0"/>
              </a:rPr>
              <a:t>anesthesia</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without</a:t>
            </a:r>
            <a:r>
              <a:rPr lang="fr-FR" sz="2400" dirty="0">
                <a:latin typeface="Times New Roman" panose="02020603050405020304" pitchFamily="18" charset="0"/>
                <a:cs typeface="Times New Roman" panose="02020603050405020304" pitchFamily="18" charset="0"/>
              </a:rPr>
              <a:t> intubation, </a:t>
            </a:r>
            <a:r>
              <a:rPr lang="fr-FR" sz="2400" dirty="0" err="1">
                <a:latin typeface="Times New Roman" panose="02020603050405020304" pitchFamily="18" charset="0"/>
                <a:cs typeface="Times New Roman" panose="02020603050405020304" pitchFamily="18" charset="0"/>
              </a:rPr>
              <a:t>without</a:t>
            </a:r>
            <a:r>
              <a:rPr lang="fr-FR" sz="2400" dirty="0">
                <a:latin typeface="Times New Roman" panose="02020603050405020304" pitchFamily="18" charset="0"/>
                <a:cs typeface="Times New Roman" panose="02020603050405020304" pitchFamily="18" charset="0"/>
              </a:rPr>
              <a:t> curarisation</a:t>
            </a:r>
          </a:p>
          <a:p>
            <a:pPr marL="914400" lvl="2" indent="0">
              <a:buNone/>
              <a:defRPr/>
            </a:pPr>
            <a:endParaRPr lang="fr-FR" sz="2400" dirty="0">
              <a:latin typeface="Times New Roman" panose="02020603050405020304" pitchFamily="18" charset="0"/>
              <a:cs typeface="Times New Roman" panose="02020603050405020304" pitchFamily="18" charset="0"/>
            </a:endParaRPr>
          </a:p>
          <a:p>
            <a:pPr marL="914400" lvl="2" indent="0">
              <a:buNone/>
              <a:defRPr/>
            </a:pP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Better</a:t>
            </a:r>
            <a:r>
              <a:rPr lang="fr-FR" sz="2400" dirty="0">
                <a:latin typeface="Times New Roman" panose="02020603050405020304" pitchFamily="18" charset="0"/>
                <a:cs typeface="Times New Roman" panose="02020603050405020304" pitchFamily="18" charset="0"/>
              </a:rPr>
              <a:t> patient feeling at one </a:t>
            </a:r>
            <a:r>
              <a:rPr lang="fr-FR" sz="2400" dirty="0" err="1">
                <a:latin typeface="Times New Roman" panose="02020603050405020304" pitchFamily="18" charset="0"/>
                <a:cs typeface="Times New Roman" panose="02020603050405020304" pitchFamily="18" charset="0"/>
              </a:rPr>
              <a:t>year</a:t>
            </a:r>
            <a:endParaRPr lang="fr-FR" sz="2400" dirty="0">
              <a:latin typeface="Times New Roman" panose="02020603050405020304" pitchFamily="18" charset="0"/>
              <a:cs typeface="Times New Roman" panose="02020603050405020304" pitchFamily="18" charset="0"/>
            </a:endParaRPr>
          </a:p>
          <a:p>
            <a:pPr marL="914400" lvl="2" indent="0">
              <a:buFont typeface="Wingdings" panose="05000000000000000000" pitchFamily="2" charset="2"/>
              <a:buNone/>
              <a:defRPr/>
            </a:pPr>
            <a:endParaRPr lang="fr-FR" sz="2400" dirty="0">
              <a:latin typeface="Times New Roman" panose="02020603050405020304" pitchFamily="18" charset="0"/>
              <a:cs typeface="Times New Roman" panose="02020603050405020304" pitchFamily="18" charset="0"/>
            </a:endParaRPr>
          </a:p>
          <a:p>
            <a:pPr marL="914400" lvl="2" indent="0">
              <a:buFont typeface="Wingdings" panose="05000000000000000000" pitchFamily="2" charset="2"/>
              <a:buNone/>
              <a:defRPr/>
            </a:pPr>
            <a:r>
              <a:rPr lang="fr-FR" sz="2400" dirty="0">
                <a:latin typeface="Times New Roman" panose="02020603050405020304" pitchFamily="18" charset="0"/>
                <a:cs typeface="Times New Roman" panose="02020603050405020304" pitchFamily="18" charset="0"/>
              </a:rPr>
              <a:t>	</a:t>
            </a:r>
          </a:p>
          <a:p>
            <a:pPr marL="914400" lvl="2" indent="0">
              <a:buFont typeface="Wingdings" panose="05000000000000000000" pitchFamily="2" charset="2"/>
              <a:buNone/>
              <a:defRPr/>
            </a:pPr>
            <a:r>
              <a:rPr lang="fr-FR" sz="24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7042253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097669-760B-41A3-A2A7-573AEE32D5D8}"/>
              </a:ext>
            </a:extLst>
          </p:cNvPr>
          <p:cNvSpPr>
            <a:spLocks noGrp="1"/>
          </p:cNvSpPr>
          <p:nvPr>
            <p:ph type="title"/>
          </p:nvPr>
        </p:nvSpPr>
        <p:spPr/>
        <p:txBody>
          <a:bodyPr/>
          <a:lstStyle/>
          <a:p>
            <a:r>
              <a:rPr lang="en-US" dirty="0"/>
              <a:t>MOPP better than Lichtenstein? </a:t>
            </a:r>
            <a:br>
              <a:rPr lang="en-US" dirty="0"/>
            </a:br>
            <a:r>
              <a:rPr lang="en-US" dirty="0"/>
              <a:t>What about  the femoral hernias</a:t>
            </a:r>
            <a:endParaRPr lang="fr-FR" dirty="0"/>
          </a:p>
        </p:txBody>
      </p:sp>
      <p:sp>
        <p:nvSpPr>
          <p:cNvPr id="3" name="Espace réservé du contenu 2">
            <a:extLst>
              <a:ext uri="{FF2B5EF4-FFF2-40B4-BE49-F238E27FC236}">
                <a16:creationId xmlns:a16="http://schemas.microsoft.com/office/drawing/2014/main" id="{794298B7-BCA8-42BD-A451-9177715CC98F}"/>
              </a:ext>
            </a:extLst>
          </p:cNvPr>
          <p:cNvSpPr>
            <a:spLocks noGrp="1"/>
          </p:cNvSpPr>
          <p:nvPr>
            <p:ph idx="1"/>
          </p:nvPr>
        </p:nvSpPr>
        <p:spPr/>
        <p:txBody>
          <a:bodyPr>
            <a:normAutofit fontScale="92500" lnSpcReduction="10000"/>
          </a:bodyPr>
          <a:lstStyle/>
          <a:p>
            <a:pPr marL="0" indent="0" algn="ctr">
              <a:buFont typeface="Wingdings" panose="05000000000000000000" pitchFamily="2" charset="2"/>
              <a:buNone/>
              <a:defRPr/>
            </a:pPr>
            <a:r>
              <a:rPr lang="fr-FR" dirty="0" err="1"/>
              <a:t>Looking</a:t>
            </a:r>
            <a:r>
              <a:rPr lang="fr-FR" dirty="0"/>
              <a:t> for a </a:t>
            </a:r>
            <a:r>
              <a:rPr lang="fr-FR" dirty="0" err="1"/>
              <a:t>femoral</a:t>
            </a:r>
            <a:r>
              <a:rPr lang="fr-FR" dirty="0"/>
              <a:t> </a:t>
            </a:r>
            <a:r>
              <a:rPr lang="fr-FR" dirty="0" err="1"/>
              <a:t>hernia</a:t>
            </a:r>
            <a:r>
              <a:rPr lang="fr-FR" dirty="0"/>
              <a:t>?</a:t>
            </a:r>
          </a:p>
          <a:p>
            <a:pPr marL="0" indent="0" algn="ctr">
              <a:buFont typeface="Wingdings" panose="05000000000000000000" pitchFamily="2" charset="2"/>
              <a:buNone/>
              <a:defRPr/>
            </a:pPr>
            <a:endParaRPr lang="fr-FR" dirty="0"/>
          </a:p>
          <a:p>
            <a:pPr marL="1828800" lvl="4" indent="0">
              <a:buFont typeface="Wingdings" panose="05000000000000000000" pitchFamily="2" charset="2"/>
              <a:buNone/>
              <a:defRPr/>
            </a:pPr>
            <a:r>
              <a:rPr lang="fr-FR" dirty="0"/>
              <a:t>LICHTENSTEIN (N=591)	TIPP (N=473)</a:t>
            </a:r>
          </a:p>
          <a:p>
            <a:pPr marL="0" indent="0">
              <a:buFont typeface="Wingdings" panose="05000000000000000000" pitchFamily="2" charset="2"/>
              <a:buNone/>
              <a:defRPr/>
            </a:pPr>
            <a:endParaRPr lang="fr-FR" dirty="0"/>
          </a:p>
          <a:p>
            <a:pPr marL="0" indent="0">
              <a:buFont typeface="Wingdings" panose="05000000000000000000" pitchFamily="2" charset="2"/>
              <a:buNone/>
              <a:defRPr/>
            </a:pPr>
            <a:r>
              <a:rPr lang="fr-FR" dirty="0"/>
              <a:t>CONTROL	        438 (74,11%)	    472 (</a:t>
            </a:r>
            <a:r>
              <a:rPr lang="fr-FR" b="1" dirty="0">
                <a:solidFill>
                  <a:srgbClr val="FF0000"/>
                </a:solidFill>
              </a:rPr>
              <a:t>99,78%)     </a:t>
            </a:r>
            <a:r>
              <a:rPr lang="fr-FR" dirty="0">
                <a:solidFill>
                  <a:srgbClr val="FF0000"/>
                </a:solidFill>
              </a:rPr>
              <a:t>p&lt;0,001</a:t>
            </a:r>
          </a:p>
          <a:p>
            <a:pPr marL="0" indent="0">
              <a:buFont typeface="Wingdings" panose="05000000000000000000" pitchFamily="2" charset="2"/>
              <a:buNone/>
              <a:defRPr/>
            </a:pPr>
            <a:r>
              <a:rPr lang="fr-FR" dirty="0"/>
              <a:t>NO CONTROL        153(</a:t>
            </a:r>
            <a:r>
              <a:rPr lang="fr-FR" b="1" dirty="0">
                <a:solidFill>
                  <a:srgbClr val="FF0000"/>
                </a:solidFill>
              </a:rPr>
              <a:t>25,88</a:t>
            </a:r>
            <a:r>
              <a:rPr lang="fr-FR" dirty="0"/>
              <a:t>%)	    1 (0,21%)	        </a:t>
            </a:r>
            <a:r>
              <a:rPr lang="fr-FR" dirty="0">
                <a:solidFill>
                  <a:srgbClr val="FF0000"/>
                </a:solidFill>
              </a:rPr>
              <a:t>p&lt;0,001</a:t>
            </a:r>
          </a:p>
          <a:p>
            <a:pPr marL="0" indent="0">
              <a:buFont typeface="Wingdings" panose="05000000000000000000" pitchFamily="2" charset="2"/>
              <a:buNone/>
              <a:defRPr/>
            </a:pPr>
            <a:endParaRPr lang="fr-FR" sz="2000" dirty="0"/>
          </a:p>
          <a:p>
            <a:pPr marL="0" indent="0">
              <a:buFont typeface="Wingdings" panose="05000000000000000000" pitchFamily="2" charset="2"/>
              <a:buNone/>
              <a:defRPr/>
            </a:pPr>
            <a:endParaRPr lang="fr-FR" sz="2000" dirty="0"/>
          </a:p>
          <a:p>
            <a:pPr marL="0" indent="0">
              <a:buFont typeface="Wingdings" panose="05000000000000000000" pitchFamily="2" charset="2"/>
              <a:buNone/>
              <a:defRPr/>
            </a:pPr>
            <a:r>
              <a:rPr lang="fr-FR" sz="2000" dirty="0"/>
              <a:t>EHS Guidelines 2009:</a:t>
            </a:r>
          </a:p>
          <a:p>
            <a:pPr marL="0" indent="0">
              <a:buFont typeface="Wingdings" panose="05000000000000000000" pitchFamily="2" charset="2"/>
              <a:buNone/>
              <a:defRPr/>
            </a:pPr>
            <a:r>
              <a:rPr lang="fr-FR" dirty="0"/>
              <a:t>the existence of a </a:t>
            </a:r>
            <a:r>
              <a:rPr lang="fr-FR" dirty="0" err="1"/>
              <a:t>femoral</a:t>
            </a:r>
            <a:r>
              <a:rPr lang="fr-FR" dirty="0"/>
              <a:t> </a:t>
            </a:r>
            <a:r>
              <a:rPr lang="fr-FR" dirty="0" err="1"/>
              <a:t>hernia</a:t>
            </a:r>
            <a:r>
              <a:rPr lang="fr-FR" dirty="0"/>
              <a:t> </a:t>
            </a:r>
            <a:r>
              <a:rPr lang="fr-FR" dirty="0" err="1"/>
              <a:t>should</a:t>
            </a:r>
            <a:r>
              <a:rPr lang="fr-FR" dirty="0"/>
              <a:t> </a:t>
            </a:r>
            <a:r>
              <a:rPr lang="fr-FR" dirty="0" err="1"/>
              <a:t>be</a:t>
            </a:r>
            <a:r>
              <a:rPr lang="fr-FR" dirty="0"/>
              <a:t> </a:t>
            </a:r>
            <a:r>
              <a:rPr lang="fr-FR" dirty="0" err="1"/>
              <a:t>excluded</a:t>
            </a:r>
            <a:r>
              <a:rPr lang="fr-FR" dirty="0"/>
              <a:t> in all cases of a </a:t>
            </a:r>
            <a:r>
              <a:rPr lang="fr-FR" dirty="0" err="1"/>
              <a:t>hernia</a:t>
            </a:r>
            <a:r>
              <a:rPr lang="fr-FR" dirty="0"/>
              <a:t> in the groin(chap.2.7)</a:t>
            </a:r>
          </a:p>
        </p:txBody>
      </p:sp>
    </p:spTree>
    <p:extLst>
      <p:ext uri="{BB962C8B-B14F-4D97-AF65-F5344CB8AC3E}">
        <p14:creationId xmlns:p14="http://schemas.microsoft.com/office/powerpoint/2010/main" val="16764160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A65A07-DBF5-4B70-AA5D-1325D5211DDF}"/>
              </a:ext>
            </a:extLst>
          </p:cNvPr>
          <p:cNvSpPr>
            <a:spLocks noGrp="1"/>
          </p:cNvSpPr>
          <p:nvPr>
            <p:ph type="title"/>
          </p:nvPr>
        </p:nvSpPr>
        <p:spPr>
          <a:xfrm>
            <a:off x="1981200" y="274639"/>
            <a:ext cx="8229600" cy="777875"/>
          </a:xfrm>
        </p:spPr>
        <p:txBody>
          <a:bodyPr/>
          <a:lstStyle/>
          <a:p>
            <a:pPr eaLnBrk="1" hangingPunct="1">
              <a:defRPr/>
            </a:pPr>
            <a:r>
              <a:rPr lang="fr-FR" dirty="0" err="1"/>
              <a:t>Anesthesia</a:t>
            </a:r>
            <a:r>
              <a:rPr lang="fr-FR" dirty="0"/>
              <a:t> 1848</a:t>
            </a:r>
          </a:p>
        </p:txBody>
      </p:sp>
      <p:pic>
        <p:nvPicPr>
          <p:cNvPr id="21507" name="Picture 4">
            <a:extLst>
              <a:ext uri="{FF2B5EF4-FFF2-40B4-BE49-F238E27FC236}">
                <a16:creationId xmlns:a16="http://schemas.microsoft.com/office/drawing/2014/main" id="{7380B532-87C1-4C04-A591-4FBF8D01AFC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078164" y="1052513"/>
            <a:ext cx="6035675" cy="4525962"/>
          </a:xfrm>
          <a:noFill/>
          <a:extLst>
            <a:ext uri="{909E8E84-426E-40DD-AFC4-6F175D3DCCD1}">
              <a14:hiddenFill xmlns:a14="http://schemas.microsoft.com/office/drawing/2010/main">
                <a:solidFill>
                  <a:srgbClr val="FFFFFF"/>
                </a:solidFill>
              </a14:hiddenFill>
            </a:ext>
          </a:extLst>
        </p:spPr>
      </p:pic>
      <p:sp>
        <p:nvSpPr>
          <p:cNvPr id="21508" name="ZoneTexte 2">
            <a:extLst>
              <a:ext uri="{FF2B5EF4-FFF2-40B4-BE49-F238E27FC236}">
                <a16:creationId xmlns:a16="http://schemas.microsoft.com/office/drawing/2014/main" id="{205967FE-B782-4F96-A37F-7A9F2B7F1B3A}"/>
              </a:ext>
            </a:extLst>
          </p:cNvPr>
          <p:cNvSpPr txBox="1">
            <a:spLocks noChangeArrowheads="1"/>
          </p:cNvSpPr>
          <p:nvPr/>
        </p:nvSpPr>
        <p:spPr bwMode="auto">
          <a:xfrm>
            <a:off x="2711450" y="5732464"/>
            <a:ext cx="7632700"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en-US" altLang="fr-FR" sz="2800" dirty="0">
                <a:latin typeface="Times New Roman" panose="02020603050405020304" pitchFamily="18" charset="0"/>
                <a:cs typeface="Times New Roman" panose="02020603050405020304" pitchFamily="18" charset="0"/>
              </a:rPr>
              <a:t>It will allow penetration through the abdominal wall and therefore the posterior approach</a:t>
            </a:r>
            <a:endParaRPr lang="fr-FR" altLang="fr-FR" sz="28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BF32B7-70BA-40C0-8713-70A61D8DCBB1}"/>
              </a:ext>
            </a:extLst>
          </p:cNvPr>
          <p:cNvSpPr>
            <a:spLocks noGrp="1"/>
          </p:cNvSpPr>
          <p:nvPr>
            <p:ph type="title"/>
          </p:nvPr>
        </p:nvSpPr>
        <p:spPr/>
        <p:txBody>
          <a:bodyPr/>
          <a:lstStyle/>
          <a:p>
            <a:r>
              <a:rPr lang="en-US" sz="4000" dirty="0"/>
              <a:t>TIPP better than Lichtenstein?</a:t>
            </a:r>
            <a:br>
              <a:rPr lang="en-US" dirty="0"/>
            </a:br>
            <a:r>
              <a:rPr lang="en-US" dirty="0"/>
              <a:t>What about  the femoral hernias</a:t>
            </a:r>
            <a:endParaRPr lang="fr-FR" dirty="0"/>
          </a:p>
        </p:txBody>
      </p:sp>
      <p:sp>
        <p:nvSpPr>
          <p:cNvPr id="3" name="Espace réservé du contenu 2">
            <a:extLst>
              <a:ext uri="{FF2B5EF4-FFF2-40B4-BE49-F238E27FC236}">
                <a16:creationId xmlns:a16="http://schemas.microsoft.com/office/drawing/2014/main" id="{B7CDD235-BF5A-4515-B41B-E2890B825688}"/>
              </a:ext>
            </a:extLst>
          </p:cNvPr>
          <p:cNvSpPr>
            <a:spLocks noGrp="1"/>
          </p:cNvSpPr>
          <p:nvPr>
            <p:ph idx="1"/>
          </p:nvPr>
        </p:nvSpPr>
        <p:spPr/>
        <p:txBody>
          <a:bodyPr/>
          <a:lstStyle/>
          <a:p>
            <a:pPr marL="1828800" lvl="4" indent="0">
              <a:buFont typeface="Wingdings" panose="05000000000000000000" pitchFamily="2" charset="2"/>
              <a:buNone/>
              <a:defRPr/>
            </a:pPr>
            <a:r>
              <a:rPr lang="fr-FR" dirty="0"/>
              <a:t> LICHTENSTEIN (N=397)	              TIPP (N=472)</a:t>
            </a:r>
          </a:p>
          <a:p>
            <a:pPr marL="0" indent="0">
              <a:buFont typeface="Wingdings" panose="05000000000000000000" pitchFamily="2" charset="2"/>
              <a:buNone/>
              <a:defRPr/>
            </a:pPr>
            <a:r>
              <a:rPr lang="fr-FR" dirty="0" err="1"/>
              <a:t>Femoral</a:t>
            </a:r>
            <a:r>
              <a:rPr lang="fr-FR" dirty="0"/>
              <a:t> </a:t>
            </a:r>
            <a:r>
              <a:rPr lang="fr-FR" dirty="0" err="1"/>
              <a:t>hernia</a:t>
            </a:r>
            <a:r>
              <a:rPr lang="fr-FR" dirty="0"/>
              <a:t>	12 (3,02%)	                 14 (2,96%)</a:t>
            </a:r>
          </a:p>
          <a:p>
            <a:pPr marL="0" indent="0">
              <a:buFont typeface="Wingdings" panose="05000000000000000000" pitchFamily="2" charset="2"/>
              <a:buNone/>
              <a:defRPr/>
            </a:pPr>
            <a:r>
              <a:rPr lang="fr-FR" sz="2400" dirty="0"/>
              <a:t>Pre </a:t>
            </a:r>
            <a:r>
              <a:rPr lang="fr-FR" sz="2400" dirty="0" err="1"/>
              <a:t>operative</a:t>
            </a:r>
            <a:r>
              <a:rPr lang="fr-FR" sz="2400" dirty="0"/>
              <a:t> diagnostic          3		              6               </a:t>
            </a:r>
          </a:p>
          <a:p>
            <a:pPr marL="0" indent="0">
              <a:buFont typeface="Wingdings" panose="05000000000000000000" pitchFamily="2" charset="2"/>
              <a:buNone/>
              <a:defRPr/>
            </a:pPr>
            <a:r>
              <a:rPr lang="fr-FR" sz="2400" dirty="0"/>
              <a:t>Per </a:t>
            </a:r>
            <a:r>
              <a:rPr lang="fr-FR" sz="2400" dirty="0" err="1"/>
              <a:t>operative</a:t>
            </a:r>
            <a:r>
              <a:rPr lang="fr-FR" sz="2400" dirty="0"/>
              <a:t> diagnostic          </a:t>
            </a:r>
            <a:r>
              <a:rPr lang="fr-FR" dirty="0"/>
              <a:t>9	                        8 </a:t>
            </a:r>
            <a:endParaRPr lang="fr-FR" sz="1600" dirty="0"/>
          </a:p>
          <a:p>
            <a:pPr marL="0" indent="0">
              <a:buFont typeface="Wingdings" panose="05000000000000000000" pitchFamily="2" charset="2"/>
              <a:buNone/>
              <a:defRPr/>
            </a:pPr>
            <a:r>
              <a:rPr lang="fr-FR" dirty="0"/>
              <a:t>But in the </a:t>
            </a:r>
            <a:r>
              <a:rPr lang="fr-FR" dirty="0" err="1"/>
              <a:t>licht</a:t>
            </a:r>
            <a:r>
              <a:rPr lang="fr-FR" dirty="0"/>
              <a:t>. group 112 cases the </a:t>
            </a:r>
            <a:r>
              <a:rPr lang="fr-FR" dirty="0" err="1"/>
              <a:t>femoral</a:t>
            </a:r>
            <a:r>
              <a:rPr lang="fr-FR" dirty="0"/>
              <a:t> area are not </a:t>
            </a:r>
            <a:r>
              <a:rPr lang="fr-FR" dirty="0" err="1"/>
              <a:t>cheked</a:t>
            </a:r>
            <a:r>
              <a:rPr lang="fr-FR" dirty="0"/>
              <a:t>!</a:t>
            </a:r>
          </a:p>
          <a:p>
            <a:pPr marL="0" indent="0">
              <a:buFont typeface="Wingdings" panose="05000000000000000000" pitchFamily="2" charset="2"/>
              <a:buNone/>
              <a:defRPr/>
            </a:pPr>
            <a:r>
              <a:rPr lang="fr-FR" b="1" dirty="0">
                <a:solidFill>
                  <a:srgbClr val="FF3535"/>
                </a:solidFill>
              </a:rPr>
              <a:t>In the </a:t>
            </a:r>
            <a:r>
              <a:rPr lang="fr-FR" b="1" dirty="0" err="1">
                <a:solidFill>
                  <a:srgbClr val="FF3535"/>
                </a:solidFill>
              </a:rPr>
              <a:t>licht</a:t>
            </a:r>
            <a:r>
              <a:rPr lang="fr-FR" b="1" dirty="0">
                <a:solidFill>
                  <a:srgbClr val="FF3535"/>
                </a:solidFill>
              </a:rPr>
              <a:t>. Group 3 </a:t>
            </a:r>
            <a:r>
              <a:rPr lang="fr-FR" b="1" dirty="0" err="1">
                <a:solidFill>
                  <a:srgbClr val="FF3535"/>
                </a:solidFill>
              </a:rPr>
              <a:t>femoral</a:t>
            </a:r>
            <a:r>
              <a:rPr lang="fr-FR" b="1" dirty="0">
                <a:solidFill>
                  <a:srgbClr val="FF3535"/>
                </a:solidFill>
              </a:rPr>
              <a:t> </a:t>
            </a:r>
            <a:r>
              <a:rPr lang="fr-FR" b="1" dirty="0" err="1">
                <a:solidFill>
                  <a:srgbClr val="FF3535"/>
                </a:solidFill>
              </a:rPr>
              <a:t>hernias</a:t>
            </a:r>
            <a:r>
              <a:rPr lang="fr-FR" b="1" dirty="0">
                <a:solidFill>
                  <a:srgbClr val="FF3535"/>
                </a:solidFill>
              </a:rPr>
              <a:t> </a:t>
            </a:r>
            <a:r>
              <a:rPr lang="fr-FR" b="1" dirty="0" err="1">
                <a:solidFill>
                  <a:srgbClr val="FF3535"/>
                </a:solidFill>
              </a:rPr>
              <a:t>was</a:t>
            </a:r>
            <a:r>
              <a:rPr lang="fr-FR" b="1" dirty="0">
                <a:solidFill>
                  <a:srgbClr val="FF3535"/>
                </a:solidFill>
              </a:rPr>
              <a:t> </a:t>
            </a:r>
            <a:r>
              <a:rPr lang="fr-FR" b="1" dirty="0" err="1">
                <a:solidFill>
                  <a:srgbClr val="FF3535"/>
                </a:solidFill>
              </a:rPr>
              <a:t>probably</a:t>
            </a:r>
            <a:r>
              <a:rPr lang="fr-FR" b="1" dirty="0">
                <a:solidFill>
                  <a:srgbClr val="FF3535"/>
                </a:solidFill>
              </a:rPr>
              <a:t> </a:t>
            </a:r>
            <a:r>
              <a:rPr lang="fr-FR" b="1" dirty="0" err="1">
                <a:solidFill>
                  <a:srgbClr val="FF3535"/>
                </a:solidFill>
              </a:rPr>
              <a:t>mised</a:t>
            </a:r>
            <a:endParaRPr lang="fr-FR" b="1" dirty="0">
              <a:solidFill>
                <a:srgbClr val="FF3535"/>
              </a:solidFill>
            </a:endParaRPr>
          </a:p>
          <a:p>
            <a:pPr marL="0" indent="0">
              <a:buFont typeface="Wingdings" panose="05000000000000000000" pitchFamily="2" charset="2"/>
              <a:buNone/>
              <a:defRPr/>
            </a:pPr>
            <a:endParaRPr lang="fr-FR" sz="1600" dirty="0"/>
          </a:p>
          <a:p>
            <a:pPr marL="0" indent="0">
              <a:buFont typeface="Wingdings" panose="05000000000000000000" pitchFamily="2" charset="2"/>
              <a:buNone/>
              <a:defRPr/>
            </a:pPr>
            <a:r>
              <a:rPr lang="fr-FR" sz="1600" dirty="0"/>
              <a:t>EHS Guidelines 2009:    the existence of a </a:t>
            </a:r>
            <a:r>
              <a:rPr lang="fr-FR" sz="1600" dirty="0" err="1"/>
              <a:t>femoral</a:t>
            </a:r>
            <a:r>
              <a:rPr lang="fr-FR" sz="1600" dirty="0"/>
              <a:t> </a:t>
            </a:r>
            <a:r>
              <a:rPr lang="fr-FR" sz="1600" dirty="0" err="1"/>
              <a:t>hernia</a:t>
            </a:r>
            <a:r>
              <a:rPr lang="fr-FR" sz="1600" dirty="0"/>
              <a:t> </a:t>
            </a:r>
            <a:r>
              <a:rPr lang="fr-FR" sz="1600" dirty="0" err="1"/>
              <a:t>should</a:t>
            </a:r>
            <a:r>
              <a:rPr lang="fr-FR" sz="1600" dirty="0"/>
              <a:t> </a:t>
            </a:r>
            <a:r>
              <a:rPr lang="fr-FR" sz="1600" dirty="0" err="1"/>
              <a:t>be</a:t>
            </a:r>
            <a:r>
              <a:rPr lang="fr-FR" sz="1600" dirty="0"/>
              <a:t> </a:t>
            </a:r>
            <a:r>
              <a:rPr lang="fr-FR" sz="1600" dirty="0" err="1"/>
              <a:t>excluded</a:t>
            </a:r>
            <a:r>
              <a:rPr lang="fr-FR" sz="1600" dirty="0"/>
              <a:t> in all cases of a </a:t>
            </a:r>
            <a:r>
              <a:rPr lang="fr-FR" sz="1600" dirty="0" err="1"/>
              <a:t>hernia</a:t>
            </a:r>
            <a:r>
              <a:rPr lang="fr-FR" sz="1600" dirty="0"/>
              <a:t> in the groin(chap.2.7)</a:t>
            </a:r>
            <a:r>
              <a:rPr lang="fr-FR" dirty="0"/>
              <a:t>	</a:t>
            </a:r>
          </a:p>
        </p:txBody>
      </p:sp>
    </p:spTree>
    <p:extLst>
      <p:ext uri="{BB962C8B-B14F-4D97-AF65-F5344CB8AC3E}">
        <p14:creationId xmlns:p14="http://schemas.microsoft.com/office/powerpoint/2010/main" val="39029102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0651CE-B357-4FDA-BF55-7086F277468D}"/>
              </a:ext>
            </a:extLst>
          </p:cNvPr>
          <p:cNvSpPr>
            <a:spLocks noGrp="1"/>
          </p:cNvSpPr>
          <p:nvPr>
            <p:ph type="title"/>
          </p:nvPr>
        </p:nvSpPr>
        <p:spPr>
          <a:xfrm>
            <a:off x="1987550" y="4868864"/>
            <a:ext cx="8229600" cy="1773237"/>
          </a:xfrm>
        </p:spPr>
        <p:txBody>
          <a:bodyPr/>
          <a:lstStyle/>
          <a:p>
            <a:pPr>
              <a:defRPr/>
            </a:pPr>
            <a:r>
              <a:rPr lang="fr-FR" sz="4000" dirty="0">
                <a:latin typeface="Times New Roman" panose="02020603050405020304" pitchFamily="18" charset="0"/>
                <a:cs typeface="Times New Roman" panose="02020603050405020304" pitchFamily="18" charset="0"/>
              </a:rPr>
              <a:t>85 </a:t>
            </a:r>
            <a:r>
              <a:rPr lang="fr-FR" sz="4000" dirty="0" err="1">
                <a:latin typeface="Times New Roman" panose="02020603050405020304" pitchFamily="18" charset="0"/>
                <a:cs typeface="Times New Roman" panose="02020603050405020304" pitchFamily="18" charset="0"/>
              </a:rPr>
              <a:t>year</a:t>
            </a:r>
            <a:r>
              <a:rPr lang="fr-FR" sz="4000" dirty="0">
                <a:latin typeface="Times New Roman" panose="02020603050405020304" pitchFamily="18" charset="0"/>
                <a:cs typeface="Times New Roman" panose="02020603050405020304" pitchFamily="18" charset="0"/>
              </a:rPr>
              <a:t> </a:t>
            </a:r>
            <a:r>
              <a:rPr lang="fr-FR" sz="4000" dirty="0" err="1">
                <a:latin typeface="Times New Roman" panose="02020603050405020304" pitchFamily="18" charset="0"/>
                <a:cs typeface="Times New Roman" panose="02020603050405020304" pitchFamily="18" charset="0"/>
              </a:rPr>
              <a:t>old</a:t>
            </a:r>
            <a:r>
              <a:rPr lang="fr-FR" sz="4000" dirty="0">
                <a:latin typeface="Times New Roman" panose="02020603050405020304" pitchFamily="18" charset="0"/>
                <a:cs typeface="Times New Roman" panose="02020603050405020304" pitchFamily="18" charset="0"/>
              </a:rPr>
              <a:t> </a:t>
            </a:r>
            <a:r>
              <a:rPr lang="fr-FR" sz="4000" dirty="0" err="1">
                <a:latin typeface="Times New Roman" panose="02020603050405020304" pitchFamily="18" charset="0"/>
                <a:cs typeface="Times New Roman" panose="02020603050405020304" pitchFamily="18" charset="0"/>
              </a:rPr>
              <a:t>Woman</a:t>
            </a:r>
            <a:r>
              <a:rPr lang="fr-FR" sz="4000" dirty="0">
                <a:latin typeface="Times New Roman" panose="02020603050405020304" pitchFamily="18" charset="0"/>
                <a:cs typeface="Times New Roman" panose="02020603050405020304" pitchFamily="18" charset="0"/>
              </a:rPr>
              <a:t> ilio-inguinal block inguinal</a:t>
            </a:r>
            <a:br>
              <a:rPr lang="fr-FR" sz="4000" dirty="0">
                <a:latin typeface="Times New Roman" panose="02020603050405020304" pitchFamily="18" charset="0"/>
                <a:cs typeface="Times New Roman" panose="02020603050405020304" pitchFamily="18" charset="0"/>
              </a:rPr>
            </a:br>
            <a:r>
              <a:rPr lang="fr-FR" sz="4000" dirty="0" err="1">
                <a:latin typeface="Times New Roman" panose="02020603050405020304" pitchFamily="18" charset="0"/>
                <a:cs typeface="Times New Roman" panose="02020603050405020304" pitchFamily="18" charset="0"/>
              </a:rPr>
              <a:t>ambulatory</a:t>
            </a:r>
            <a:r>
              <a:rPr lang="fr-FR" sz="4000" dirty="0">
                <a:latin typeface="Times New Roman" panose="02020603050405020304" pitchFamily="18" charset="0"/>
                <a:cs typeface="Times New Roman" panose="02020603050405020304" pitchFamily="18" charset="0"/>
              </a:rPr>
              <a:t> setting</a:t>
            </a:r>
          </a:p>
        </p:txBody>
      </p:sp>
      <p:pic>
        <p:nvPicPr>
          <p:cNvPr id="41987" name="Picture 2" descr="C:\Mes documents\photo paroi\gugenheim\MINEUR Geneviève grosse OE MOPP BILAT\CIMG4154.JPG">
            <a:extLst>
              <a:ext uri="{FF2B5EF4-FFF2-40B4-BE49-F238E27FC236}">
                <a16:creationId xmlns:a16="http://schemas.microsoft.com/office/drawing/2014/main" id="{4C7D1A9D-F559-47EA-945E-1A625258C8B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30401" y="1008064"/>
            <a:ext cx="2690813" cy="2232025"/>
          </a:xfrm>
          <a:noFill/>
          <a:extLst>
            <a:ext uri="{909E8E84-426E-40DD-AFC4-6F175D3DCCD1}">
              <a14:hiddenFill xmlns:a14="http://schemas.microsoft.com/office/drawing/2010/main">
                <a:solidFill>
                  <a:srgbClr val="FFFFFF"/>
                </a:solidFill>
              </a14:hiddenFill>
            </a:ext>
          </a:extLst>
        </p:spPr>
      </p:pic>
      <p:pic>
        <p:nvPicPr>
          <p:cNvPr id="41988" name="Picture 3" descr="C:\Mes documents\photo paroi\gugenheim\MINEUR Geneviève grosse OE MOPP BILAT\CIMG4182.JPG">
            <a:extLst>
              <a:ext uri="{FF2B5EF4-FFF2-40B4-BE49-F238E27FC236}">
                <a16:creationId xmlns:a16="http://schemas.microsoft.com/office/drawing/2014/main" id="{7CEE8732-3A15-4765-950C-292BE28AC9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4163" y="1309688"/>
            <a:ext cx="2144712"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5" descr="C:\Mes documents\photo paroi\gugenheim\MINEUR Geneviève grosse OE MOPP BILAT\CIMG4192.JPG">
            <a:extLst>
              <a:ext uri="{FF2B5EF4-FFF2-40B4-BE49-F238E27FC236}">
                <a16:creationId xmlns:a16="http://schemas.microsoft.com/office/drawing/2014/main" id="{BE33E86E-210E-4890-BE74-C91FBEDF28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3838" y="1268413"/>
            <a:ext cx="1885950"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6" descr="C:\Mes documents\photo paroi\gugenheim\MINEUR Geneviève grosse OE MOPP BILAT\CIMG4202.JPG">
            <a:extLst>
              <a:ext uri="{FF2B5EF4-FFF2-40B4-BE49-F238E27FC236}">
                <a16:creationId xmlns:a16="http://schemas.microsoft.com/office/drawing/2014/main" id="{C546169B-9DBD-4FFC-9928-65DF893A81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48076" y="3651250"/>
            <a:ext cx="1655763"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Picture 7" descr="C:\Mes documents\photo paroi\gugenheim\MINEUR Geneviève grosse OE MOPP BILAT\CIMG4329.JPG">
            <a:extLst>
              <a:ext uri="{FF2B5EF4-FFF2-40B4-BE49-F238E27FC236}">
                <a16:creationId xmlns:a16="http://schemas.microsoft.com/office/drawing/2014/main" id="{C1F93C66-B9F6-43C2-B63E-17BBC71A99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72263" y="3240088"/>
            <a:ext cx="1822450" cy="125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Picture 8">
            <a:extLst>
              <a:ext uri="{FF2B5EF4-FFF2-40B4-BE49-F238E27FC236}">
                <a16:creationId xmlns:a16="http://schemas.microsoft.com/office/drawing/2014/main" id="{61EAC72D-B6C7-42B2-865F-F82142B97D0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88388" y="155575"/>
            <a:ext cx="1693862" cy="111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3" name="Rectangle 2">
            <a:extLst>
              <a:ext uri="{FF2B5EF4-FFF2-40B4-BE49-F238E27FC236}">
                <a16:creationId xmlns:a16="http://schemas.microsoft.com/office/drawing/2014/main" id="{E10C143B-6319-4C03-8EF6-3291DA3D0E09}"/>
              </a:ext>
            </a:extLst>
          </p:cNvPr>
          <p:cNvSpPr>
            <a:spLocks noChangeArrowheads="1"/>
          </p:cNvSpPr>
          <p:nvPr/>
        </p:nvSpPr>
        <p:spPr bwMode="auto">
          <a:xfrm>
            <a:off x="1963738" y="307976"/>
            <a:ext cx="452559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fr-FR" altLang="fr-FR" sz="3600" dirty="0">
                <a:latin typeface="Times New Roman" panose="02020603050405020304" pitchFamily="18" charset="0"/>
                <a:cs typeface="Times New Roman" panose="02020603050405020304" pitchFamily="18" charset="0"/>
              </a:rPr>
              <a:t>MOPP/TIPP Technique</a:t>
            </a:r>
            <a:endParaRPr lang="fr-FR" altLang="fr-FR" sz="3600" dirty="0">
              <a:solidFill>
                <a:schemeClr val="hlink"/>
              </a:solidFill>
              <a:latin typeface="Comic Sans MS" panose="030F0702030302020204" pitchFamily="66"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995EDB-3D1D-41E7-AA1A-EB9E689E7536}"/>
              </a:ext>
            </a:extLst>
          </p:cNvPr>
          <p:cNvSpPr>
            <a:spLocks noGrp="1"/>
          </p:cNvSpPr>
          <p:nvPr>
            <p:ph type="title"/>
          </p:nvPr>
        </p:nvSpPr>
        <p:spPr>
          <a:xfrm>
            <a:off x="3259139" y="5303838"/>
            <a:ext cx="5926137" cy="1143000"/>
          </a:xfrm>
        </p:spPr>
        <p:txBody>
          <a:bodyPr/>
          <a:lstStyle/>
          <a:p>
            <a:pPr>
              <a:defRPr/>
            </a:pPr>
            <a:r>
              <a:rPr lang="fr-FR" sz="4000" dirty="0" err="1">
                <a:latin typeface="Times New Roman" panose="02020603050405020304" pitchFamily="18" charset="0"/>
                <a:cs typeface="Times New Roman" panose="02020603050405020304" pitchFamily="18" charset="0"/>
              </a:rPr>
              <a:t>Scary</a:t>
            </a:r>
            <a:r>
              <a:rPr lang="fr-FR" sz="4000" dirty="0">
                <a:latin typeface="Times New Roman" panose="02020603050405020304" pitchFamily="18" charset="0"/>
                <a:cs typeface="Times New Roman" panose="02020603050405020304" pitchFamily="18" charset="0"/>
              </a:rPr>
              <a:t> abdominal </a:t>
            </a:r>
            <a:r>
              <a:rPr lang="fr-FR" sz="4000" dirty="0" err="1">
                <a:latin typeface="Times New Roman" panose="02020603050405020304" pitchFamily="18" charset="0"/>
                <a:cs typeface="Times New Roman" panose="02020603050405020304" pitchFamily="18" charset="0"/>
              </a:rPr>
              <a:t>wall</a:t>
            </a:r>
            <a:endParaRPr lang="fr-FR" sz="4000" dirty="0">
              <a:latin typeface="Times New Roman" panose="02020603050405020304" pitchFamily="18" charset="0"/>
              <a:cs typeface="Times New Roman" panose="02020603050405020304" pitchFamily="18" charset="0"/>
            </a:endParaRPr>
          </a:p>
        </p:txBody>
      </p:sp>
      <p:pic>
        <p:nvPicPr>
          <p:cNvPr id="45059" name="Espace réservé du contenu 3">
            <a:extLst>
              <a:ext uri="{FF2B5EF4-FFF2-40B4-BE49-F238E27FC236}">
                <a16:creationId xmlns:a16="http://schemas.microsoft.com/office/drawing/2014/main" id="{9397DED9-1651-4B47-B389-41D2E5F8103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608138" y="1497013"/>
            <a:ext cx="4235450" cy="3384550"/>
          </a:xfrm>
        </p:spPr>
      </p:pic>
      <p:pic>
        <p:nvPicPr>
          <p:cNvPr id="45060" name="Image 4">
            <a:extLst>
              <a:ext uri="{FF2B5EF4-FFF2-40B4-BE49-F238E27FC236}">
                <a16:creationId xmlns:a16="http://schemas.microsoft.com/office/drawing/2014/main" id="{86C1590D-2B1C-4014-BDFE-4E3775BACBA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21414" y="981076"/>
            <a:ext cx="4446587" cy="357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Rectangle 2">
            <a:extLst>
              <a:ext uri="{FF2B5EF4-FFF2-40B4-BE49-F238E27FC236}">
                <a16:creationId xmlns:a16="http://schemas.microsoft.com/office/drawing/2014/main" id="{3F570FED-BE30-4321-98B5-61EE1535EC9C}"/>
              </a:ext>
            </a:extLst>
          </p:cNvPr>
          <p:cNvSpPr>
            <a:spLocks noChangeArrowheads="1"/>
          </p:cNvSpPr>
          <p:nvPr/>
        </p:nvSpPr>
        <p:spPr bwMode="auto">
          <a:xfrm>
            <a:off x="1992314" y="503238"/>
            <a:ext cx="35639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 typeface="Wingdings" panose="05000000000000000000" pitchFamily="2" charset="2"/>
              <a:buNone/>
            </a:pPr>
            <a:r>
              <a:rPr lang="fr-FR" altLang="fr-FR" sz="3600">
                <a:latin typeface="Times New Roman" panose="02020603050405020304" pitchFamily="18" charset="0"/>
                <a:cs typeface="Times New Roman" panose="02020603050405020304" pitchFamily="18" charset="0"/>
              </a:rPr>
              <a:t> MOPP Technique</a:t>
            </a:r>
            <a:endParaRPr lang="fr-FR" altLang="fr-FR" sz="3600"/>
          </a:p>
          <a:p>
            <a:pPr>
              <a:spcBef>
                <a:spcPct val="0"/>
              </a:spcBef>
              <a:buClrTx/>
              <a:buSzTx/>
              <a:buFontTx/>
              <a:buNone/>
            </a:pPr>
            <a:endParaRPr lang="fr-FR" altLang="fr-FR" sz="3600">
              <a:solidFill>
                <a:schemeClr val="hlink"/>
              </a:solidFill>
              <a:latin typeface="Comic Sans MS" panose="030F0702030302020204" pitchFamily="66"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3EC313-D9F5-48B2-9BEA-C6998CB063CD}"/>
              </a:ext>
            </a:extLst>
          </p:cNvPr>
          <p:cNvSpPr>
            <a:spLocks noGrp="1"/>
          </p:cNvSpPr>
          <p:nvPr>
            <p:ph type="title"/>
          </p:nvPr>
        </p:nvSpPr>
        <p:spPr>
          <a:xfrm>
            <a:off x="1751014" y="1700213"/>
            <a:ext cx="3394075" cy="4392612"/>
          </a:xfrm>
        </p:spPr>
        <p:txBody>
          <a:bodyPr/>
          <a:lstStyle/>
          <a:p>
            <a:pPr algn="l">
              <a:defRPr/>
            </a:pPr>
            <a:r>
              <a:rPr lang="fr-FR" sz="4000" dirty="0" err="1">
                <a:latin typeface="Times New Roman" panose="02020603050405020304" pitchFamily="18" charset="0"/>
                <a:cs typeface="Times New Roman" panose="02020603050405020304" pitchFamily="18" charset="0"/>
              </a:rPr>
              <a:t>After</a:t>
            </a:r>
            <a:r>
              <a:rPr lang="fr-FR" sz="4000" dirty="0">
                <a:latin typeface="Times New Roman" panose="02020603050405020304" pitchFamily="18" charset="0"/>
                <a:cs typeface="Times New Roman" panose="02020603050405020304" pitchFamily="18" charset="0"/>
              </a:rPr>
              <a:t> </a:t>
            </a:r>
            <a:r>
              <a:rPr lang="fr-FR" sz="4000" dirty="0" err="1">
                <a:latin typeface="Times New Roman" panose="02020603050405020304" pitchFamily="18" charset="0"/>
                <a:cs typeface="Times New Roman" panose="02020603050405020304" pitchFamily="18" charset="0"/>
              </a:rPr>
              <a:t>colectomy</a:t>
            </a:r>
            <a:r>
              <a:rPr lang="fr-FR" sz="4000" dirty="0">
                <a:latin typeface="Times New Roman" panose="02020603050405020304" pitchFamily="18" charset="0"/>
                <a:cs typeface="Times New Roman" panose="02020603050405020304" pitchFamily="18" charset="0"/>
              </a:rPr>
              <a:t>:</a:t>
            </a:r>
            <a:br>
              <a:rPr lang="fr-FR" sz="4000" dirty="0">
                <a:latin typeface="Times New Roman" panose="02020603050405020304" pitchFamily="18" charset="0"/>
                <a:cs typeface="Times New Roman" panose="02020603050405020304" pitchFamily="18" charset="0"/>
              </a:rPr>
            </a:br>
            <a:r>
              <a:rPr lang="fr-FR" sz="4000" dirty="0">
                <a:latin typeface="Times New Roman" panose="02020603050405020304" pitchFamily="18" charset="0"/>
                <a:cs typeface="Times New Roman" panose="02020603050405020304" pitchFamily="18" charset="0"/>
              </a:rPr>
              <a:t>Right and </a:t>
            </a:r>
            <a:r>
              <a:rPr lang="fr-FR" sz="4000" dirty="0" err="1">
                <a:latin typeface="Times New Roman" panose="02020603050405020304" pitchFamily="18" charset="0"/>
                <a:cs typeface="Times New Roman" panose="02020603050405020304" pitchFamily="18" charset="0"/>
              </a:rPr>
              <a:t>left</a:t>
            </a:r>
            <a:r>
              <a:rPr lang="fr-FR" sz="4000" dirty="0">
                <a:latin typeface="Times New Roman" panose="02020603050405020304" pitchFamily="18" charset="0"/>
                <a:cs typeface="Times New Roman" panose="02020603050405020304" pitchFamily="18" charset="0"/>
              </a:rPr>
              <a:t> </a:t>
            </a:r>
            <a:r>
              <a:rPr lang="fr-FR" sz="4000" dirty="0" err="1">
                <a:latin typeface="Times New Roman" panose="02020603050405020304" pitchFamily="18" charset="0"/>
                <a:cs typeface="Times New Roman" panose="02020603050405020304" pitchFamily="18" charset="0"/>
              </a:rPr>
              <a:t>hernias</a:t>
            </a:r>
            <a:endParaRPr lang="fr-FR" sz="4000" dirty="0">
              <a:latin typeface="Times New Roman" panose="02020603050405020304" pitchFamily="18" charset="0"/>
              <a:cs typeface="Times New Roman" panose="02020603050405020304" pitchFamily="18" charset="0"/>
            </a:endParaRPr>
          </a:p>
        </p:txBody>
      </p:sp>
      <p:pic>
        <p:nvPicPr>
          <p:cNvPr id="44035" name="Espace réservé du contenu 3">
            <a:extLst>
              <a:ext uri="{FF2B5EF4-FFF2-40B4-BE49-F238E27FC236}">
                <a16:creationId xmlns:a16="http://schemas.microsoft.com/office/drawing/2014/main" id="{DA175EFE-04E2-4647-8292-2ECB374F7A0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448301" y="239714"/>
            <a:ext cx="5008563" cy="6618287"/>
          </a:xfrm>
        </p:spPr>
      </p:pic>
      <p:sp>
        <p:nvSpPr>
          <p:cNvPr id="44036" name="Rectangle 2">
            <a:extLst>
              <a:ext uri="{FF2B5EF4-FFF2-40B4-BE49-F238E27FC236}">
                <a16:creationId xmlns:a16="http://schemas.microsoft.com/office/drawing/2014/main" id="{A8ACB647-6C31-4F39-A565-85A94B0991E6}"/>
              </a:ext>
            </a:extLst>
          </p:cNvPr>
          <p:cNvSpPr>
            <a:spLocks noChangeArrowheads="1"/>
          </p:cNvSpPr>
          <p:nvPr/>
        </p:nvSpPr>
        <p:spPr bwMode="auto">
          <a:xfrm>
            <a:off x="1774825" y="333376"/>
            <a:ext cx="34480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fr-FR" altLang="fr-FR" sz="3600">
                <a:latin typeface="Times New Roman" panose="02020603050405020304" pitchFamily="18" charset="0"/>
                <a:cs typeface="Times New Roman" panose="02020603050405020304" pitchFamily="18" charset="0"/>
              </a:rPr>
              <a:t>MOPP Technique</a:t>
            </a:r>
            <a:endParaRPr lang="fr-FR" altLang="fr-FR" sz="3600">
              <a:solidFill>
                <a:schemeClr val="hlink"/>
              </a:solidFill>
              <a:latin typeface="Comic Sans MS" panose="030F0702030302020204" pitchFamily="66"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89459A-48F6-23AA-C075-8F1BB9BE1272}"/>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527A93C4-B15C-7DE0-50FB-BF0B855B71BA}"/>
              </a:ext>
            </a:extLst>
          </p:cNvPr>
          <p:cNvPicPr>
            <a:picLocks noGrp="1" noChangeAspect="1"/>
          </p:cNvPicPr>
          <p:nvPr>
            <p:ph idx="1"/>
          </p:nvPr>
        </p:nvPicPr>
        <p:blipFill>
          <a:blip r:embed="rId2"/>
          <a:stretch>
            <a:fillRect/>
          </a:stretch>
        </p:blipFill>
        <p:spPr>
          <a:xfrm>
            <a:off x="781422" y="0"/>
            <a:ext cx="10058399" cy="6857999"/>
          </a:xfrm>
        </p:spPr>
      </p:pic>
    </p:spTree>
    <p:extLst>
      <p:ext uri="{BB962C8B-B14F-4D97-AF65-F5344CB8AC3E}">
        <p14:creationId xmlns:p14="http://schemas.microsoft.com/office/powerpoint/2010/main" val="27169971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a:extLst>
              <a:ext uri="{FF2B5EF4-FFF2-40B4-BE49-F238E27FC236}">
                <a16:creationId xmlns:a16="http://schemas.microsoft.com/office/drawing/2014/main" id="{F274C563-6E6A-4511-A7D7-9D96BE96C161}"/>
              </a:ext>
            </a:extLst>
          </p:cNvPr>
          <p:cNvSpPr>
            <a:spLocks noGrp="1" noRot="1" noChangeArrowheads="1"/>
          </p:cNvSpPr>
          <p:nvPr>
            <p:ph type="title"/>
          </p:nvPr>
        </p:nvSpPr>
        <p:spPr/>
        <p:txBody>
          <a:bodyPr/>
          <a:lstStyle/>
          <a:p>
            <a:endParaRPr lang="fr-FR" altLang="fr-FR"/>
          </a:p>
        </p:txBody>
      </p:sp>
      <p:pic>
        <p:nvPicPr>
          <p:cNvPr id="244740" name="Picture 4">
            <a:extLst>
              <a:ext uri="{FF2B5EF4-FFF2-40B4-BE49-F238E27FC236}">
                <a16:creationId xmlns:a16="http://schemas.microsoft.com/office/drawing/2014/main" id="{60216890-77D6-45CF-8292-08E2093931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11050"/>
            <a:ext cx="4702431" cy="6646950"/>
          </a:xfrm>
          <a:prstGeom prst="rect">
            <a:avLst/>
          </a:prstGeom>
          <a:noFill/>
          <a:extLst>
            <a:ext uri="{909E8E84-426E-40DD-AFC4-6F175D3DCCD1}">
              <a14:hiddenFill xmlns:a14="http://schemas.microsoft.com/office/drawing/2010/main">
                <a:solidFill>
                  <a:srgbClr val="FFFFFF"/>
                </a:solidFill>
              </a14:hiddenFill>
            </a:ext>
          </a:extLst>
        </p:spPr>
      </p:pic>
      <p:pic>
        <p:nvPicPr>
          <p:cNvPr id="244741" name="Picture 5">
            <a:extLst>
              <a:ext uri="{FF2B5EF4-FFF2-40B4-BE49-F238E27FC236}">
                <a16:creationId xmlns:a16="http://schemas.microsoft.com/office/drawing/2014/main" id="{FF3745FA-CEFE-4879-97DE-2763FC797F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0825" y="2276476"/>
            <a:ext cx="2808288" cy="2143125"/>
          </a:xfrm>
          <a:prstGeom prst="rect">
            <a:avLst/>
          </a:prstGeom>
          <a:noFill/>
          <a:extLst>
            <a:ext uri="{909E8E84-426E-40DD-AFC4-6F175D3DCCD1}">
              <a14:hiddenFill xmlns:a14="http://schemas.microsoft.com/office/drawing/2010/main">
                <a:solidFill>
                  <a:srgbClr val="FFFFFF"/>
                </a:solidFill>
              </a14:hiddenFill>
            </a:ext>
          </a:extLst>
        </p:spPr>
      </p:pic>
      <p:pic>
        <p:nvPicPr>
          <p:cNvPr id="244743" name="Picture 7">
            <a:extLst>
              <a:ext uri="{FF2B5EF4-FFF2-40B4-BE49-F238E27FC236}">
                <a16:creationId xmlns:a16="http://schemas.microsoft.com/office/drawing/2014/main" id="{592C125A-CC60-490A-B0C7-CA560120B8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0826" y="4508500"/>
            <a:ext cx="2905125" cy="2171700"/>
          </a:xfrm>
          <a:prstGeom prst="rect">
            <a:avLst/>
          </a:prstGeom>
          <a:noFill/>
          <a:extLst>
            <a:ext uri="{909E8E84-426E-40DD-AFC4-6F175D3DCCD1}">
              <a14:hiddenFill xmlns:a14="http://schemas.microsoft.com/office/drawing/2010/main">
                <a:solidFill>
                  <a:srgbClr val="FFFFFF"/>
                </a:solidFill>
              </a14:hiddenFill>
            </a:ext>
          </a:extLst>
        </p:spPr>
      </p:pic>
      <p:pic>
        <p:nvPicPr>
          <p:cNvPr id="244745" name="Picture 9">
            <a:extLst>
              <a:ext uri="{FF2B5EF4-FFF2-40B4-BE49-F238E27FC236}">
                <a16:creationId xmlns:a16="http://schemas.microsoft.com/office/drawing/2014/main" id="{475F3B6A-1741-41E5-B1DA-D8ED1FAE27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27800" y="0"/>
            <a:ext cx="2952750" cy="2197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C51FBC-807A-0A27-CD7D-33E1D7050DDD}"/>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F45C8358-1060-5E9D-D73E-1E88B407ABED}"/>
              </a:ext>
            </a:extLst>
          </p:cNvPr>
          <p:cNvPicPr>
            <a:picLocks noGrp="1" noChangeAspect="1"/>
          </p:cNvPicPr>
          <p:nvPr>
            <p:ph idx="1"/>
          </p:nvPr>
        </p:nvPicPr>
        <p:blipFill>
          <a:blip r:embed="rId2"/>
          <a:stretch>
            <a:fillRect/>
          </a:stretch>
        </p:blipFill>
        <p:spPr>
          <a:xfrm>
            <a:off x="0" y="0"/>
            <a:ext cx="12182233" cy="6803231"/>
          </a:xfrm>
        </p:spPr>
      </p:pic>
    </p:spTree>
    <p:extLst>
      <p:ext uri="{BB962C8B-B14F-4D97-AF65-F5344CB8AC3E}">
        <p14:creationId xmlns:p14="http://schemas.microsoft.com/office/powerpoint/2010/main" val="18190784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2BDE03-AFDD-5ED7-19BF-5660C604D691}"/>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D2D180D1-6351-835A-7898-2E983D0F00ED}"/>
              </a:ext>
            </a:extLst>
          </p:cNvPr>
          <p:cNvPicPr>
            <a:picLocks noGrp="1" noChangeAspect="1"/>
          </p:cNvPicPr>
          <p:nvPr>
            <p:ph idx="1"/>
          </p:nvPr>
        </p:nvPicPr>
        <p:blipFill>
          <a:blip r:embed="rId2"/>
          <a:stretch>
            <a:fillRect/>
          </a:stretch>
        </p:blipFill>
        <p:spPr>
          <a:xfrm>
            <a:off x="2225897" y="1825625"/>
            <a:ext cx="7740205" cy="4351338"/>
          </a:xfrm>
        </p:spPr>
      </p:pic>
    </p:spTree>
    <p:extLst>
      <p:ext uri="{BB962C8B-B14F-4D97-AF65-F5344CB8AC3E}">
        <p14:creationId xmlns:p14="http://schemas.microsoft.com/office/powerpoint/2010/main" val="35201436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2A4489-90EA-9C92-E163-673C2A0DEAF7}"/>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05754D21-F45C-8F3F-8EFF-95F1359676AE}"/>
              </a:ext>
            </a:extLst>
          </p:cNvPr>
          <p:cNvPicPr>
            <a:picLocks noGrp="1" noChangeAspect="1"/>
          </p:cNvPicPr>
          <p:nvPr>
            <p:ph idx="1"/>
          </p:nvPr>
        </p:nvPicPr>
        <p:blipFill>
          <a:blip r:embed="rId2"/>
          <a:stretch>
            <a:fillRect/>
          </a:stretch>
        </p:blipFill>
        <p:spPr>
          <a:xfrm>
            <a:off x="2221853" y="1825625"/>
            <a:ext cx="7748293" cy="4351338"/>
          </a:xfrm>
        </p:spPr>
      </p:pic>
    </p:spTree>
    <p:extLst>
      <p:ext uri="{BB962C8B-B14F-4D97-AF65-F5344CB8AC3E}">
        <p14:creationId xmlns:p14="http://schemas.microsoft.com/office/powerpoint/2010/main" val="3654409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ZoneTexte 3">
            <a:extLst>
              <a:ext uri="{FF2B5EF4-FFF2-40B4-BE49-F238E27FC236}">
                <a16:creationId xmlns:a16="http://schemas.microsoft.com/office/drawing/2014/main" id="{0D729535-445D-4E9E-A2BB-3EEF1C5532E7}"/>
              </a:ext>
            </a:extLst>
          </p:cNvPr>
          <p:cNvSpPr txBox="1">
            <a:spLocks noChangeArrowheads="1"/>
          </p:cNvSpPr>
          <p:nvPr/>
        </p:nvSpPr>
        <p:spPr bwMode="auto">
          <a:xfrm>
            <a:off x="1719264" y="277813"/>
            <a:ext cx="88471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0"/>
              </a:spcBef>
              <a:buClrTx/>
              <a:buSzTx/>
              <a:buFontTx/>
              <a:buNone/>
            </a:pPr>
            <a:r>
              <a:rPr lang="fr-FR" altLang="fr-FR" sz="3600">
                <a:solidFill>
                  <a:srgbClr val="6D98BF"/>
                </a:solidFill>
                <a:latin typeface="Yu Gothic UI Semibold" panose="020B0700000000000000" pitchFamily="34" charset="-128"/>
                <a:ea typeface="Yu Gothic UI Semibold" panose="020B0700000000000000" pitchFamily="34" charset="-128"/>
              </a:rPr>
              <a:t>ONSTEP</a:t>
            </a:r>
            <a:endParaRPr lang="fr-FR" altLang="fr-FR" sz="3600" b="1">
              <a:solidFill>
                <a:srgbClr val="6D98BF"/>
              </a:solidFill>
              <a:latin typeface="Yu Gothic UI Semibold" panose="020B0700000000000000" pitchFamily="34" charset="-128"/>
              <a:ea typeface="Yu Gothic UI Semibold" panose="020B0700000000000000" pitchFamily="34" charset="-128"/>
            </a:endParaRPr>
          </a:p>
          <a:p>
            <a:pPr algn="ctr">
              <a:spcBef>
                <a:spcPct val="0"/>
              </a:spcBef>
              <a:buClrTx/>
              <a:buSzTx/>
              <a:buFontTx/>
              <a:buNone/>
            </a:pPr>
            <a:endParaRPr lang="en-US" altLang="fr-FR" sz="3600" b="1">
              <a:solidFill>
                <a:schemeClr val="hlink"/>
              </a:solidFill>
              <a:latin typeface="Comic Sans MS" panose="030F0702030302020204" pitchFamily="66" charset="0"/>
            </a:endParaRPr>
          </a:p>
        </p:txBody>
      </p:sp>
      <p:pic>
        <p:nvPicPr>
          <p:cNvPr id="11267" name="Picture 2">
            <a:extLst>
              <a:ext uri="{FF2B5EF4-FFF2-40B4-BE49-F238E27FC236}">
                <a16:creationId xmlns:a16="http://schemas.microsoft.com/office/drawing/2014/main" id="{511405A0-BD55-4D0B-9769-9829C5DBE3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7364" y="1208088"/>
            <a:ext cx="2960687"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8" descr="9B_preparation.jpg">
            <a:extLst>
              <a:ext uri="{FF2B5EF4-FFF2-40B4-BE49-F238E27FC236}">
                <a16:creationId xmlns:a16="http://schemas.microsoft.com/office/drawing/2014/main" id="{A9D41226-7A88-4F12-A6C5-6085E62D27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6501" y="1190625"/>
            <a:ext cx="2360613"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8" descr="insertion.jpg">
            <a:extLst>
              <a:ext uri="{FF2B5EF4-FFF2-40B4-BE49-F238E27FC236}">
                <a16:creationId xmlns:a16="http://schemas.microsoft.com/office/drawing/2014/main" id="{FADC0C4E-6178-4A82-9FBB-6ECC70E57C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55014" y="1114426"/>
            <a:ext cx="1627187"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7" descr="cover_sketch.jpg">
            <a:extLst>
              <a:ext uri="{FF2B5EF4-FFF2-40B4-BE49-F238E27FC236}">
                <a16:creationId xmlns:a16="http://schemas.microsoft.com/office/drawing/2014/main" id="{B322AA6B-5FA6-4005-936E-880F759679E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1638" y="3579814"/>
            <a:ext cx="2519362" cy="246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2">
            <a:extLst>
              <a:ext uri="{FF2B5EF4-FFF2-40B4-BE49-F238E27FC236}">
                <a16:creationId xmlns:a16="http://schemas.microsoft.com/office/drawing/2014/main" id="{7F058778-E896-430A-8238-DEA076C3769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51700" y="3621088"/>
            <a:ext cx="3416300" cy="231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2" name="ZoneTexte 11">
            <a:extLst>
              <a:ext uri="{FF2B5EF4-FFF2-40B4-BE49-F238E27FC236}">
                <a16:creationId xmlns:a16="http://schemas.microsoft.com/office/drawing/2014/main" id="{8F2A28F9-066D-4B00-9C53-F7C8EA8F8E0E}"/>
              </a:ext>
            </a:extLst>
          </p:cNvPr>
          <p:cNvSpPr txBox="1">
            <a:spLocks noChangeArrowheads="1"/>
          </p:cNvSpPr>
          <p:nvPr/>
        </p:nvSpPr>
        <p:spPr bwMode="auto">
          <a:xfrm>
            <a:off x="1665288" y="3259139"/>
            <a:ext cx="8839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fr-FR" altLang="fr-FR" sz="1800" dirty="0">
                <a:solidFill>
                  <a:srgbClr val="6D98BF"/>
                </a:solidFill>
                <a:latin typeface="Yu Gothic UI Semibold" panose="020B0700000000000000" pitchFamily="34" charset="-128"/>
                <a:ea typeface="Yu Gothic UI Semibold" panose="020B0700000000000000" pitchFamily="34" charset="-128"/>
              </a:rPr>
              <a:t>Effondrement au doigt du fascia transversalis, fente pour passage du cordon</a:t>
            </a:r>
          </a:p>
        </p:txBody>
      </p:sp>
      <p:sp>
        <p:nvSpPr>
          <p:cNvPr id="11273" name="ZoneTexte 19">
            <a:extLst>
              <a:ext uri="{FF2B5EF4-FFF2-40B4-BE49-F238E27FC236}">
                <a16:creationId xmlns:a16="http://schemas.microsoft.com/office/drawing/2014/main" id="{E705C89D-2985-45F1-9796-EA273646E648}"/>
              </a:ext>
            </a:extLst>
          </p:cNvPr>
          <p:cNvSpPr txBox="1">
            <a:spLocks noChangeArrowheads="1"/>
          </p:cNvSpPr>
          <p:nvPr/>
        </p:nvSpPr>
        <p:spPr bwMode="auto">
          <a:xfrm>
            <a:off x="1636714" y="5988050"/>
            <a:ext cx="87407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fr-FR" altLang="fr-FR" sz="1800">
                <a:solidFill>
                  <a:srgbClr val="6D98BF"/>
                </a:solidFill>
                <a:latin typeface="Yu Gothic UI Semibold" panose="020B0700000000000000" pitchFamily="34" charset="-128"/>
                <a:ea typeface="Yu Gothic UI Semibold" panose="020B0700000000000000" pitchFamily="34" charset="-128"/>
              </a:rPr>
              <a:t>Partie inféro-interne prépéritonéale, partie supéro-externe entre OE et T. conjoint</a:t>
            </a:r>
            <a:r>
              <a:rPr lang="fr-FR" altLang="fr-FR" sz="1800" b="1">
                <a:solidFill>
                  <a:srgbClr val="6D98BF"/>
                </a:solidFill>
                <a:latin typeface="Yu Gothic UI Semibold" panose="020B0700000000000000" pitchFamily="34" charset="-128"/>
                <a:ea typeface="Yu Gothic UI Semibold" panose="020B0700000000000000" pitchFamily="34" charset="-128"/>
              </a:rPr>
              <a:t> </a:t>
            </a:r>
            <a:r>
              <a:rPr lang="fr-FR" altLang="fr-FR" sz="1800">
                <a:solidFill>
                  <a:srgbClr val="6D98BF"/>
                </a:solidFill>
                <a:latin typeface="Yu Gothic UI Semibold" panose="020B0700000000000000" pitchFamily="34" charset="-128"/>
                <a:ea typeface="Yu Gothic UI Semibold" panose="020B0700000000000000" pitchFamily="34" charset="-128"/>
              </a:rPr>
              <a:t> </a:t>
            </a:r>
          </a:p>
        </p:txBody>
      </p:sp>
      <p:sp>
        <p:nvSpPr>
          <p:cNvPr id="2" name="Rectangle 1">
            <a:extLst>
              <a:ext uri="{FF2B5EF4-FFF2-40B4-BE49-F238E27FC236}">
                <a16:creationId xmlns:a16="http://schemas.microsoft.com/office/drawing/2014/main" id="{21E41C6D-FED5-4712-A2CD-DCCAB343BB57}"/>
              </a:ext>
            </a:extLst>
          </p:cNvPr>
          <p:cNvSpPr/>
          <p:nvPr/>
        </p:nvSpPr>
        <p:spPr>
          <a:xfrm>
            <a:off x="1524000" y="6418264"/>
            <a:ext cx="9144000" cy="439737"/>
          </a:xfrm>
          <a:prstGeom prst="rect">
            <a:avLst/>
          </a:prstGeom>
          <a:solidFill>
            <a:srgbClr val="DFECB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5" name="Rectangle 14">
            <a:extLst>
              <a:ext uri="{FF2B5EF4-FFF2-40B4-BE49-F238E27FC236}">
                <a16:creationId xmlns:a16="http://schemas.microsoft.com/office/drawing/2014/main" id="{C4FA128B-FD55-430B-A305-2BFBC02083A7}"/>
              </a:ext>
            </a:extLst>
          </p:cNvPr>
          <p:cNvSpPr/>
          <p:nvPr/>
        </p:nvSpPr>
        <p:spPr>
          <a:xfrm>
            <a:off x="1524000" y="6418264"/>
            <a:ext cx="9182100" cy="1920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a:p>
        </p:txBody>
      </p:sp>
      <p:pic>
        <p:nvPicPr>
          <p:cNvPr id="11276" name="Image 10">
            <a:extLst>
              <a:ext uri="{FF2B5EF4-FFF2-40B4-BE49-F238E27FC236}">
                <a16:creationId xmlns:a16="http://schemas.microsoft.com/office/drawing/2014/main" id="{D64ACFE4-B2BF-415F-ABE1-6E6924AB16B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78989" y="6426200"/>
            <a:ext cx="966787"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7" name="Picture 8" descr="11B_mesh_placement.jpg">
            <a:extLst>
              <a:ext uri="{FF2B5EF4-FFF2-40B4-BE49-F238E27FC236}">
                <a16:creationId xmlns:a16="http://schemas.microsoft.com/office/drawing/2014/main" id="{5B26F716-B32B-4AC0-9F0C-BE8E347702B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21189" y="3648076"/>
            <a:ext cx="2593975" cy="228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56C1AC-D031-43F9-BD02-56DD32592576}"/>
              </a:ext>
            </a:extLst>
          </p:cNvPr>
          <p:cNvSpPr>
            <a:spLocks noGrp="1"/>
          </p:cNvSpPr>
          <p:nvPr>
            <p:ph type="title"/>
          </p:nvPr>
        </p:nvSpPr>
        <p:spPr/>
        <p:txBody>
          <a:bodyPr/>
          <a:lstStyle/>
          <a:p>
            <a:pPr>
              <a:defRPr/>
            </a:pPr>
            <a:r>
              <a:rPr lang="fr-FR" dirty="0"/>
              <a:t>                    ASEPSIS 1867-1873</a:t>
            </a:r>
          </a:p>
        </p:txBody>
      </p:sp>
      <p:sp>
        <p:nvSpPr>
          <p:cNvPr id="22531" name="ZoneTexte 2">
            <a:extLst>
              <a:ext uri="{FF2B5EF4-FFF2-40B4-BE49-F238E27FC236}">
                <a16:creationId xmlns:a16="http://schemas.microsoft.com/office/drawing/2014/main" id="{7B2B7408-A034-4C77-B012-E00D1D4C3C20}"/>
              </a:ext>
            </a:extLst>
          </p:cNvPr>
          <p:cNvSpPr txBox="1">
            <a:spLocks noChangeArrowheads="1"/>
          </p:cNvSpPr>
          <p:nvPr/>
        </p:nvSpPr>
        <p:spPr bwMode="auto">
          <a:xfrm>
            <a:off x="2279651" y="2863851"/>
            <a:ext cx="20986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fr-FR" altLang="fr-FR" sz="4800">
                <a:latin typeface="Times New Roman" panose="02020603050405020304" pitchFamily="18" charset="0"/>
                <a:cs typeface="Times New Roman" panose="02020603050405020304" pitchFamily="18" charset="0"/>
              </a:rPr>
              <a:t>Lister</a:t>
            </a:r>
          </a:p>
        </p:txBody>
      </p:sp>
      <p:pic>
        <p:nvPicPr>
          <p:cNvPr id="22532" name="Image 2">
            <a:extLst>
              <a:ext uri="{FF2B5EF4-FFF2-40B4-BE49-F238E27FC236}">
                <a16:creationId xmlns:a16="http://schemas.microsoft.com/office/drawing/2014/main" id="{A3B1E5C7-CBA7-411A-8D9F-2740DDE9042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5332" y="307241"/>
            <a:ext cx="1790700"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Espace réservé du contenu 3">
            <a:extLst>
              <a:ext uri="{FF2B5EF4-FFF2-40B4-BE49-F238E27FC236}">
                <a16:creationId xmlns:a16="http://schemas.microsoft.com/office/drawing/2014/main" id="{4DCE5AC7-4C8B-4CBF-BE03-EBDBC5B2B424}"/>
              </a:ext>
            </a:extLst>
          </p:cNvPr>
          <p:cNvSpPr>
            <a:spLocks noGrp="1"/>
          </p:cNvSpPr>
          <p:nvPr>
            <p:ph idx="1"/>
          </p:nvPr>
        </p:nvSpPr>
        <p:spPr>
          <a:xfrm flipH="1">
            <a:off x="2279650" y="5140326"/>
            <a:ext cx="7704138" cy="1457325"/>
          </a:xfrm>
        </p:spPr>
        <p:txBody>
          <a:bodyPr/>
          <a:lstStyle/>
          <a:p>
            <a:pPr>
              <a:defRPr/>
            </a:pPr>
            <a:r>
              <a:rPr lang="en-US" dirty="0">
                <a:latin typeface="Times New Roman" panose="02020603050405020304" pitchFamily="18" charset="0"/>
                <a:cs typeface="Times New Roman" panose="02020603050405020304" pitchFamily="18" charset="0"/>
              </a:rPr>
              <a:t>The application of these rules of </a:t>
            </a:r>
            <a:r>
              <a:rPr lang="en-US" dirty="0" err="1">
                <a:latin typeface="Times New Roman" panose="02020603050405020304" pitchFamily="18" charset="0"/>
                <a:cs typeface="Times New Roman" panose="02020603050405020304" pitchFamily="18" charset="0"/>
              </a:rPr>
              <a:t>asepsia</a:t>
            </a:r>
            <a:r>
              <a:rPr lang="en-US" dirty="0">
                <a:latin typeface="Times New Roman" panose="02020603050405020304" pitchFamily="18" charset="0"/>
                <a:cs typeface="Times New Roman" panose="02020603050405020304" pitchFamily="18" charset="0"/>
              </a:rPr>
              <a:t> by Lucas </a:t>
            </a:r>
            <a:r>
              <a:rPr lang="en-US" dirty="0" err="1">
                <a:latin typeface="Times New Roman" panose="02020603050405020304" pitchFamily="18" charset="0"/>
                <a:cs typeface="Times New Roman" panose="02020603050405020304" pitchFamily="18" charset="0"/>
              </a:rPr>
              <a:t>Championnière</a:t>
            </a:r>
            <a:r>
              <a:rPr lang="en-US" dirty="0">
                <a:latin typeface="Times New Roman" panose="02020603050405020304" pitchFamily="18" charset="0"/>
                <a:cs typeface="Times New Roman" panose="02020603050405020304" pitchFamily="18" charset="0"/>
              </a:rPr>
              <a:t> in 1885 will allow the inguinal approach: the Antisepsis</a:t>
            </a:r>
            <a:endParaRPr lang="fr-FR" dirty="0">
              <a:latin typeface="Times New Roman" panose="02020603050405020304" pitchFamily="18" charset="0"/>
              <a:cs typeface="Times New Roman" panose="02020603050405020304" pitchFamily="18" charset="0"/>
            </a:endParaRPr>
          </a:p>
        </p:txBody>
      </p:sp>
      <p:pic>
        <p:nvPicPr>
          <p:cNvPr id="22534" name="Image 4">
            <a:extLst>
              <a:ext uri="{FF2B5EF4-FFF2-40B4-BE49-F238E27FC236}">
                <a16:creationId xmlns:a16="http://schemas.microsoft.com/office/drawing/2014/main" id="{FA4400BF-D54B-4A69-8ACD-1A108570C13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24563" y="1557339"/>
            <a:ext cx="3873500" cy="293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ZoneTexte 3">
            <a:extLst>
              <a:ext uri="{FF2B5EF4-FFF2-40B4-BE49-F238E27FC236}">
                <a16:creationId xmlns:a16="http://schemas.microsoft.com/office/drawing/2014/main" id="{61F13721-14F4-4279-8475-49E979C5AAF6}"/>
              </a:ext>
            </a:extLst>
          </p:cNvPr>
          <p:cNvSpPr txBox="1">
            <a:spLocks noChangeArrowheads="1"/>
          </p:cNvSpPr>
          <p:nvPr/>
        </p:nvSpPr>
        <p:spPr bwMode="auto">
          <a:xfrm>
            <a:off x="1719264" y="277813"/>
            <a:ext cx="88471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0"/>
              </a:spcBef>
              <a:buClrTx/>
              <a:buSzTx/>
              <a:buFontTx/>
              <a:buNone/>
            </a:pPr>
            <a:r>
              <a:rPr lang="fr-FR" altLang="fr-FR" sz="3600" dirty="0">
                <a:solidFill>
                  <a:srgbClr val="6D98BF"/>
                </a:solidFill>
                <a:latin typeface="Yu Gothic UI Semibold" panose="020B0700000000000000" pitchFamily="34" charset="-128"/>
                <a:ea typeface="Yu Gothic UI Semibold" panose="020B0700000000000000" pitchFamily="34" charset="-128"/>
              </a:rPr>
              <a:t>TREPP</a:t>
            </a:r>
            <a:endParaRPr lang="fr-FR" altLang="fr-FR" sz="3600" b="1" dirty="0">
              <a:solidFill>
                <a:srgbClr val="6D98BF"/>
              </a:solidFill>
              <a:latin typeface="Yu Gothic UI Semibold" panose="020B0700000000000000" pitchFamily="34" charset="-128"/>
              <a:ea typeface="Yu Gothic UI Semibold" panose="020B0700000000000000" pitchFamily="34" charset="-128"/>
            </a:endParaRPr>
          </a:p>
          <a:p>
            <a:pPr algn="ctr">
              <a:spcBef>
                <a:spcPct val="0"/>
              </a:spcBef>
              <a:buClrTx/>
              <a:buSzTx/>
              <a:buFontTx/>
              <a:buNone/>
            </a:pPr>
            <a:endParaRPr lang="en-US" altLang="fr-FR" sz="3600" b="1" dirty="0">
              <a:solidFill>
                <a:srgbClr val="000000"/>
              </a:solidFill>
              <a:latin typeface="Calibri" panose="020F0502020204030204" pitchFamily="34" charset="0"/>
            </a:endParaRPr>
          </a:p>
        </p:txBody>
      </p:sp>
      <p:sp>
        <p:nvSpPr>
          <p:cNvPr id="2" name="Rectangle 1">
            <a:extLst>
              <a:ext uri="{FF2B5EF4-FFF2-40B4-BE49-F238E27FC236}">
                <a16:creationId xmlns:a16="http://schemas.microsoft.com/office/drawing/2014/main" id="{7F0EA125-C19C-419E-B9A4-7AF246D5F96C}"/>
              </a:ext>
            </a:extLst>
          </p:cNvPr>
          <p:cNvSpPr/>
          <p:nvPr/>
        </p:nvSpPr>
        <p:spPr>
          <a:xfrm>
            <a:off x="1524000" y="6418264"/>
            <a:ext cx="9144000" cy="439737"/>
          </a:xfrm>
          <a:prstGeom prst="rect">
            <a:avLst/>
          </a:prstGeom>
          <a:solidFill>
            <a:srgbClr val="DFECB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prstClr val="white"/>
              </a:solidFill>
              <a:latin typeface="Calibri"/>
            </a:endParaRPr>
          </a:p>
        </p:txBody>
      </p:sp>
      <p:sp>
        <p:nvSpPr>
          <p:cNvPr id="15" name="Rectangle 14">
            <a:extLst>
              <a:ext uri="{FF2B5EF4-FFF2-40B4-BE49-F238E27FC236}">
                <a16:creationId xmlns:a16="http://schemas.microsoft.com/office/drawing/2014/main" id="{DED7E1BC-4909-4FAE-A159-8D2402695E9D}"/>
              </a:ext>
            </a:extLst>
          </p:cNvPr>
          <p:cNvSpPr/>
          <p:nvPr/>
        </p:nvSpPr>
        <p:spPr>
          <a:xfrm>
            <a:off x="1524000" y="6418264"/>
            <a:ext cx="9182100" cy="1920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a:solidFill>
                <a:prstClr val="white"/>
              </a:solidFill>
              <a:latin typeface="Calibri"/>
            </a:endParaRPr>
          </a:p>
        </p:txBody>
      </p:sp>
      <p:pic>
        <p:nvPicPr>
          <p:cNvPr id="10245" name="Image 10">
            <a:extLst>
              <a:ext uri="{FF2B5EF4-FFF2-40B4-BE49-F238E27FC236}">
                <a16:creationId xmlns:a16="http://schemas.microsoft.com/office/drawing/2014/main" id="{25A63F0C-A068-4FED-AB27-9D719C2596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8989" y="6426200"/>
            <a:ext cx="966787"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Image 8" descr="Capture d’écran 2017-03-18 à 17.24.54.png">
            <a:extLst>
              <a:ext uri="{FF2B5EF4-FFF2-40B4-BE49-F238E27FC236}">
                <a16:creationId xmlns:a16="http://schemas.microsoft.com/office/drawing/2014/main" id="{5366D2E0-F67A-4704-B944-2E0FDD790B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773" t="2884" r="6842" b="54611"/>
          <a:stretch>
            <a:fillRect/>
          </a:stretch>
        </p:blipFill>
        <p:spPr bwMode="auto">
          <a:xfrm>
            <a:off x="1625599" y="1005390"/>
            <a:ext cx="4696895" cy="1894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Image 9" descr="Capture d’écran 2017-03-18 à 17.20.07.png">
            <a:extLst>
              <a:ext uri="{FF2B5EF4-FFF2-40B4-BE49-F238E27FC236}">
                <a16:creationId xmlns:a16="http://schemas.microsoft.com/office/drawing/2014/main" id="{DD15F62F-50F4-41C5-AAA7-544673B933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3713" y="4772025"/>
            <a:ext cx="44450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Image 11" descr="Capture d’écran 2017-03-18 à 17.26.43.png">
            <a:extLst>
              <a:ext uri="{FF2B5EF4-FFF2-40B4-BE49-F238E27FC236}">
                <a16:creationId xmlns:a16="http://schemas.microsoft.com/office/drawing/2014/main" id="{C72C6B64-42F1-44FB-99D0-6ECF5D327C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10765"/>
          <a:stretch>
            <a:fillRect/>
          </a:stretch>
        </p:blipFill>
        <p:spPr bwMode="auto">
          <a:xfrm>
            <a:off x="5884864" y="4826000"/>
            <a:ext cx="4783137"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3">
            <a:extLst>
              <a:ext uri="{FF2B5EF4-FFF2-40B4-BE49-F238E27FC236}">
                <a16:creationId xmlns:a16="http://schemas.microsoft.com/office/drawing/2014/main" id="{9A231315-34DD-4681-85BA-20E73B6A19D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78575" y="1477962"/>
            <a:ext cx="2042024" cy="2728831"/>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277F8F-D463-4383-830F-05F8673DBEC4}"/>
              </a:ext>
            </a:extLst>
          </p:cNvPr>
          <p:cNvSpPr>
            <a:spLocks noGrp="1"/>
          </p:cNvSpPr>
          <p:nvPr>
            <p:ph type="title"/>
          </p:nvPr>
        </p:nvSpPr>
        <p:spPr/>
        <p:txBody>
          <a:bodyPr/>
          <a:lstStyle/>
          <a:p>
            <a:endParaRPr lang="fr-FR"/>
          </a:p>
        </p:txBody>
      </p:sp>
      <p:pic>
        <p:nvPicPr>
          <p:cNvPr id="7" name="Image 6">
            <a:extLst>
              <a:ext uri="{FF2B5EF4-FFF2-40B4-BE49-F238E27FC236}">
                <a16:creationId xmlns:a16="http://schemas.microsoft.com/office/drawing/2014/main" id="{220F2995-E5E0-43D6-95AF-AE495713F1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3041" y="140679"/>
            <a:ext cx="7703869" cy="5778446"/>
          </a:xfrm>
          <a:prstGeom prst="rect">
            <a:avLst/>
          </a:prstGeom>
        </p:spPr>
      </p:pic>
      <p:sp>
        <p:nvSpPr>
          <p:cNvPr id="4" name="Espace réservé du contenu 3">
            <a:extLst>
              <a:ext uri="{FF2B5EF4-FFF2-40B4-BE49-F238E27FC236}">
                <a16:creationId xmlns:a16="http://schemas.microsoft.com/office/drawing/2014/main" id="{93A53F8C-711D-488D-927C-4610DA6D6613}"/>
              </a:ext>
            </a:extLst>
          </p:cNvPr>
          <p:cNvSpPr>
            <a:spLocks noGrp="1"/>
          </p:cNvSpPr>
          <p:nvPr>
            <p:ph idx="1"/>
          </p:nvPr>
        </p:nvSpPr>
        <p:spPr>
          <a:xfrm>
            <a:off x="232893" y="6156437"/>
            <a:ext cx="10515600" cy="672876"/>
          </a:xfrm>
        </p:spPr>
        <p:txBody>
          <a:bodyPr/>
          <a:lstStyle/>
          <a:p>
            <a:r>
              <a:rPr lang="fr-FR" sz="1800" spc="20" dirty="0" err="1">
                <a:solidFill>
                  <a:srgbClr val="333333"/>
                </a:solidFill>
                <a:effectLst/>
                <a:latin typeface="Times New Roman" panose="02020603050405020304" pitchFamily="18" charset="0"/>
                <a:ea typeface="Times New Roman" panose="02020603050405020304" pitchFamily="18" charset="0"/>
              </a:rPr>
              <a:t>Loriau</a:t>
            </a:r>
            <a:r>
              <a:rPr lang="fr-FR" sz="1800" spc="20" dirty="0">
                <a:solidFill>
                  <a:srgbClr val="333333"/>
                </a:solidFill>
                <a:effectLst/>
                <a:latin typeface="Times New Roman" panose="02020603050405020304" pitchFamily="18" charset="0"/>
                <a:ea typeface="Times New Roman" panose="02020603050405020304" pitchFamily="18" charset="0"/>
              </a:rPr>
              <a:t> J. (2018) </a:t>
            </a:r>
            <a:r>
              <a:rPr lang="fr-FR" sz="1800" spc="20" dirty="0" err="1">
                <a:solidFill>
                  <a:srgbClr val="333333"/>
                </a:solidFill>
                <a:effectLst/>
                <a:latin typeface="Times New Roman" panose="02020603050405020304" pitchFamily="18" charset="0"/>
                <a:ea typeface="Times New Roman" panose="02020603050405020304" pitchFamily="18" charset="0"/>
              </a:rPr>
              <a:t>Anatomy</a:t>
            </a:r>
            <a:r>
              <a:rPr lang="fr-FR" sz="1800" spc="20" dirty="0">
                <a:solidFill>
                  <a:srgbClr val="333333"/>
                </a:solidFill>
                <a:effectLst/>
                <a:latin typeface="Times New Roman" panose="02020603050405020304" pitchFamily="18" charset="0"/>
                <a:ea typeface="Times New Roman" panose="02020603050405020304" pitchFamily="18" charset="0"/>
              </a:rPr>
              <a:t> of the Inguinal </a:t>
            </a:r>
            <a:r>
              <a:rPr lang="fr-FR" sz="1800" spc="20" dirty="0" err="1">
                <a:solidFill>
                  <a:srgbClr val="333333"/>
                </a:solidFill>
                <a:effectLst/>
                <a:latin typeface="Times New Roman" panose="02020603050405020304" pitchFamily="18" charset="0"/>
                <a:ea typeface="Times New Roman" panose="02020603050405020304" pitchFamily="18" charset="0"/>
              </a:rPr>
              <a:t>Region</a:t>
            </a:r>
            <a:r>
              <a:rPr lang="fr-FR" sz="1800" spc="20" dirty="0">
                <a:solidFill>
                  <a:srgbClr val="333333"/>
                </a:solidFill>
                <a:effectLst/>
                <a:latin typeface="Times New Roman" panose="02020603050405020304" pitchFamily="18" charset="0"/>
                <a:ea typeface="Times New Roman" panose="02020603050405020304" pitchFamily="18" charset="0"/>
              </a:rPr>
              <a:t>. In: Campanelli G. (</a:t>
            </a:r>
            <a:r>
              <a:rPr lang="fr-FR" sz="1800" spc="20" dirty="0" err="1">
                <a:solidFill>
                  <a:srgbClr val="333333"/>
                </a:solidFill>
                <a:effectLst/>
                <a:latin typeface="Times New Roman" panose="02020603050405020304" pitchFamily="18" charset="0"/>
                <a:ea typeface="Times New Roman" panose="02020603050405020304" pitchFamily="18" charset="0"/>
              </a:rPr>
              <a:t>eds</a:t>
            </a:r>
            <a:r>
              <a:rPr lang="fr-FR" sz="1800" spc="20" dirty="0">
                <a:solidFill>
                  <a:srgbClr val="333333"/>
                </a:solidFill>
                <a:effectLst/>
                <a:latin typeface="Times New Roman" panose="02020603050405020304" pitchFamily="18" charset="0"/>
                <a:ea typeface="Times New Roman" panose="02020603050405020304" pitchFamily="18" charset="0"/>
              </a:rPr>
              <a:t>) The Art of </a:t>
            </a:r>
            <a:r>
              <a:rPr lang="fr-FR" sz="1800" spc="20" dirty="0" err="1">
                <a:solidFill>
                  <a:srgbClr val="333333"/>
                </a:solidFill>
                <a:effectLst/>
                <a:latin typeface="Times New Roman" panose="02020603050405020304" pitchFamily="18" charset="0"/>
                <a:ea typeface="Times New Roman" panose="02020603050405020304" pitchFamily="18" charset="0"/>
              </a:rPr>
              <a:t>Hernia</a:t>
            </a:r>
            <a:r>
              <a:rPr lang="fr-FR" sz="1800" spc="20" dirty="0">
                <a:solidFill>
                  <a:srgbClr val="333333"/>
                </a:solidFill>
                <a:effectLst/>
                <a:latin typeface="Times New Roman" panose="02020603050405020304" pitchFamily="18" charset="0"/>
                <a:ea typeface="Times New Roman" panose="02020603050405020304" pitchFamily="18" charset="0"/>
              </a:rPr>
              <a:t> </a:t>
            </a:r>
            <a:r>
              <a:rPr lang="fr-FR" sz="1800" spc="20" dirty="0" err="1">
                <a:solidFill>
                  <a:srgbClr val="333333"/>
                </a:solidFill>
                <a:effectLst/>
                <a:latin typeface="Times New Roman" panose="02020603050405020304" pitchFamily="18" charset="0"/>
                <a:ea typeface="Times New Roman" panose="02020603050405020304" pitchFamily="18" charset="0"/>
              </a:rPr>
              <a:t>Surgery</a:t>
            </a:r>
            <a:r>
              <a:rPr lang="fr-FR" sz="1800" spc="20" dirty="0">
                <a:solidFill>
                  <a:srgbClr val="333333"/>
                </a:solidFill>
                <a:effectLst/>
                <a:latin typeface="Times New Roman" panose="02020603050405020304" pitchFamily="18" charset="0"/>
                <a:ea typeface="Times New Roman" panose="02020603050405020304" pitchFamily="18" charset="0"/>
              </a:rPr>
              <a:t> a </a:t>
            </a:r>
            <a:r>
              <a:rPr lang="fr-FR" sz="1800" spc="20" dirty="0" err="1">
                <a:solidFill>
                  <a:srgbClr val="333333"/>
                </a:solidFill>
                <a:effectLst/>
                <a:latin typeface="Times New Roman" panose="02020603050405020304" pitchFamily="18" charset="0"/>
                <a:ea typeface="Times New Roman" panose="02020603050405020304" pitchFamily="18" charset="0"/>
              </a:rPr>
              <a:t>step</a:t>
            </a:r>
            <a:r>
              <a:rPr lang="fr-FR" sz="1800" spc="20" dirty="0">
                <a:solidFill>
                  <a:srgbClr val="333333"/>
                </a:solidFill>
                <a:effectLst/>
                <a:latin typeface="Times New Roman" panose="02020603050405020304" pitchFamily="18" charset="0"/>
                <a:ea typeface="Times New Roman" panose="02020603050405020304" pitchFamily="18" charset="0"/>
              </a:rPr>
              <a:t> by </a:t>
            </a:r>
            <a:r>
              <a:rPr lang="fr-FR" sz="1800" spc="20" dirty="0" err="1">
                <a:solidFill>
                  <a:srgbClr val="333333"/>
                </a:solidFill>
                <a:effectLst/>
                <a:latin typeface="Times New Roman" panose="02020603050405020304" pitchFamily="18" charset="0"/>
                <a:ea typeface="Times New Roman" panose="02020603050405020304" pitchFamily="18" charset="0"/>
              </a:rPr>
              <a:t>step</a:t>
            </a:r>
            <a:r>
              <a:rPr lang="fr-FR" sz="1800" spc="20" dirty="0">
                <a:solidFill>
                  <a:srgbClr val="333333"/>
                </a:solidFill>
                <a:effectLst/>
                <a:latin typeface="Times New Roman" panose="02020603050405020304" pitchFamily="18" charset="0"/>
                <a:ea typeface="Times New Roman" panose="02020603050405020304" pitchFamily="18" charset="0"/>
              </a:rPr>
              <a:t> guide. Springer, Cham, pp159-173. </a:t>
            </a:r>
            <a:r>
              <a:rPr lang="fr-FR" sz="1800" u="sng" spc="20" dirty="0">
                <a:solidFill>
                  <a:srgbClr val="333333"/>
                </a:solidFill>
                <a:effectLst/>
                <a:latin typeface="Times New Roman" panose="02020603050405020304" pitchFamily="18" charset="0"/>
                <a:ea typeface="Times New Roman" panose="02020603050405020304" pitchFamily="18" charset="0"/>
                <a:hlinkClick r:id="rId4"/>
              </a:rPr>
              <a:t>https://doi.org/10.1007/978-3-319-72626-7_17</a:t>
            </a:r>
            <a:endParaRPr lang="fr-FR" sz="1800" dirty="0">
              <a:effectLst/>
              <a:latin typeface="Times New Roman" panose="02020603050405020304" pitchFamily="18" charset="0"/>
              <a:ea typeface="Times New Roman" panose="02020603050405020304" pitchFamily="18" charset="0"/>
            </a:endParaRPr>
          </a:p>
          <a:p>
            <a:endParaRPr lang="fr-FR" dirty="0"/>
          </a:p>
        </p:txBody>
      </p:sp>
    </p:spTree>
    <p:extLst>
      <p:ext uri="{BB962C8B-B14F-4D97-AF65-F5344CB8AC3E}">
        <p14:creationId xmlns:p14="http://schemas.microsoft.com/office/powerpoint/2010/main" val="17675611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D14B46-7F7F-4806-8712-0593619212DC}"/>
              </a:ext>
            </a:extLst>
          </p:cNvPr>
          <p:cNvSpPr>
            <a:spLocks noGrp="1"/>
          </p:cNvSpPr>
          <p:nvPr>
            <p:ph type="title"/>
          </p:nvPr>
        </p:nvSpPr>
        <p:spPr/>
        <p:txBody>
          <a:bodyPr/>
          <a:lstStyle/>
          <a:p>
            <a:pPr>
              <a:defRPr/>
            </a:pPr>
            <a:endParaRPr lang="fr-FR"/>
          </a:p>
        </p:txBody>
      </p:sp>
      <p:pic>
        <p:nvPicPr>
          <p:cNvPr id="38915" name="Image 8">
            <a:extLst>
              <a:ext uri="{FF2B5EF4-FFF2-40B4-BE49-F238E27FC236}">
                <a16:creationId xmlns:a16="http://schemas.microsoft.com/office/drawing/2014/main" id="{8338F82A-F6E7-46F6-803B-55BAA844D9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6275" y="1417639"/>
            <a:ext cx="8064500" cy="454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5497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4" name="Picture 2">
            <a:extLst>
              <a:ext uri="{FF2B5EF4-FFF2-40B4-BE49-F238E27FC236}">
                <a16:creationId xmlns:a16="http://schemas.microsoft.com/office/drawing/2014/main" id="{E6DF040D-BD3E-4981-9150-1BD2C676A3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1" y="260350"/>
            <a:ext cx="8208962" cy="6337300"/>
          </a:xfrm>
          <a:prstGeom prst="rect">
            <a:avLst/>
          </a:prstGeom>
          <a:noFill/>
          <a:extLst>
            <a:ext uri="{909E8E84-426E-40DD-AFC4-6F175D3DCCD1}">
              <a14:hiddenFill xmlns:a14="http://schemas.microsoft.com/office/drawing/2010/main">
                <a:solidFill>
                  <a:srgbClr val="FFFFFF"/>
                </a:solidFill>
              </a14:hiddenFill>
            </a:ext>
          </a:extLst>
        </p:spPr>
      </p:pic>
      <p:sp>
        <p:nvSpPr>
          <p:cNvPr id="325635" name="Rectangle 3">
            <a:extLst>
              <a:ext uri="{FF2B5EF4-FFF2-40B4-BE49-F238E27FC236}">
                <a16:creationId xmlns:a16="http://schemas.microsoft.com/office/drawing/2014/main" id="{30CA2146-1AE3-482E-B20E-023DD9C76277}"/>
              </a:ext>
            </a:extLst>
          </p:cNvPr>
          <p:cNvSpPr>
            <a:spLocks noChangeArrowheads="1"/>
          </p:cNvSpPr>
          <p:nvPr/>
        </p:nvSpPr>
        <p:spPr bwMode="auto">
          <a:xfrm>
            <a:off x="3000375" y="476250"/>
            <a:ext cx="70564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fr-FR" sz="3600" dirty="0">
                <a:solidFill>
                  <a:schemeClr val="bg1"/>
                </a:solidFill>
                <a:effectLst>
                  <a:outerShdw blurRad="38100" dist="38100" dir="2700000" algn="tl">
                    <a:srgbClr val="000000"/>
                  </a:outerShdw>
                </a:effectLst>
              </a:rPr>
              <a:t>BARCELONA 7 MAY 2009 </a:t>
            </a:r>
            <a:endParaRPr lang="fr-FR" altLang="fr-FR" sz="3600" dirty="0">
              <a:solidFill>
                <a:schemeClr val="bg1"/>
              </a:solidFill>
              <a:effectLst>
                <a:outerShdw blurRad="38100" dist="38100" dir="2700000" algn="tl">
                  <a:srgbClr val="000000"/>
                </a:outerShdw>
              </a:effectLst>
            </a:endParaRPr>
          </a:p>
        </p:txBody>
      </p:sp>
      <p:sp>
        <p:nvSpPr>
          <p:cNvPr id="325636" name="Rectangle 4">
            <a:extLst>
              <a:ext uri="{FF2B5EF4-FFF2-40B4-BE49-F238E27FC236}">
                <a16:creationId xmlns:a16="http://schemas.microsoft.com/office/drawing/2014/main" id="{FB882B75-3ABB-4E0B-85C5-7F8F36E00CA8}"/>
              </a:ext>
            </a:extLst>
          </p:cNvPr>
          <p:cNvSpPr>
            <a:spLocks noChangeArrowheads="1"/>
          </p:cNvSpPr>
          <p:nvPr/>
        </p:nvSpPr>
        <p:spPr bwMode="auto">
          <a:xfrm>
            <a:off x="2136776" y="1472142"/>
            <a:ext cx="7920037" cy="4585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fr-FR" sz="4000" dirty="0">
                <a:solidFill>
                  <a:schemeClr val="bg1"/>
                </a:solidFill>
                <a:effectLst>
                  <a:outerShdw blurRad="38100" dist="38100" dir="2700000" algn="tl">
                    <a:srgbClr val="000000"/>
                  </a:outerShdw>
                </a:effectLst>
              </a:rPr>
              <a:t>Fist Bard </a:t>
            </a:r>
            <a:r>
              <a:rPr lang="en-US" altLang="fr-FR" sz="4000" dirty="0" err="1">
                <a:solidFill>
                  <a:schemeClr val="bg1"/>
                </a:solidFill>
                <a:effectLst>
                  <a:outerShdw blurRad="38100" dist="38100" dir="2700000" algn="tl">
                    <a:srgbClr val="000000"/>
                  </a:outerShdw>
                </a:effectLst>
              </a:rPr>
              <a:t>european</a:t>
            </a:r>
            <a:r>
              <a:rPr lang="en-US" altLang="fr-FR" sz="4000" dirty="0">
                <a:solidFill>
                  <a:schemeClr val="bg1"/>
                </a:solidFill>
                <a:effectLst>
                  <a:outerShdw blurRad="38100" dist="38100" dir="2700000" algn="tl">
                    <a:srgbClr val="000000"/>
                  </a:outerShdw>
                </a:effectLst>
              </a:rPr>
              <a:t> symposium</a:t>
            </a:r>
          </a:p>
          <a:p>
            <a:endParaRPr lang="en-US" altLang="fr-FR" sz="2400" dirty="0">
              <a:solidFill>
                <a:schemeClr val="bg1"/>
              </a:solidFill>
              <a:effectLst>
                <a:outerShdw blurRad="38100" dist="38100" dir="2700000" algn="tl">
                  <a:srgbClr val="000000"/>
                </a:outerShdw>
              </a:effectLst>
            </a:endParaRPr>
          </a:p>
          <a:p>
            <a:r>
              <a:rPr lang="en-US" altLang="fr-FR" sz="2400" dirty="0">
                <a:solidFill>
                  <a:schemeClr val="bg1"/>
                </a:solidFill>
                <a:effectLst>
                  <a:outerShdw blurRad="38100" dist="38100" dir="2700000" algn="tl">
                    <a:srgbClr val="000000"/>
                  </a:outerShdw>
                </a:effectLst>
              </a:rPr>
              <a:t>Why the preperitoneal repair?</a:t>
            </a:r>
          </a:p>
          <a:p>
            <a:endParaRPr lang="en-US" altLang="fr-FR" sz="2400" dirty="0">
              <a:solidFill>
                <a:schemeClr val="bg1"/>
              </a:solidFill>
              <a:effectLst>
                <a:outerShdw blurRad="38100" dist="38100" dir="2700000" algn="tl">
                  <a:srgbClr val="000000"/>
                </a:outerShdw>
              </a:effectLst>
            </a:endParaRPr>
          </a:p>
          <a:p>
            <a:r>
              <a:rPr lang="en-US" altLang="fr-FR" sz="2400" dirty="0">
                <a:solidFill>
                  <a:schemeClr val="bg1"/>
                </a:solidFill>
                <a:effectLst>
                  <a:outerShdw blurRad="38100" dist="38100" dir="2700000" algn="tl">
                    <a:srgbClr val="000000"/>
                  </a:outerShdw>
                </a:effectLst>
              </a:rPr>
              <a:t>History from Annandale to the modern and minimal </a:t>
            </a:r>
          </a:p>
          <a:p>
            <a:endParaRPr lang="en-US" altLang="fr-FR" sz="2400" dirty="0">
              <a:solidFill>
                <a:schemeClr val="bg1"/>
              </a:solidFill>
              <a:effectLst>
                <a:outerShdw blurRad="38100" dist="38100" dir="2700000" algn="tl">
                  <a:srgbClr val="000000"/>
                </a:outerShdw>
              </a:effectLst>
            </a:endParaRPr>
          </a:p>
          <a:p>
            <a:r>
              <a:rPr lang="en-US" altLang="fr-FR" sz="2400" dirty="0">
                <a:solidFill>
                  <a:schemeClr val="bg1"/>
                </a:solidFill>
                <a:effectLst>
                  <a:outerShdw blurRad="38100" dist="38100" dir="2700000" algn="tl">
                    <a:srgbClr val="000000"/>
                  </a:outerShdw>
                </a:effectLst>
              </a:rPr>
              <a:t>invasive approach: </a:t>
            </a:r>
            <a:r>
              <a:rPr lang="en-US" altLang="fr-FR" sz="2400" dirty="0">
                <a:solidFill>
                  <a:srgbClr val="FF0000"/>
                </a:solidFill>
                <a:effectLst>
                  <a:outerShdw blurRad="38100" dist="38100" dir="2700000" algn="tl">
                    <a:srgbClr val="000000"/>
                  </a:outerShdw>
                </a:effectLst>
              </a:rPr>
              <a:t>Grid iron technique</a:t>
            </a:r>
          </a:p>
          <a:p>
            <a:endParaRPr lang="en-US" altLang="fr-FR" sz="2400" b="1" dirty="0">
              <a:effectLst>
                <a:outerShdw blurRad="38100" dist="38100" dir="2700000" algn="tl">
                  <a:srgbClr val="000000"/>
                </a:outerShdw>
              </a:effectLst>
            </a:endParaRPr>
          </a:p>
          <a:p>
            <a:endParaRPr lang="en-US" altLang="fr-FR" dirty="0">
              <a:effectLst>
                <a:outerShdw blurRad="38100" dist="38100" dir="2700000" algn="tl">
                  <a:srgbClr val="000000"/>
                </a:outerShdw>
              </a:effectLst>
            </a:endParaRPr>
          </a:p>
          <a:p>
            <a:endParaRPr lang="en-US" altLang="fr-FR" dirty="0">
              <a:effectLst>
                <a:outerShdw blurRad="38100" dist="38100" dir="2700000" algn="tl">
                  <a:srgbClr val="000000"/>
                </a:outerShdw>
              </a:effectLst>
            </a:endParaRPr>
          </a:p>
          <a:p>
            <a:r>
              <a:rPr lang="en-US" altLang="fr-FR" sz="2400" dirty="0">
                <a:solidFill>
                  <a:srgbClr val="FFFF66"/>
                </a:solidFill>
                <a:effectLst>
                  <a:outerShdw blurRad="38100" dist="38100" dir="2700000" algn="tl">
                    <a:srgbClr val="000000"/>
                  </a:outerShdw>
                </a:effectLst>
              </a:rPr>
              <a:t>Marc Soler, </a:t>
            </a:r>
            <a:r>
              <a:rPr lang="en-US" altLang="fr-FR" sz="2400" dirty="0" err="1">
                <a:solidFill>
                  <a:srgbClr val="FFFF66"/>
                </a:solidFill>
                <a:effectLst>
                  <a:outerShdw blurRad="38100" dist="38100" dir="2700000" algn="tl">
                    <a:srgbClr val="000000"/>
                  </a:outerShdw>
                </a:effectLst>
              </a:rPr>
              <a:t>Cagnes</a:t>
            </a:r>
            <a:r>
              <a:rPr lang="en-US" altLang="fr-FR" sz="2400" dirty="0">
                <a:solidFill>
                  <a:srgbClr val="FFFF66"/>
                </a:solidFill>
                <a:effectLst>
                  <a:outerShdw blurRad="38100" dist="38100" dir="2700000" algn="tl">
                    <a:srgbClr val="000000"/>
                  </a:outerShdw>
                </a:effectLst>
              </a:rPr>
              <a:t> sur Mer – France</a:t>
            </a:r>
          </a:p>
          <a:p>
            <a:endParaRPr lang="fr-FR" altLang="fr-FR" sz="2400" dirty="0">
              <a:solidFill>
                <a:srgbClr val="FFFF66"/>
              </a:solidFill>
              <a:effectLst>
                <a:outerShdw blurRad="38100" dist="38100" dir="2700000" algn="tl">
                  <a:srgbClr val="000000"/>
                </a:outerShdw>
              </a:effectLs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a:extLst>
              <a:ext uri="{FF2B5EF4-FFF2-40B4-BE49-F238E27FC236}">
                <a16:creationId xmlns:a16="http://schemas.microsoft.com/office/drawing/2014/main" id="{85DCE40B-03C3-48DD-AA19-2B5CB8811192}"/>
              </a:ext>
            </a:extLst>
          </p:cNvPr>
          <p:cNvSpPr>
            <a:spLocks noGrp="1" noRot="1" noChangeArrowheads="1"/>
          </p:cNvSpPr>
          <p:nvPr>
            <p:ph type="title"/>
          </p:nvPr>
        </p:nvSpPr>
        <p:spPr/>
        <p:txBody>
          <a:bodyPr/>
          <a:lstStyle/>
          <a:p>
            <a:r>
              <a:rPr lang="fr-FR" altLang="fr-FR">
                <a:latin typeface="Comic Sans MS" panose="030F0702030302020204" pitchFamily="66" charset="0"/>
              </a:rPr>
              <a:t>THE  PIONEERS</a:t>
            </a:r>
          </a:p>
        </p:txBody>
      </p:sp>
      <p:sp>
        <p:nvSpPr>
          <p:cNvPr id="252931" name="Rectangle 3">
            <a:extLst>
              <a:ext uri="{FF2B5EF4-FFF2-40B4-BE49-F238E27FC236}">
                <a16:creationId xmlns:a16="http://schemas.microsoft.com/office/drawing/2014/main" id="{A88A4A65-C290-44EA-9002-374BD8FB7EAD}"/>
              </a:ext>
            </a:extLst>
          </p:cNvPr>
          <p:cNvSpPr>
            <a:spLocks noGrp="1" noChangeArrowheads="1"/>
          </p:cNvSpPr>
          <p:nvPr>
            <p:ph type="body" idx="1"/>
          </p:nvPr>
        </p:nvSpPr>
        <p:spPr>
          <a:xfrm>
            <a:off x="0" y="1825625"/>
            <a:ext cx="12192000" cy="4351338"/>
          </a:xfrm>
        </p:spPr>
        <p:txBody>
          <a:bodyPr/>
          <a:lstStyle/>
          <a:p>
            <a:pPr>
              <a:buFont typeface="Wingdings" panose="05000000000000000000" pitchFamily="2" charset="2"/>
              <a:buNone/>
            </a:pPr>
            <a:r>
              <a:rPr lang="fr-FR" altLang="fr-FR" sz="3600" b="1" dirty="0" err="1"/>
              <a:t>Annandale</a:t>
            </a:r>
            <a:r>
              <a:rPr lang="fr-FR" altLang="fr-FR" dirty="0"/>
              <a:t>:  In 1876 </a:t>
            </a:r>
            <a:r>
              <a:rPr lang="fr-FR" altLang="fr-FR" dirty="0" err="1"/>
              <a:t>he</a:t>
            </a:r>
            <a:r>
              <a:rPr lang="fr-FR" altLang="fr-FR" dirty="0"/>
              <a:t> </a:t>
            </a:r>
            <a:r>
              <a:rPr lang="fr-FR" altLang="fr-FR" dirty="0" err="1"/>
              <a:t>reported</a:t>
            </a:r>
            <a:r>
              <a:rPr lang="fr-FR" altLang="fr-FR" dirty="0"/>
              <a:t> the concept</a:t>
            </a:r>
          </a:p>
          <a:p>
            <a:pPr>
              <a:buFont typeface="Wingdings" panose="05000000000000000000" pitchFamily="2" charset="2"/>
              <a:buNone/>
            </a:pPr>
            <a:r>
              <a:rPr lang="fr-FR" altLang="fr-FR" dirty="0"/>
              <a:t>of the </a:t>
            </a:r>
            <a:r>
              <a:rPr lang="fr-FR" altLang="fr-FR" dirty="0" err="1"/>
              <a:t>preperitonel</a:t>
            </a:r>
            <a:r>
              <a:rPr lang="fr-FR" altLang="fr-FR" dirty="0"/>
              <a:t> </a:t>
            </a:r>
            <a:r>
              <a:rPr lang="fr-FR" altLang="fr-FR" dirty="0" err="1"/>
              <a:t>posterior</a:t>
            </a:r>
            <a:r>
              <a:rPr lang="fr-FR" altLang="fr-FR" dirty="0"/>
              <a:t> </a:t>
            </a:r>
            <a:r>
              <a:rPr lang="fr-FR" altLang="fr-FR" dirty="0" err="1"/>
              <a:t>approach</a:t>
            </a:r>
            <a:r>
              <a:rPr lang="fr-FR" altLang="fr-FR" dirty="0"/>
              <a:t>.</a:t>
            </a:r>
          </a:p>
        </p:txBody>
      </p:sp>
      <p:sp>
        <p:nvSpPr>
          <p:cNvPr id="5" name="ZoneTexte 4">
            <a:extLst>
              <a:ext uri="{FF2B5EF4-FFF2-40B4-BE49-F238E27FC236}">
                <a16:creationId xmlns:a16="http://schemas.microsoft.com/office/drawing/2014/main" id="{8E939483-B98F-42B9-89A8-906858E46B04}"/>
              </a:ext>
            </a:extLst>
          </p:cNvPr>
          <p:cNvSpPr txBox="1"/>
          <p:nvPr/>
        </p:nvSpPr>
        <p:spPr>
          <a:xfrm>
            <a:off x="0" y="3359580"/>
            <a:ext cx="12192000" cy="1034129"/>
          </a:xfrm>
          <a:prstGeom prst="rect">
            <a:avLst/>
          </a:prstGeom>
          <a:noFill/>
        </p:spPr>
        <p:txBody>
          <a:bodyPr wrap="square">
            <a:spAutoFit/>
          </a:bodyPr>
          <a:lstStyle/>
          <a:p>
            <a:pPr>
              <a:lnSpc>
                <a:spcPct val="90000"/>
              </a:lnSpc>
              <a:buFont typeface="Wingdings" panose="05000000000000000000" pitchFamily="2" charset="2"/>
              <a:buNone/>
            </a:pPr>
            <a:r>
              <a:rPr lang="fr-FR" altLang="fr-FR" sz="3200" b="1" dirty="0"/>
              <a:t>Lawson Tait</a:t>
            </a:r>
            <a:r>
              <a:rPr lang="fr-FR" altLang="fr-FR" dirty="0"/>
              <a:t> of Birmingham </a:t>
            </a:r>
            <a:r>
              <a:rPr lang="fr-FR" altLang="fr-FR" dirty="0" err="1"/>
              <a:t>reported</a:t>
            </a:r>
            <a:r>
              <a:rPr lang="fr-FR" altLang="fr-FR" dirty="0"/>
              <a:t> in 1883 and 1891 on the </a:t>
            </a:r>
            <a:r>
              <a:rPr lang="fr-FR" altLang="fr-FR" dirty="0" err="1"/>
              <a:t>median</a:t>
            </a:r>
            <a:r>
              <a:rPr lang="fr-FR" altLang="fr-FR" dirty="0"/>
              <a:t> abdominal section in </a:t>
            </a:r>
            <a:r>
              <a:rPr lang="fr-FR" altLang="fr-FR" dirty="0" err="1"/>
              <a:t>hernia</a:t>
            </a:r>
            <a:r>
              <a:rPr lang="fr-FR" altLang="fr-FR" dirty="0"/>
              <a:t>.</a:t>
            </a:r>
          </a:p>
          <a:p>
            <a:pPr>
              <a:lnSpc>
                <a:spcPct val="90000"/>
              </a:lnSpc>
              <a:buFont typeface="Wingdings" panose="05000000000000000000" pitchFamily="2" charset="2"/>
              <a:buNone/>
            </a:pPr>
            <a:endParaRPr lang="fr-FR" altLang="fr-FR" dirty="0"/>
          </a:p>
          <a:p>
            <a:pPr>
              <a:lnSpc>
                <a:spcPct val="90000"/>
              </a:lnSpc>
              <a:buFont typeface="Wingdings" panose="05000000000000000000" pitchFamily="2" charset="2"/>
              <a:buNone/>
            </a:pPr>
            <a:r>
              <a:rPr lang="fr-FR" altLang="fr-FR" dirty="0" err="1"/>
              <a:t>Maunsell</a:t>
            </a:r>
            <a:r>
              <a:rPr lang="fr-FR" altLang="fr-FR" dirty="0"/>
              <a:t> (1887), and Marcy (1892) made the </a:t>
            </a:r>
            <a:r>
              <a:rPr lang="fr-FR" altLang="fr-FR" dirty="0" err="1"/>
              <a:t>same</a:t>
            </a:r>
            <a:r>
              <a:rPr lang="fr-FR" altLang="fr-FR" dirty="0"/>
              <a:t> suggestion</a:t>
            </a:r>
          </a:p>
        </p:txBody>
      </p:sp>
      <p:sp>
        <p:nvSpPr>
          <p:cNvPr id="7" name="ZoneTexte 6">
            <a:extLst>
              <a:ext uri="{FF2B5EF4-FFF2-40B4-BE49-F238E27FC236}">
                <a16:creationId xmlns:a16="http://schemas.microsoft.com/office/drawing/2014/main" id="{564FB1FC-0F4A-4601-BE7B-85DD3C6D9E71}"/>
              </a:ext>
            </a:extLst>
          </p:cNvPr>
          <p:cNvSpPr txBox="1"/>
          <p:nvPr/>
        </p:nvSpPr>
        <p:spPr>
          <a:xfrm>
            <a:off x="0" y="4854449"/>
            <a:ext cx="4896853" cy="1138773"/>
          </a:xfrm>
          <a:prstGeom prst="rect">
            <a:avLst/>
          </a:prstGeom>
          <a:noFill/>
        </p:spPr>
        <p:txBody>
          <a:bodyPr wrap="square">
            <a:spAutoFit/>
          </a:bodyPr>
          <a:lstStyle/>
          <a:p>
            <a:pPr>
              <a:buFont typeface="Wingdings" panose="05000000000000000000" pitchFamily="2" charset="2"/>
              <a:buNone/>
            </a:pPr>
            <a:r>
              <a:rPr lang="fr-FR" altLang="fr-FR" dirty="0"/>
              <a:t>Sir G. </a:t>
            </a:r>
            <a:r>
              <a:rPr lang="fr-FR" altLang="fr-FR" dirty="0" err="1"/>
              <a:t>Lenthal</a:t>
            </a:r>
            <a:r>
              <a:rPr lang="fr-FR" altLang="fr-FR" dirty="0"/>
              <a:t> </a:t>
            </a:r>
            <a:r>
              <a:rPr lang="fr-FR" altLang="fr-FR" sz="3200" b="1" dirty="0" err="1"/>
              <a:t>Cheatle</a:t>
            </a:r>
            <a:r>
              <a:rPr lang="fr-FR" altLang="fr-FR" dirty="0"/>
              <a:t> of London (1920, 1921) </a:t>
            </a:r>
            <a:r>
              <a:rPr lang="fr-FR" altLang="fr-FR" dirty="0" err="1"/>
              <a:t>had</a:t>
            </a:r>
            <a:r>
              <a:rPr lang="fr-FR" altLang="fr-FR" dirty="0"/>
              <a:t> </a:t>
            </a:r>
            <a:r>
              <a:rPr lang="fr-FR" altLang="fr-FR" dirty="0" err="1"/>
              <a:t>sutured</a:t>
            </a:r>
            <a:r>
              <a:rPr lang="fr-FR" altLang="fr-FR" dirty="0"/>
              <a:t> inguinal and </a:t>
            </a:r>
            <a:r>
              <a:rPr lang="fr-FR" altLang="fr-FR" dirty="0" err="1"/>
              <a:t>femoral</a:t>
            </a:r>
            <a:r>
              <a:rPr lang="fr-FR" altLang="fr-FR" dirty="0"/>
              <a:t> </a:t>
            </a:r>
            <a:r>
              <a:rPr lang="fr-FR" altLang="fr-FR" dirty="0" err="1"/>
              <a:t>hernias</a:t>
            </a:r>
            <a:r>
              <a:rPr lang="fr-FR" altLang="fr-FR" dirty="0"/>
              <a:t> </a:t>
            </a:r>
            <a:r>
              <a:rPr lang="fr-FR" altLang="fr-FR" dirty="0" err="1"/>
              <a:t>through</a:t>
            </a:r>
            <a:r>
              <a:rPr lang="fr-FR" altLang="fr-FR" dirty="0"/>
              <a:t> a </a:t>
            </a:r>
            <a:r>
              <a:rPr lang="fr-FR" altLang="fr-FR" dirty="0" err="1"/>
              <a:t>midline</a:t>
            </a:r>
            <a:r>
              <a:rPr lang="fr-FR" altLang="fr-FR" dirty="0"/>
              <a:t> </a:t>
            </a:r>
            <a:r>
              <a:rPr lang="fr-FR" altLang="fr-FR" dirty="0" err="1"/>
              <a:t>preperitoneal</a:t>
            </a:r>
            <a:r>
              <a:rPr lang="fr-FR" altLang="fr-FR" dirty="0"/>
              <a:t> </a:t>
            </a:r>
            <a:r>
              <a:rPr lang="fr-FR" altLang="fr-FR" dirty="0" err="1"/>
              <a:t>approach</a:t>
            </a:r>
            <a:endParaRPr lang="fr-FR" altLang="fr-FR" sz="3200" b="1" dirty="0"/>
          </a:p>
        </p:txBody>
      </p:sp>
      <p:pic>
        <p:nvPicPr>
          <p:cNvPr id="8" name="Picture 4">
            <a:extLst>
              <a:ext uri="{FF2B5EF4-FFF2-40B4-BE49-F238E27FC236}">
                <a16:creationId xmlns:a16="http://schemas.microsoft.com/office/drawing/2014/main" id="{74AFEE77-6F24-496F-8B0A-255E04FFB1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7740" y="4543239"/>
            <a:ext cx="2917324" cy="2192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5">
            <a:extLst>
              <a:ext uri="{FF2B5EF4-FFF2-40B4-BE49-F238E27FC236}">
                <a16:creationId xmlns:a16="http://schemas.microsoft.com/office/drawing/2014/main" id="{A5AE15B4-B89E-4040-88DE-1721F7E5D4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18573" y="4543239"/>
            <a:ext cx="1572040" cy="2093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a:extLst>
              <a:ext uri="{FF2B5EF4-FFF2-40B4-BE49-F238E27FC236}">
                <a16:creationId xmlns:a16="http://schemas.microsoft.com/office/drawing/2014/main" id="{7C2F8BA9-2CB2-4E43-99D9-6CE2ACBBD9DE}"/>
              </a:ext>
            </a:extLst>
          </p:cNvPr>
          <p:cNvSpPr>
            <a:spLocks noGrp="1" noRot="1" noChangeArrowheads="1"/>
          </p:cNvSpPr>
          <p:nvPr>
            <p:ph type="title"/>
          </p:nvPr>
        </p:nvSpPr>
        <p:spPr>
          <a:xfrm>
            <a:off x="1992313" y="-1323975"/>
            <a:ext cx="8229600" cy="4608513"/>
          </a:xfrm>
        </p:spPr>
        <p:txBody>
          <a:bodyPr/>
          <a:lstStyle/>
          <a:p>
            <a:r>
              <a:rPr lang="fr-FR" altLang="fr-FR" dirty="0"/>
              <a:t>Eduardo </a:t>
            </a:r>
            <a:r>
              <a:rPr lang="fr-FR" altLang="fr-FR" dirty="0" err="1"/>
              <a:t>Bassini</a:t>
            </a:r>
            <a:r>
              <a:rPr lang="fr-FR" altLang="fr-FR" dirty="0"/>
              <a:t> (1844-1924)</a:t>
            </a:r>
            <a:br>
              <a:rPr lang="fr-FR" altLang="fr-FR" dirty="0"/>
            </a:br>
            <a:endParaRPr lang="fr-FR" altLang="fr-FR" dirty="0"/>
          </a:p>
        </p:txBody>
      </p:sp>
      <p:pic>
        <p:nvPicPr>
          <p:cNvPr id="312323" name="Picture 3">
            <a:extLst>
              <a:ext uri="{FF2B5EF4-FFF2-40B4-BE49-F238E27FC236}">
                <a16:creationId xmlns:a16="http://schemas.microsoft.com/office/drawing/2014/main" id="{D50C2EE0-CFAE-4772-A7CB-C959A6A37AEB}"/>
              </a:ext>
            </a:extLst>
          </p:cNvPr>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427455" y="255298"/>
            <a:ext cx="1064461" cy="1449965"/>
          </a:xfrm>
        </p:spPr>
      </p:pic>
      <p:pic>
        <p:nvPicPr>
          <p:cNvPr id="312325" name="Picture 5">
            <a:extLst>
              <a:ext uri="{FF2B5EF4-FFF2-40B4-BE49-F238E27FC236}">
                <a16:creationId xmlns:a16="http://schemas.microsoft.com/office/drawing/2014/main" id="{9F50E40B-6D0E-497B-8018-D551895055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00186" y="162344"/>
            <a:ext cx="1157467" cy="1542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a:extLst>
              <a:ext uri="{FF2B5EF4-FFF2-40B4-BE49-F238E27FC236}">
                <a16:creationId xmlns:a16="http://schemas.microsoft.com/office/drawing/2014/main" id="{3EC1657E-4582-42EB-8901-38F46BFF27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492112" y="2185223"/>
            <a:ext cx="1064461" cy="1454831"/>
          </a:xfrm>
          <a:prstGeom prst="rect">
            <a:avLst/>
          </a:prstGeom>
        </p:spPr>
      </p:pic>
      <p:sp>
        <p:nvSpPr>
          <p:cNvPr id="9" name="ZoneTexte 8">
            <a:extLst>
              <a:ext uri="{FF2B5EF4-FFF2-40B4-BE49-F238E27FC236}">
                <a16:creationId xmlns:a16="http://schemas.microsoft.com/office/drawing/2014/main" id="{336DD373-37E8-41CF-ADDA-4BF2C52E1EFB}"/>
              </a:ext>
            </a:extLst>
          </p:cNvPr>
          <p:cNvSpPr txBox="1"/>
          <p:nvPr/>
        </p:nvSpPr>
        <p:spPr>
          <a:xfrm>
            <a:off x="1992313" y="2543306"/>
            <a:ext cx="7170904" cy="769441"/>
          </a:xfrm>
          <a:prstGeom prst="rect">
            <a:avLst/>
          </a:prstGeom>
          <a:noFill/>
        </p:spPr>
        <p:txBody>
          <a:bodyPr wrap="square">
            <a:spAutoFit/>
          </a:bodyPr>
          <a:lstStyle/>
          <a:p>
            <a:r>
              <a:rPr lang="fr-FR" altLang="fr-FR" sz="4400" dirty="0"/>
              <a:t>E. </a:t>
            </a:r>
            <a:r>
              <a:rPr lang="fr-FR" altLang="fr-FR" sz="4400" dirty="0" err="1"/>
              <a:t>Earle</a:t>
            </a:r>
            <a:r>
              <a:rPr lang="fr-FR" altLang="fr-FR" sz="4400" dirty="0"/>
              <a:t> </a:t>
            </a:r>
            <a:r>
              <a:rPr lang="fr-FR" altLang="fr-FR" sz="4400" dirty="0" err="1"/>
              <a:t>Shouldice</a:t>
            </a:r>
            <a:r>
              <a:rPr lang="fr-FR" altLang="fr-FR" sz="4400" dirty="0"/>
              <a:t> (1890-1965)</a:t>
            </a:r>
            <a:endParaRPr lang="fr-FR" sz="4400" dirty="0"/>
          </a:p>
        </p:txBody>
      </p:sp>
      <p:pic>
        <p:nvPicPr>
          <p:cNvPr id="10" name="Picture 7">
            <a:extLst>
              <a:ext uri="{FF2B5EF4-FFF2-40B4-BE49-F238E27FC236}">
                <a16:creationId xmlns:a16="http://schemas.microsoft.com/office/drawing/2014/main" id="{799CA39E-9EDA-4D7D-94F6-EFE45EDA68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73709" y="2064418"/>
            <a:ext cx="1696407" cy="1575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a:extLst>
              <a:ext uri="{FF2B5EF4-FFF2-40B4-BE49-F238E27FC236}">
                <a16:creationId xmlns:a16="http://schemas.microsoft.com/office/drawing/2014/main" id="{244068F3-F2E2-4A8C-8905-3F86FB803677}"/>
              </a:ext>
            </a:extLst>
          </p:cNvPr>
          <p:cNvSpPr txBox="1"/>
          <p:nvPr/>
        </p:nvSpPr>
        <p:spPr>
          <a:xfrm>
            <a:off x="3441031" y="4427621"/>
            <a:ext cx="5932677" cy="769441"/>
          </a:xfrm>
          <a:prstGeom prst="rect">
            <a:avLst/>
          </a:prstGeom>
          <a:noFill/>
        </p:spPr>
        <p:txBody>
          <a:bodyPr wrap="square" rtlCol="0">
            <a:spAutoFit/>
          </a:bodyPr>
          <a:lstStyle/>
          <a:p>
            <a:r>
              <a:rPr lang="fr-FR" sz="4400" dirty="0"/>
              <a:t>I. L. Lichtenstein</a:t>
            </a:r>
          </a:p>
        </p:txBody>
      </p:sp>
      <p:pic>
        <p:nvPicPr>
          <p:cNvPr id="5" name="Image 4">
            <a:extLst>
              <a:ext uri="{FF2B5EF4-FFF2-40B4-BE49-F238E27FC236}">
                <a16:creationId xmlns:a16="http://schemas.microsoft.com/office/drawing/2014/main" id="{73F14835-B0F2-4EEC-A290-CDF2318C91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69830" y="4276975"/>
            <a:ext cx="1907507" cy="1691109"/>
          </a:xfrm>
          <a:prstGeom prst="rect">
            <a:avLst/>
          </a:prstGeom>
        </p:spPr>
      </p:pic>
      <p:pic>
        <p:nvPicPr>
          <p:cNvPr id="8" name="Image 7">
            <a:extLst>
              <a:ext uri="{FF2B5EF4-FFF2-40B4-BE49-F238E27FC236}">
                <a16:creationId xmlns:a16="http://schemas.microsoft.com/office/drawing/2014/main" id="{C87BD2DD-FDEA-4A49-9FCA-BC8AC1751E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2432" y="4276975"/>
            <a:ext cx="1064461" cy="152598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B39666-A491-45DB-A1AD-B331811CA2B5}"/>
              </a:ext>
            </a:extLst>
          </p:cNvPr>
          <p:cNvSpPr>
            <a:spLocks noGrp="1"/>
          </p:cNvSpPr>
          <p:nvPr>
            <p:ph type="title"/>
          </p:nvPr>
        </p:nvSpPr>
        <p:spPr>
          <a:xfrm>
            <a:off x="0" y="365125"/>
            <a:ext cx="12192000" cy="1325563"/>
          </a:xfrm>
        </p:spPr>
        <p:txBody>
          <a:bodyPr/>
          <a:lstStyle/>
          <a:p>
            <a:pPr algn="ctr"/>
            <a:r>
              <a:rPr lang="fr-FR" dirty="0"/>
              <a:t>Acquaviva/ Corti:  </a:t>
            </a:r>
            <a:r>
              <a:rPr lang="en-US" dirty="0"/>
              <a:t>the innovators</a:t>
            </a:r>
            <a:br>
              <a:rPr lang="en-US" dirty="0"/>
            </a:br>
            <a:r>
              <a:rPr lang="en-US" dirty="0"/>
              <a:t> the hammock prosthesis</a:t>
            </a:r>
            <a:endParaRPr lang="fr-FR" dirty="0"/>
          </a:p>
        </p:txBody>
      </p:sp>
      <p:sp>
        <p:nvSpPr>
          <p:cNvPr id="3" name="Espace réservé du contenu 2">
            <a:extLst>
              <a:ext uri="{FF2B5EF4-FFF2-40B4-BE49-F238E27FC236}">
                <a16:creationId xmlns:a16="http://schemas.microsoft.com/office/drawing/2014/main" id="{4AD68839-829D-4602-9F9D-BA876273C19E}"/>
              </a:ext>
            </a:extLst>
          </p:cNvPr>
          <p:cNvSpPr>
            <a:spLocks noGrp="1"/>
          </p:cNvSpPr>
          <p:nvPr>
            <p:ph idx="1"/>
          </p:nvPr>
        </p:nvSpPr>
        <p:spPr/>
        <p:txBody>
          <a:bodyPr>
            <a:normAutofit fontScale="92500" lnSpcReduction="10000"/>
          </a:bodyPr>
          <a:lstStyle/>
          <a:p>
            <a:r>
              <a:rPr lang="fr-FR" dirty="0"/>
              <a:t> D. Corti </a:t>
            </a:r>
            <a:r>
              <a:rPr lang="fr-FR" dirty="0" err="1"/>
              <a:t>Thesis</a:t>
            </a:r>
            <a:r>
              <a:rPr lang="fr-FR" dirty="0"/>
              <a:t> 1949: Page 19</a:t>
            </a:r>
          </a:p>
          <a:p>
            <a:r>
              <a:rPr lang="fr-FR" dirty="0"/>
              <a:t>Groin </a:t>
            </a:r>
            <a:r>
              <a:rPr lang="fr-FR" dirty="0" err="1"/>
              <a:t>Hernias</a:t>
            </a:r>
            <a:endParaRPr lang="fr-FR" dirty="0"/>
          </a:p>
          <a:p>
            <a:r>
              <a:rPr lang="fr-FR" dirty="0"/>
              <a:t>Retro </a:t>
            </a:r>
            <a:r>
              <a:rPr lang="fr-FR" dirty="0" err="1"/>
              <a:t>funicular</a:t>
            </a:r>
            <a:r>
              <a:rPr lang="fr-FR" dirty="0"/>
              <a:t> </a:t>
            </a:r>
            <a:r>
              <a:rPr lang="fr-FR" dirty="0" err="1"/>
              <a:t>approach</a:t>
            </a:r>
            <a:r>
              <a:rPr lang="fr-FR" dirty="0"/>
              <a:t>:</a:t>
            </a:r>
          </a:p>
          <a:p>
            <a:r>
              <a:rPr lang="en-US" dirty="0"/>
              <a:t>"The plaque can not only be firmly fixed to the arch, but above all be placed as a" hammock "up to Cooper's ligament, thus forming an insurmountable obstacle to a lower recurrence and at the same time blocking the femoral orifice. (</a:t>
            </a:r>
            <a:r>
              <a:rPr lang="en-US" dirty="0" err="1"/>
              <a:t>Obs</a:t>
            </a:r>
            <a:r>
              <a:rPr lang="en-US" dirty="0"/>
              <a:t> 28,33,34,36)</a:t>
            </a:r>
          </a:p>
          <a:p>
            <a:endParaRPr lang="en-US" dirty="0"/>
          </a:p>
          <a:p>
            <a:pPr marL="0" lvl="0" indent="0" eaLnBrk="0" fontAlgn="base" hangingPunct="0">
              <a:lnSpc>
                <a:spcPct val="100000"/>
              </a:lnSpc>
              <a:spcBef>
                <a:spcPct val="0"/>
              </a:spcBef>
              <a:spcAft>
                <a:spcPct val="0"/>
              </a:spcAft>
              <a:buNone/>
            </a:pPr>
            <a:endParaRPr lang="fr-FR" altLang="fr-FR" sz="1400" dirty="0">
              <a:solidFill>
                <a:srgbClr val="5B616B"/>
              </a:solidFill>
              <a:latin typeface="BlinkMacSystemFont"/>
            </a:endParaRPr>
          </a:p>
          <a:p>
            <a:pPr marL="0" lvl="0" indent="0" eaLnBrk="0" fontAlgn="base" hangingPunct="0">
              <a:lnSpc>
                <a:spcPct val="100000"/>
              </a:lnSpc>
              <a:spcBef>
                <a:spcPct val="0"/>
              </a:spcBef>
              <a:spcAft>
                <a:spcPct val="0"/>
              </a:spcAft>
              <a:buNone/>
            </a:pPr>
            <a:endParaRPr lang="fr-FR" altLang="fr-FR" sz="1200" dirty="0"/>
          </a:p>
          <a:p>
            <a:pPr marL="0" lvl="0" indent="0" eaLnBrk="0" fontAlgn="base" hangingPunct="0">
              <a:lnSpc>
                <a:spcPct val="100000"/>
              </a:lnSpc>
              <a:spcBef>
                <a:spcPct val="0"/>
              </a:spcBef>
              <a:spcAft>
                <a:spcPct val="0"/>
              </a:spcAft>
              <a:buNone/>
            </a:pPr>
            <a:r>
              <a:rPr lang="fr-FR" altLang="fr-FR" sz="2000" dirty="0">
                <a:latin typeface="Arial" panose="020B0604020202020204" pitchFamily="34" charset="0"/>
              </a:rPr>
              <a:t> </a:t>
            </a:r>
            <a:r>
              <a:rPr lang="fr-FR" altLang="fr-FR" sz="1500" dirty="0" err="1">
                <a:latin typeface="Times New Roman" panose="02020603050405020304" pitchFamily="18" charset="0"/>
                <a:cs typeface="Times New Roman" panose="02020603050405020304" pitchFamily="18" charset="0"/>
              </a:rPr>
              <a:t>doi</a:t>
            </a:r>
            <a:r>
              <a:rPr lang="fr-FR" altLang="fr-FR" sz="1500" dirty="0">
                <a:latin typeface="Times New Roman" panose="02020603050405020304" pitchFamily="18" charset="0"/>
                <a:cs typeface="Times New Roman" panose="02020603050405020304" pitchFamily="18" charset="0"/>
              </a:rPr>
              <a:t>: 10.1007/s10029-021-02398-5. Online </a:t>
            </a:r>
            <a:r>
              <a:rPr lang="fr-FR" altLang="fr-FR" sz="1500" dirty="0" err="1">
                <a:latin typeface="Times New Roman" panose="02020603050405020304" pitchFamily="18" charset="0"/>
                <a:cs typeface="Times New Roman" panose="02020603050405020304" pitchFamily="18" charset="0"/>
              </a:rPr>
              <a:t>ahead</a:t>
            </a:r>
            <a:r>
              <a:rPr lang="fr-FR" altLang="fr-FR" sz="1500" dirty="0">
                <a:latin typeface="Times New Roman" panose="02020603050405020304" pitchFamily="18" charset="0"/>
                <a:cs typeface="Times New Roman" panose="02020603050405020304" pitchFamily="18" charset="0"/>
              </a:rPr>
              <a:t> of </a:t>
            </a:r>
            <a:r>
              <a:rPr lang="fr-FR" altLang="fr-FR" sz="1500" dirty="0" err="1">
                <a:latin typeface="Times New Roman" panose="02020603050405020304" pitchFamily="18" charset="0"/>
                <a:cs typeface="Times New Roman" panose="02020603050405020304" pitchFamily="18" charset="0"/>
              </a:rPr>
              <a:t>print</a:t>
            </a:r>
            <a:r>
              <a:rPr lang="fr-FR" altLang="fr-FR" sz="1500" dirty="0">
                <a:latin typeface="Times New Roman" panose="02020603050405020304" pitchFamily="18" charset="0"/>
                <a:cs typeface="Times New Roman" panose="02020603050405020304" pitchFamily="18" charset="0"/>
              </a:rPr>
              <a:t>.</a:t>
            </a:r>
          </a:p>
          <a:p>
            <a:pPr marL="0" lvl="0" indent="0" eaLnBrk="0" fontAlgn="base" hangingPunct="0">
              <a:lnSpc>
                <a:spcPct val="100000"/>
              </a:lnSpc>
              <a:spcBef>
                <a:spcPct val="0"/>
              </a:spcBef>
              <a:spcAft>
                <a:spcPct val="0"/>
              </a:spcAft>
              <a:buNone/>
            </a:pPr>
            <a:r>
              <a:rPr lang="fr-FR" altLang="fr-FR" sz="1500" dirty="0">
                <a:latin typeface="Times New Roman" panose="02020603050405020304" pitchFamily="18" charset="0"/>
                <a:cs typeface="Times New Roman" panose="02020603050405020304" pitchFamily="18" charset="0"/>
              </a:rPr>
              <a:t>Don Eugène Acquaviva (1897-1976): The real </a:t>
            </a:r>
            <a:r>
              <a:rPr lang="fr-FR" altLang="fr-FR" sz="1500" dirty="0" err="1">
                <a:latin typeface="Times New Roman" panose="02020603050405020304" pitchFamily="18" charset="0"/>
                <a:cs typeface="Times New Roman" panose="02020603050405020304" pitchFamily="18" charset="0"/>
              </a:rPr>
              <a:t>founder</a:t>
            </a:r>
            <a:r>
              <a:rPr lang="fr-FR" altLang="fr-FR" sz="1500" dirty="0">
                <a:latin typeface="Times New Roman" panose="02020603050405020304" pitchFamily="18" charset="0"/>
                <a:cs typeface="Times New Roman" panose="02020603050405020304" pitchFamily="18" charset="0"/>
              </a:rPr>
              <a:t> of modern </a:t>
            </a:r>
            <a:r>
              <a:rPr lang="fr-FR" altLang="fr-FR" sz="1500" dirty="0" err="1">
                <a:latin typeface="Times New Roman" panose="02020603050405020304" pitchFamily="18" charset="0"/>
                <a:cs typeface="Times New Roman" panose="02020603050405020304" pitchFamily="18" charset="0"/>
              </a:rPr>
              <a:t>parietology</a:t>
            </a:r>
            <a:r>
              <a:rPr lang="fr-FR" altLang="fr-FR" sz="1500" dirty="0">
                <a:latin typeface="Times New Roman" panose="02020603050405020304" pitchFamily="18" charset="0"/>
                <a:cs typeface="Times New Roman" panose="02020603050405020304" pitchFamily="18" charset="0"/>
              </a:rPr>
              <a:t> </a:t>
            </a:r>
            <a:r>
              <a:rPr lang="fr-FR" altLang="fr-FR" sz="1500" dirty="0" err="1">
                <a:latin typeface="Times New Roman" panose="02020603050405020304" pitchFamily="18" charset="0"/>
                <a:cs typeface="Times New Roman" panose="02020603050405020304" pitchFamily="18" charset="0"/>
              </a:rPr>
              <a:t>using</a:t>
            </a:r>
            <a:r>
              <a:rPr lang="fr-FR" altLang="fr-FR" sz="1500" dirty="0">
                <a:latin typeface="Times New Roman" panose="02020603050405020304" pitchFamily="18" charset="0"/>
                <a:cs typeface="Times New Roman" panose="02020603050405020304" pitchFamily="18" charset="0"/>
              </a:rPr>
              <a:t> a </a:t>
            </a:r>
            <a:r>
              <a:rPr lang="fr-FR" altLang="fr-FR" sz="1500" dirty="0" err="1">
                <a:latin typeface="Times New Roman" panose="02020603050405020304" pitchFamily="18" charset="0"/>
                <a:cs typeface="Times New Roman" panose="02020603050405020304" pitchFamily="18" charset="0"/>
              </a:rPr>
              <a:t>prosthetic</a:t>
            </a:r>
            <a:r>
              <a:rPr lang="fr-FR" altLang="fr-FR" sz="1500" dirty="0">
                <a:latin typeface="Times New Roman" panose="02020603050405020304" pitchFamily="18" charset="0"/>
                <a:cs typeface="Times New Roman" panose="02020603050405020304" pitchFamily="18" charset="0"/>
              </a:rPr>
              <a:t> </a:t>
            </a:r>
            <a:r>
              <a:rPr lang="fr-FR" altLang="fr-FR" sz="1500" dirty="0" err="1">
                <a:latin typeface="Times New Roman" panose="02020603050405020304" pitchFamily="18" charset="0"/>
                <a:cs typeface="Times New Roman" panose="02020603050405020304" pitchFamily="18" charset="0"/>
              </a:rPr>
              <a:t>mesh</a:t>
            </a:r>
            <a:r>
              <a:rPr lang="fr-FR" altLang="fr-FR" sz="1500" dirty="0">
                <a:latin typeface="Times New Roman" panose="02020603050405020304" pitchFamily="18" charset="0"/>
                <a:cs typeface="Times New Roman" panose="02020603050405020304" pitchFamily="18" charset="0"/>
              </a:rPr>
              <a:t>!</a:t>
            </a:r>
          </a:p>
          <a:p>
            <a:pPr marL="0" lvl="0" indent="0" eaLnBrk="0" fontAlgn="base" hangingPunct="0">
              <a:lnSpc>
                <a:spcPct val="100000"/>
              </a:lnSpc>
              <a:spcBef>
                <a:spcPct val="0"/>
              </a:spcBef>
              <a:spcAft>
                <a:spcPct val="0"/>
              </a:spcAft>
              <a:buNone/>
            </a:pPr>
            <a:r>
              <a:rPr lang="fr-FR" altLang="fr-FR" sz="1500" dirty="0">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M Soler</a:t>
            </a:r>
            <a:r>
              <a:rPr lang="fr-FR" altLang="fr-FR" sz="1500" baseline="30000" dirty="0">
                <a:latin typeface="Times New Roman" panose="02020603050405020304" pitchFamily="18" charset="0"/>
                <a:cs typeface="Times New Roman" panose="02020603050405020304" pitchFamily="18" charset="0"/>
              </a:rPr>
              <a:t> </a:t>
            </a:r>
            <a:r>
              <a:rPr lang="fr-FR" altLang="fr-FR" sz="1500" dirty="0">
                <a:latin typeface="Times New Roman" panose="02020603050405020304" pitchFamily="18" charset="0"/>
                <a:cs typeface="Times New Roman" panose="02020603050405020304" pitchFamily="18" charset="0"/>
              </a:rPr>
              <a:t>, </a:t>
            </a:r>
            <a:r>
              <a:rPr lang="fr-FR" altLang="fr-FR" sz="1500" dirty="0">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J A </a:t>
            </a:r>
            <a:r>
              <a:rPr lang="fr-FR" altLang="fr-FR" sz="1500" dirty="0" err="1">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Giuly</a:t>
            </a:r>
            <a:r>
              <a:rPr lang="fr-FR" altLang="fr-FR" sz="1500" baseline="30000" dirty="0">
                <a:latin typeface="Times New Roman" panose="02020603050405020304" pitchFamily="18" charset="0"/>
                <a:cs typeface="Times New Roman" panose="02020603050405020304" pitchFamily="18" charset="0"/>
              </a:rPr>
              <a:t> </a:t>
            </a:r>
            <a:r>
              <a:rPr lang="fr-FR" altLang="fr-FR" sz="1500" dirty="0">
                <a:latin typeface="Times New Roman" panose="02020603050405020304" pitchFamily="18" charset="0"/>
                <a:cs typeface="Times New Roman" panose="02020603050405020304" pitchFamily="18" charset="0"/>
              </a:rPr>
              <a:t>, </a:t>
            </a:r>
            <a:r>
              <a:rPr lang="fr-FR" altLang="fr-FR" sz="1500" dirty="0">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R </a:t>
            </a:r>
            <a:r>
              <a:rPr lang="fr-FR" altLang="fr-FR" sz="1500" dirty="0" err="1">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Bendavid</a:t>
            </a:r>
            <a:r>
              <a:rPr lang="fr-FR" altLang="fr-FR" sz="1500" baseline="30000" dirty="0">
                <a:latin typeface="Times New Roman" panose="02020603050405020304" pitchFamily="18" charset="0"/>
                <a:cs typeface="Times New Roman" panose="02020603050405020304" pitchFamily="18" charset="0"/>
              </a:rPr>
              <a:t> </a:t>
            </a:r>
            <a:endParaRPr lang="fr-FR" altLang="fr-FR" sz="1500" dirty="0">
              <a:latin typeface="Times New Roman" panose="02020603050405020304" pitchFamily="18" charset="0"/>
              <a:cs typeface="Times New Roman" panose="02020603050405020304" pitchFamily="18" charset="0"/>
            </a:endParaRPr>
          </a:p>
          <a:p>
            <a:endParaRPr lang="en-US" dirty="0"/>
          </a:p>
          <a:p>
            <a:endParaRPr lang="fr-FR" dirty="0"/>
          </a:p>
        </p:txBody>
      </p:sp>
      <p:sp>
        <p:nvSpPr>
          <p:cNvPr id="4" name="Rectangle 1">
            <a:extLst>
              <a:ext uri="{FF2B5EF4-FFF2-40B4-BE49-F238E27FC236}">
                <a16:creationId xmlns:a16="http://schemas.microsoft.com/office/drawing/2014/main" id="{A956A20E-59CB-4FF2-9018-5F38BB17A214}"/>
              </a:ext>
            </a:extLst>
          </p:cNvPr>
          <p:cNvSpPr>
            <a:spLocks noChangeArrowheads="1"/>
          </p:cNvSpPr>
          <p:nvPr/>
        </p:nvSpPr>
        <p:spPr bwMode="auto">
          <a:xfrm>
            <a:off x="0" y="-138499"/>
            <a:ext cx="65" cy="276999"/>
          </a:xfrm>
          <a:prstGeom prst="rect">
            <a:avLst/>
          </a:prstGeom>
          <a:solidFill>
            <a:srgbClr val="F1F1F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5440154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B0803CB-83C3-4963-84B2-EA4C7139CA92}"/>
              </a:ext>
            </a:extLst>
          </p:cNvPr>
          <p:cNvSpPr>
            <a:spLocks noGrp="1"/>
          </p:cNvSpPr>
          <p:nvPr>
            <p:ph type="title"/>
          </p:nvPr>
        </p:nvSpPr>
        <p:spPr/>
        <p:txBody>
          <a:bodyPr/>
          <a:lstStyle/>
          <a:p>
            <a:r>
              <a:rPr lang="fr-FR" dirty="0"/>
              <a:t>Acquaviva/Corti: </a:t>
            </a:r>
            <a:r>
              <a:rPr lang="en-US" dirty="0"/>
              <a:t>the innovators</a:t>
            </a:r>
            <a:br>
              <a:rPr lang="en-US" dirty="0"/>
            </a:br>
            <a:r>
              <a:rPr lang="en-US" dirty="0"/>
              <a:t>Closure of the </a:t>
            </a:r>
            <a:r>
              <a:rPr lang="en-US" dirty="0" err="1"/>
              <a:t>musculopectineal</a:t>
            </a:r>
            <a:r>
              <a:rPr lang="en-US" dirty="0"/>
              <a:t> orifice</a:t>
            </a:r>
            <a:endParaRPr lang="fr-FR" dirty="0"/>
          </a:p>
        </p:txBody>
      </p:sp>
      <p:sp>
        <p:nvSpPr>
          <p:cNvPr id="3" name="Espace réservé du contenu 2">
            <a:extLst>
              <a:ext uri="{FF2B5EF4-FFF2-40B4-BE49-F238E27FC236}">
                <a16:creationId xmlns:a16="http://schemas.microsoft.com/office/drawing/2014/main" id="{1D679EDC-163B-46E6-8800-C2FB7FC84F55}"/>
              </a:ext>
            </a:extLst>
          </p:cNvPr>
          <p:cNvSpPr>
            <a:spLocks noGrp="1"/>
          </p:cNvSpPr>
          <p:nvPr>
            <p:ph idx="1"/>
          </p:nvPr>
        </p:nvSpPr>
        <p:spPr/>
        <p:txBody>
          <a:bodyPr>
            <a:normAutofit lnSpcReduction="10000"/>
          </a:bodyPr>
          <a:lstStyle/>
          <a:p>
            <a:r>
              <a:rPr lang="fr-FR" dirty="0"/>
              <a:t> D. Corti  </a:t>
            </a:r>
            <a:r>
              <a:rPr lang="fr-FR" dirty="0" err="1"/>
              <a:t>Thesis</a:t>
            </a:r>
            <a:r>
              <a:rPr lang="fr-FR" dirty="0"/>
              <a:t> 1949: Page 20</a:t>
            </a:r>
          </a:p>
          <a:p>
            <a:r>
              <a:rPr lang="fr-FR" dirty="0" err="1"/>
              <a:t>Femoral</a:t>
            </a:r>
            <a:r>
              <a:rPr lang="fr-FR" dirty="0"/>
              <a:t> </a:t>
            </a:r>
            <a:r>
              <a:rPr lang="fr-FR" dirty="0" err="1"/>
              <a:t>hernias</a:t>
            </a:r>
            <a:r>
              <a:rPr lang="fr-FR" dirty="0"/>
              <a:t>:</a:t>
            </a:r>
          </a:p>
          <a:p>
            <a:r>
              <a:rPr lang="en-US" dirty="0"/>
              <a:t>“In femoral hernias, the safest procedure, although we have no supporting findings, appears to be inguinal treatment with fixation of the plaque to Cooper's ligament after sac treatment.</a:t>
            </a:r>
          </a:p>
          <a:p>
            <a:r>
              <a:rPr lang="en-US" dirty="0"/>
              <a:t>A real diaphragm is thus placed above the femoral orifice which must ensure a long-lasting result”</a:t>
            </a:r>
          </a:p>
          <a:p>
            <a:endParaRPr lang="en-US" dirty="0"/>
          </a:p>
          <a:p>
            <a:pPr marL="0" lvl="0" indent="0" eaLnBrk="0" fontAlgn="base" hangingPunct="0">
              <a:lnSpc>
                <a:spcPct val="100000"/>
              </a:lnSpc>
              <a:spcBef>
                <a:spcPct val="0"/>
              </a:spcBef>
              <a:spcAft>
                <a:spcPct val="0"/>
              </a:spcAft>
              <a:buNone/>
            </a:pPr>
            <a:r>
              <a:rPr lang="fr-FR" altLang="fr-FR" sz="1500" dirty="0" err="1">
                <a:latin typeface="Times New Roman" panose="02020603050405020304" pitchFamily="18" charset="0"/>
                <a:cs typeface="Times New Roman" panose="02020603050405020304" pitchFamily="18" charset="0"/>
              </a:rPr>
              <a:t>doi</a:t>
            </a:r>
            <a:r>
              <a:rPr lang="fr-FR" altLang="fr-FR" sz="1500" dirty="0">
                <a:latin typeface="Times New Roman" panose="02020603050405020304" pitchFamily="18" charset="0"/>
                <a:cs typeface="Times New Roman" panose="02020603050405020304" pitchFamily="18" charset="0"/>
              </a:rPr>
              <a:t>: 10.1007/s10029-021-02398-5. Online </a:t>
            </a:r>
            <a:r>
              <a:rPr lang="fr-FR" altLang="fr-FR" sz="1500" dirty="0" err="1">
                <a:latin typeface="Times New Roman" panose="02020603050405020304" pitchFamily="18" charset="0"/>
                <a:cs typeface="Times New Roman" panose="02020603050405020304" pitchFamily="18" charset="0"/>
              </a:rPr>
              <a:t>ahead</a:t>
            </a:r>
            <a:r>
              <a:rPr lang="fr-FR" altLang="fr-FR" sz="1500" dirty="0">
                <a:latin typeface="Times New Roman" panose="02020603050405020304" pitchFamily="18" charset="0"/>
                <a:cs typeface="Times New Roman" panose="02020603050405020304" pitchFamily="18" charset="0"/>
              </a:rPr>
              <a:t> of </a:t>
            </a:r>
            <a:r>
              <a:rPr lang="fr-FR" altLang="fr-FR" sz="1500" dirty="0" err="1">
                <a:latin typeface="Times New Roman" panose="02020603050405020304" pitchFamily="18" charset="0"/>
                <a:cs typeface="Times New Roman" panose="02020603050405020304" pitchFamily="18" charset="0"/>
              </a:rPr>
              <a:t>print</a:t>
            </a:r>
            <a:r>
              <a:rPr lang="fr-FR" altLang="fr-FR" sz="1500" dirty="0">
                <a:latin typeface="Times New Roman" panose="02020603050405020304" pitchFamily="18" charset="0"/>
                <a:cs typeface="Times New Roman" panose="02020603050405020304" pitchFamily="18" charset="0"/>
              </a:rPr>
              <a:t>.</a:t>
            </a:r>
          </a:p>
          <a:p>
            <a:pPr marL="0" lvl="0" indent="0" eaLnBrk="0" fontAlgn="base" hangingPunct="0">
              <a:lnSpc>
                <a:spcPct val="100000"/>
              </a:lnSpc>
              <a:spcBef>
                <a:spcPct val="0"/>
              </a:spcBef>
              <a:spcAft>
                <a:spcPct val="0"/>
              </a:spcAft>
              <a:buNone/>
            </a:pPr>
            <a:r>
              <a:rPr lang="fr-FR" altLang="fr-FR" sz="1500" dirty="0">
                <a:latin typeface="Times New Roman" panose="02020603050405020304" pitchFamily="18" charset="0"/>
                <a:cs typeface="Times New Roman" panose="02020603050405020304" pitchFamily="18" charset="0"/>
              </a:rPr>
              <a:t>Don Eugène Acquaviva (1897-1976): The real </a:t>
            </a:r>
            <a:r>
              <a:rPr lang="fr-FR" altLang="fr-FR" sz="1500" dirty="0" err="1">
                <a:latin typeface="Times New Roman" panose="02020603050405020304" pitchFamily="18" charset="0"/>
                <a:cs typeface="Times New Roman" panose="02020603050405020304" pitchFamily="18" charset="0"/>
              </a:rPr>
              <a:t>founder</a:t>
            </a:r>
            <a:r>
              <a:rPr lang="fr-FR" altLang="fr-FR" sz="1500" dirty="0">
                <a:latin typeface="Times New Roman" panose="02020603050405020304" pitchFamily="18" charset="0"/>
                <a:cs typeface="Times New Roman" panose="02020603050405020304" pitchFamily="18" charset="0"/>
              </a:rPr>
              <a:t> of modern </a:t>
            </a:r>
            <a:r>
              <a:rPr lang="fr-FR" altLang="fr-FR" sz="1500" dirty="0" err="1">
                <a:latin typeface="Times New Roman" panose="02020603050405020304" pitchFamily="18" charset="0"/>
                <a:cs typeface="Times New Roman" panose="02020603050405020304" pitchFamily="18" charset="0"/>
              </a:rPr>
              <a:t>parietology</a:t>
            </a:r>
            <a:r>
              <a:rPr lang="fr-FR" altLang="fr-FR" sz="1500" dirty="0">
                <a:latin typeface="Times New Roman" panose="02020603050405020304" pitchFamily="18" charset="0"/>
                <a:cs typeface="Times New Roman" panose="02020603050405020304" pitchFamily="18" charset="0"/>
              </a:rPr>
              <a:t> </a:t>
            </a:r>
            <a:r>
              <a:rPr lang="fr-FR" altLang="fr-FR" sz="1500" dirty="0" err="1">
                <a:latin typeface="Times New Roman" panose="02020603050405020304" pitchFamily="18" charset="0"/>
                <a:cs typeface="Times New Roman" panose="02020603050405020304" pitchFamily="18" charset="0"/>
              </a:rPr>
              <a:t>using</a:t>
            </a:r>
            <a:r>
              <a:rPr lang="fr-FR" altLang="fr-FR" sz="1500" dirty="0">
                <a:latin typeface="Times New Roman" panose="02020603050405020304" pitchFamily="18" charset="0"/>
                <a:cs typeface="Times New Roman" panose="02020603050405020304" pitchFamily="18" charset="0"/>
              </a:rPr>
              <a:t> a </a:t>
            </a:r>
            <a:r>
              <a:rPr lang="fr-FR" altLang="fr-FR" sz="1500" dirty="0" err="1">
                <a:latin typeface="Times New Roman" panose="02020603050405020304" pitchFamily="18" charset="0"/>
                <a:cs typeface="Times New Roman" panose="02020603050405020304" pitchFamily="18" charset="0"/>
              </a:rPr>
              <a:t>prosthetic</a:t>
            </a:r>
            <a:r>
              <a:rPr lang="fr-FR" altLang="fr-FR" sz="1500" dirty="0">
                <a:latin typeface="Times New Roman" panose="02020603050405020304" pitchFamily="18" charset="0"/>
                <a:cs typeface="Times New Roman" panose="02020603050405020304" pitchFamily="18" charset="0"/>
              </a:rPr>
              <a:t> </a:t>
            </a:r>
            <a:r>
              <a:rPr lang="fr-FR" altLang="fr-FR" sz="1500" dirty="0" err="1">
                <a:latin typeface="Times New Roman" panose="02020603050405020304" pitchFamily="18" charset="0"/>
                <a:cs typeface="Times New Roman" panose="02020603050405020304" pitchFamily="18" charset="0"/>
              </a:rPr>
              <a:t>mesh</a:t>
            </a:r>
            <a:r>
              <a:rPr lang="fr-FR" altLang="fr-FR" sz="1500" dirty="0">
                <a:latin typeface="Times New Roman" panose="02020603050405020304" pitchFamily="18" charset="0"/>
                <a:cs typeface="Times New Roman" panose="02020603050405020304" pitchFamily="18" charset="0"/>
              </a:rPr>
              <a:t>!</a:t>
            </a:r>
          </a:p>
          <a:p>
            <a:pPr marL="0" lvl="0" indent="0" eaLnBrk="0" fontAlgn="base" hangingPunct="0">
              <a:lnSpc>
                <a:spcPct val="100000"/>
              </a:lnSpc>
              <a:spcBef>
                <a:spcPct val="0"/>
              </a:spcBef>
              <a:spcAft>
                <a:spcPct val="0"/>
              </a:spcAft>
              <a:buNone/>
            </a:pPr>
            <a:r>
              <a:rPr lang="fr-FR" altLang="fr-FR" sz="1500" dirty="0">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M Soler</a:t>
            </a:r>
            <a:r>
              <a:rPr lang="fr-FR" altLang="fr-FR" sz="1500" baseline="30000" dirty="0">
                <a:latin typeface="Times New Roman" panose="02020603050405020304" pitchFamily="18" charset="0"/>
                <a:cs typeface="Times New Roman" panose="02020603050405020304" pitchFamily="18" charset="0"/>
              </a:rPr>
              <a:t> </a:t>
            </a:r>
            <a:r>
              <a:rPr lang="fr-FR" altLang="fr-FR" sz="1500" dirty="0">
                <a:latin typeface="Times New Roman" panose="02020603050405020304" pitchFamily="18" charset="0"/>
                <a:cs typeface="Times New Roman" panose="02020603050405020304" pitchFamily="18" charset="0"/>
              </a:rPr>
              <a:t>, </a:t>
            </a:r>
            <a:r>
              <a:rPr lang="fr-FR" altLang="fr-FR" sz="1500" dirty="0">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J A </a:t>
            </a:r>
            <a:r>
              <a:rPr lang="fr-FR" altLang="fr-FR" sz="1500" dirty="0" err="1">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Giuly</a:t>
            </a:r>
            <a:r>
              <a:rPr lang="fr-FR" altLang="fr-FR" sz="1500" baseline="30000" dirty="0">
                <a:latin typeface="Times New Roman" panose="02020603050405020304" pitchFamily="18" charset="0"/>
                <a:cs typeface="Times New Roman" panose="02020603050405020304" pitchFamily="18" charset="0"/>
              </a:rPr>
              <a:t> </a:t>
            </a:r>
            <a:r>
              <a:rPr lang="fr-FR" altLang="fr-FR" sz="1500" dirty="0">
                <a:latin typeface="Times New Roman" panose="02020603050405020304" pitchFamily="18" charset="0"/>
                <a:cs typeface="Times New Roman" panose="02020603050405020304" pitchFamily="18" charset="0"/>
              </a:rPr>
              <a:t>, </a:t>
            </a:r>
            <a:r>
              <a:rPr lang="fr-FR" altLang="fr-FR" sz="1500" dirty="0">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R </a:t>
            </a:r>
            <a:r>
              <a:rPr lang="fr-FR" altLang="fr-FR" sz="1500" dirty="0" err="1">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Bendavid</a:t>
            </a:r>
            <a:r>
              <a:rPr lang="fr-FR" altLang="fr-FR" sz="1500" baseline="30000" dirty="0">
                <a:latin typeface="Times New Roman" panose="02020603050405020304" pitchFamily="18" charset="0"/>
                <a:cs typeface="Times New Roman" panose="02020603050405020304" pitchFamily="18" charset="0"/>
              </a:rPr>
              <a:t> </a:t>
            </a:r>
            <a:endParaRPr lang="fr-FR" altLang="fr-FR" sz="1500" dirty="0">
              <a:latin typeface="Times New Roman" panose="02020603050405020304" pitchFamily="18" charset="0"/>
              <a:cs typeface="Times New Roman" panose="02020603050405020304" pitchFamily="18" charset="0"/>
            </a:endParaRPr>
          </a:p>
          <a:p>
            <a:endParaRPr lang="fr-FR" dirty="0"/>
          </a:p>
        </p:txBody>
      </p:sp>
    </p:spTree>
    <p:extLst>
      <p:ext uri="{BB962C8B-B14F-4D97-AF65-F5344CB8AC3E}">
        <p14:creationId xmlns:p14="http://schemas.microsoft.com/office/powerpoint/2010/main" val="2754017794"/>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1026</TotalTime>
  <Words>3011</Words>
  <Application>Microsoft Office PowerPoint</Application>
  <PresentationFormat>Grand écran</PresentationFormat>
  <Paragraphs>423</Paragraphs>
  <Slides>53</Slides>
  <Notes>37</Notes>
  <HiddenSlides>0</HiddenSlides>
  <MMClips>0</MMClips>
  <ScaleCrop>false</ScaleCrop>
  <HeadingPairs>
    <vt:vector size="8" baseType="variant">
      <vt:variant>
        <vt:lpstr>Polices utilisées</vt:lpstr>
      </vt:variant>
      <vt:variant>
        <vt:i4>11</vt:i4>
      </vt:variant>
      <vt:variant>
        <vt:lpstr>Thème</vt:lpstr>
      </vt:variant>
      <vt:variant>
        <vt:i4>1</vt:i4>
      </vt:variant>
      <vt:variant>
        <vt:lpstr>Serveurs OLE incorporés</vt:lpstr>
      </vt:variant>
      <vt:variant>
        <vt:i4>1</vt:i4>
      </vt:variant>
      <vt:variant>
        <vt:lpstr>Titres des diapositives</vt:lpstr>
      </vt:variant>
      <vt:variant>
        <vt:i4>53</vt:i4>
      </vt:variant>
    </vt:vector>
  </HeadingPairs>
  <TitlesOfParts>
    <vt:vector size="66" baseType="lpstr">
      <vt:lpstr>Yu Gothic UI Semibold</vt:lpstr>
      <vt:lpstr>Arial</vt:lpstr>
      <vt:lpstr>Arial Unicode MS</vt:lpstr>
      <vt:lpstr>BlinkMacSystemFont</vt:lpstr>
      <vt:lpstr>Calibri</vt:lpstr>
      <vt:lpstr>Calibri Light</vt:lpstr>
      <vt:lpstr>Comic Sans MS</vt:lpstr>
      <vt:lpstr>Garamond</vt:lpstr>
      <vt:lpstr>Open Sans</vt:lpstr>
      <vt:lpstr>Times New Roman</vt:lpstr>
      <vt:lpstr>Wingdings</vt:lpstr>
      <vt:lpstr>Thème Office</vt:lpstr>
      <vt:lpstr>Photo Editor Photo</vt:lpstr>
      <vt:lpstr>XVIII Symposium sur les prothèses pariétales  Mesh 2022 Paris 17 JUIN 2022 </vt:lpstr>
      <vt:lpstr>XVIII Symposium sur les prothèses pariétales Mesh 2022 Paris 17 JUIN 2022</vt:lpstr>
      <vt:lpstr>ANATOMIST AGE</vt:lpstr>
      <vt:lpstr>Anesthesia 1848</vt:lpstr>
      <vt:lpstr>                    ASEPSIS 1867-1873</vt:lpstr>
      <vt:lpstr>THE  PIONEERS</vt:lpstr>
      <vt:lpstr>Eduardo Bassini (1844-1924) </vt:lpstr>
      <vt:lpstr>Acquaviva/ Corti:  the innovators  the hammock prosthesis</vt:lpstr>
      <vt:lpstr>Acquaviva/Corti: the innovators Closure of the musculopectineal orifice</vt:lpstr>
      <vt:lpstr>Henri R Fruchaud, 1956 Surgical Anatomy of groin hernia Surgical treatment of groin hernia </vt:lpstr>
      <vt:lpstr>Henri R Fruchaud, 1956</vt:lpstr>
      <vt:lpstr>The Nyhus Preperitoneal Repair, 1960</vt:lpstr>
      <vt:lpstr>Jean RIVES 1965</vt:lpstr>
      <vt:lpstr>René Stoppa</vt:lpstr>
      <vt:lpstr>Laparoscopic  hernia surgery 1992</vt:lpstr>
      <vt:lpstr>  Laparoscopic    hernia surgery   1992</vt:lpstr>
      <vt:lpstr> Franz Ugahary</vt:lpstr>
      <vt:lpstr>Skin incision 3-4 cm</vt:lpstr>
      <vt:lpstr>SPECIFIC MATERIAL</vt:lpstr>
      <vt:lpstr> « Trans Inguinal Pre Peritoneal » technique: TIPP 2005 </vt:lpstr>
      <vt:lpstr>TIPP TECHNIQUE 2005</vt:lpstr>
      <vt:lpstr>Comparaison Between MOPP/TIPP AND UGAHARY incision</vt:lpstr>
      <vt:lpstr>Présentation PowerPoint</vt:lpstr>
      <vt:lpstr>Transversalis fascia and anterior approach TIPP/MOPP technique</vt:lpstr>
      <vt:lpstr>Présentation PowerPoint</vt:lpstr>
      <vt:lpstr>Fig 13 Visualization of the inferior epigastric vessels </vt:lpstr>
      <vt:lpstr>Fig. 12 Penetration throught the deep inguinal ring : the yellow fat </vt:lpstr>
      <vt:lpstr>Présentation PowerPoint</vt:lpstr>
      <vt:lpstr>Présentation PowerPoint</vt:lpstr>
      <vt:lpstr>Fig 16 Parietalization of the cord visualization of the parietalization triangle </vt:lpstr>
      <vt:lpstr>Parietalization of the cord</vt:lpstr>
      <vt:lpstr>Open Preperitoneal (TIPP/MOPP) results N=1401</vt:lpstr>
      <vt:lpstr>   1 Interest of the Open Preperitoneal (MOPP/TIPP)  compared to endoscopic surgery in the elderly   (Less endoscopic surgery in octogenarians and nonagenarians in the club hernia data base) </vt:lpstr>
      <vt:lpstr>ELDERLY PATIENTS: C.H. DATABASE </vt:lpstr>
      <vt:lpstr>CLUB HERNIE DATABASE </vt:lpstr>
      <vt:lpstr>Groin hernias: minimally open approach pre peritoneal prosthesis</vt:lpstr>
      <vt:lpstr>Groin hernias: minimally open approach pre peritoneal prosthesis: one year follow up</vt:lpstr>
      <vt:lpstr>Minimal Open Pre Peritoneal technique / endoscopic</vt:lpstr>
      <vt:lpstr>MOPP better than Lichtenstein?  What about  the femoral hernias</vt:lpstr>
      <vt:lpstr>TIPP better than Lichtenstein? What about  the femoral hernias</vt:lpstr>
      <vt:lpstr>85 year old Woman ilio-inguinal block inguinal ambulatory setting</vt:lpstr>
      <vt:lpstr>Scary abdominal wall</vt:lpstr>
      <vt:lpstr>After colectomy: Right and left hernias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EHS Lunch Symposium 13 October 2021</dc:title>
  <dc:creator>Utilisateur</dc:creator>
  <cp:lastModifiedBy>MDC6</cp:lastModifiedBy>
  <cp:revision>31</cp:revision>
  <dcterms:created xsi:type="dcterms:W3CDTF">2021-08-29T14:05:57Z</dcterms:created>
  <dcterms:modified xsi:type="dcterms:W3CDTF">2022-06-17T06:04:47Z</dcterms:modified>
</cp:coreProperties>
</file>