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84" r:id="rId4"/>
    <p:sldId id="278" r:id="rId5"/>
    <p:sldId id="271" r:id="rId6"/>
    <p:sldId id="286" r:id="rId7"/>
    <p:sldId id="267" r:id="rId8"/>
    <p:sldId id="289" r:id="rId9"/>
    <p:sldId id="290" r:id="rId10"/>
    <p:sldId id="292" r:id="rId11"/>
    <p:sldId id="291" r:id="rId12"/>
    <p:sldId id="293" r:id="rId13"/>
    <p:sldId id="269" r:id="rId14"/>
    <p:sldId id="261" r:id="rId15"/>
    <p:sldId id="295" r:id="rId16"/>
    <p:sldId id="296" r:id="rId17"/>
    <p:sldId id="299" r:id="rId18"/>
    <p:sldId id="297" r:id="rId19"/>
    <p:sldId id="298" r:id="rId20"/>
    <p:sldId id="304" r:id="rId21"/>
    <p:sldId id="303" r:id="rId22"/>
    <p:sldId id="270" r:id="rId23"/>
    <p:sldId id="300" r:id="rId24"/>
    <p:sldId id="262" r:id="rId25"/>
    <p:sldId id="30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ément richet" initials="cr" lastIdx="3" clrIdx="0">
    <p:extLst>
      <p:ext uri="{19B8F6BF-5375-455C-9EA6-DF929625EA0E}">
        <p15:presenceInfo xmlns:p15="http://schemas.microsoft.com/office/powerpoint/2012/main" userId="clément rich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0FA0E"/>
    <a:srgbClr val="E71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308" autoAdjust="0"/>
  </p:normalViewPr>
  <p:slideViewPr>
    <p:cSldViewPr snapToGrid="0">
      <p:cViewPr varScale="1">
        <p:scale>
          <a:sx n="67" d="100"/>
          <a:sy n="67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325F-ADFE-4764-9946-93AC227DBDC1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FED3-3FBA-43B3-AB25-9BBED7B926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9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Incidence : 10 à 12 %, 0,5% à 6% pour les douleurs sévères</a:t>
            </a:r>
          </a:p>
          <a:p>
            <a:r>
              <a:rPr lang="fr-FR" dirty="0"/>
              <a:t>Aujourd’hui nombreuses techniques disponibles : avec ou sans prothèse, voie ouverte ou abord coelioscopique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13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dirty="0"/>
              <a:t>Créé en 2011</a:t>
            </a:r>
          </a:p>
          <a:p>
            <a:pPr lvl="1"/>
            <a:r>
              <a:rPr lang="fr-FR" sz="1200" dirty="0"/>
              <a:t>&gt; 40 chirurgiens </a:t>
            </a:r>
            <a:r>
              <a:rPr lang="fr-FR" sz="1200" dirty="0" err="1"/>
              <a:t>pariétalistes</a:t>
            </a:r>
            <a:r>
              <a:rPr lang="fr-FR" sz="1200" dirty="0"/>
              <a:t> experts</a:t>
            </a:r>
          </a:p>
          <a:p>
            <a:pPr lvl="1"/>
            <a:r>
              <a:rPr lang="fr-FR" sz="1200" dirty="0"/>
              <a:t>&gt; 52 000 hernies inguinales enregistrées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7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16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Rend comparable deux groupes hétérogènes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 Attribution d’une probabilité de recevoir le traitement selon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     caractéristiques de base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Pseudo-randomisation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Approximation d’un RCT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Facteurs confondants </a:t>
            </a:r>
            <a:r>
              <a:rPr lang="fr-FR" dirty="0"/>
              <a:t>: âge, sexe, IMC, activité physique, symptômes préopératoires, score ASA, bilatéralité, localisation de la hernie et de sa taille.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0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Taille hernie fémorale déjà proche de 10</a:t>
            </a:r>
          </a:p>
          <a:p>
            <a:r>
              <a:rPr lang="fr-FR" dirty="0"/>
              <a:t>ASA &gt;20%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8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Taille hernie fémorale déjà proche de 10</a:t>
            </a:r>
          </a:p>
          <a:p>
            <a:r>
              <a:rPr lang="fr-FR" dirty="0"/>
              <a:t>ASA &gt;20%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6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95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5FED3-3FBA-43B3-AB25-9BBED7B926E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2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46AF5-4B27-4F88-A88A-BA21406ED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41E6D7-CE66-40B1-93E8-D99090879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30CD8-BD73-4253-8ADC-14604E0F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DEE0E-FCC3-4B47-BC72-DFFFDE07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B8C80-FACB-4AA0-AF21-1BCE2F3A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6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E9F10-DCEB-4D65-BAA1-3D5DB30E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6FDBD3-DEEB-4846-A5B1-F0B5AA617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8580D-BA9B-48FA-B248-ACBED011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F8E93-B623-4EFC-B515-FCF1D3F4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91BE2-5CBF-4D3B-BE8E-58BE9E8C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99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B57794-1793-4575-A08E-D913145D4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BD9794-31C6-4816-99F9-4B08E0EB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60DF4-8EEA-4C3E-822D-C67317B9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A3FBB-6097-4429-BDA3-CB204507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99F9F-5B0F-4A3D-93AB-62C6682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0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33658-B667-4302-89FE-8A9B4CBE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2507C-BAB4-4410-A489-4E7AB881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44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28F4B-210A-43DF-9596-380FF5F4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671C6E-84F2-4E57-9D47-50686B74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7C9D60-0F67-426B-805C-4B2A656C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88A680-FDDF-41F0-9292-8C7A5260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DD5AB-D41B-4E6F-B49C-B0C45D3E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7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4ECA5-FF41-45E5-92C4-A21BCAC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EC6B5-BEF3-4159-AA82-288D06459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0AB65D-389A-4B86-9D9D-820F8F178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072292-7842-4A42-86F1-3BB2B41E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9231DC-16A1-4580-BFA6-B93F6AE9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EEA7C7-2298-4D39-9217-3D9B3D61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4FD81-93E8-40D6-AF20-D4B8280A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E2A3E-3B73-46F8-B6A9-69C23476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781DD7-127C-4E57-A12E-FE77027BE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455445-3BB7-42C8-A8FA-4208AB7AF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CFD1D3-A371-4D38-8E9E-6C62AC748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AF5368-2DEB-4F81-A4BB-10B06244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8E06E1-64C8-42EF-BD0D-ED3CA791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47F1DD-BDEA-45F0-93D3-22A22E2B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0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8FC4E-FF66-45D8-B89D-FB62B44D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C73B96-688C-4258-BCCD-6ED96286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7878BD-9EF1-4B41-AD13-680991C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D2132-64F1-473C-8041-FDFFE4AD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83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73ABB8-6E2F-4A63-9B53-CA7DC64A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E2D675-9B34-4F72-B60E-2E46A444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3C8504-8F72-4B6B-8B53-6D5ADC08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575D4-101B-416D-9C8F-E37D4E9D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CBDFD-9E88-430B-8C90-6C3F43DF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78BFE2-8CC4-4F8F-AA42-B4D555410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84344F-8125-4ED4-BA4A-67EE0EE7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3D9157-5BF7-4981-BD9D-99B831CB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FD561-DB40-47D8-BBB8-D95EB3FA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4E7F4-2F43-46F1-86FE-CA867387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E1E98B-2FA6-44EE-8655-9BDB052E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CB7BB1-E2FB-492C-A98D-E3860EAED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227DAA-5544-44B1-AB3E-8BBA4D59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B9F1A3-5A6B-4FA3-B05A-DCF26B2F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744A8-D243-4EEE-8AAC-2AAD193B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7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4C40D9-C646-491D-ABF9-963377BE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9D01E1-D0B2-42E8-8223-143A63B09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5BD4A-FD61-4306-97FB-037CA19B1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64CB-EBE1-4448-9C3F-5C5D6B9128D4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CE252-F216-41A0-A329-88C75B822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C8A50-C330-4007-95E8-A057C51FF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41B4-078C-4EC4-9450-E9404F767835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A8C0-1EB6-22B1-983D-92ADFD3DD334}"/>
              </a:ext>
            </a:extLst>
          </p:cNvPr>
          <p:cNvSpPr/>
          <p:nvPr userDrawn="1"/>
        </p:nvSpPr>
        <p:spPr>
          <a:xfrm>
            <a:off x="0" y="273684"/>
            <a:ext cx="12192000" cy="771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66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DDCD8-E221-441E-869F-D0A772BB3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587"/>
            <a:ext cx="9144000" cy="2931477"/>
          </a:xfrm>
        </p:spPr>
        <p:txBody>
          <a:bodyPr>
            <a:noAutofit/>
          </a:bodyPr>
          <a:lstStyle/>
          <a:p>
            <a:b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Y’A DU NEUF ! »</a:t>
            </a:r>
            <a:b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« LICHT » ENTRAINE T-IL PLUS DE DOULEUR POST-OPERATOIRE CHRONIQUE QUES LES TECHNIQUES PREPERITONEALES ?</a:t>
            </a:r>
            <a:br>
              <a:rPr lang="fr-F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04E4D2-8C1C-40B1-9126-5D14B3E17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8612"/>
            <a:ext cx="9144000" cy="2387599"/>
          </a:xfrm>
        </p:spPr>
        <p:txBody>
          <a:bodyPr>
            <a:normAutofit lnSpcReduction="10000"/>
          </a:bodyPr>
          <a:lstStyle/>
          <a:p>
            <a:endParaRPr lang="fr-FR" sz="18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endParaRPr lang="fr-FR" dirty="0"/>
          </a:p>
          <a:p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Lichtenstein vs. TIPP, TAPP and TEP for primary inguinal hernia, a matched propensity score study of the French “Club </a:t>
            </a:r>
            <a:r>
              <a:rPr lang="en-US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hernie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registry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fr-FR" dirty="0"/>
              <a:t>Romane Hurel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39015-2CC3-B3ED-3BFB-B98A603149C5}"/>
              </a:ext>
            </a:extLst>
          </p:cNvPr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Université de Reims Champagne-Ardenne — Wikipédia">
            <a:extLst>
              <a:ext uri="{FF2B5EF4-FFF2-40B4-BE49-F238E27FC236}">
                <a16:creationId xmlns:a16="http://schemas.microsoft.com/office/drawing/2014/main" id="{BDD17A98-7807-47A2-A32D-020ED8B9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78"/>
            <a:ext cx="205465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U de Reims - Home | Facebook">
            <a:extLst>
              <a:ext uri="{FF2B5EF4-FFF2-40B4-BE49-F238E27FC236}">
                <a16:creationId xmlns:a16="http://schemas.microsoft.com/office/drawing/2014/main" id="{82E0D1BE-7EF2-40C9-9D4A-E3D3A951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21067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90CC2EBF-EF52-F0C2-666B-DE16573C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392" y="210678"/>
            <a:ext cx="2168355" cy="1260000"/>
          </a:xfrm>
          <a:prstGeom prst="rect">
            <a:avLst/>
          </a:prstGeom>
          <a:noFill/>
        </p:spPr>
      </p:pic>
      <p:pic>
        <p:nvPicPr>
          <p:cNvPr id="7" name="Picture 2" descr="SFCP -CH.png">
            <a:extLst>
              <a:ext uri="{FF2B5EF4-FFF2-40B4-BE49-F238E27FC236}">
                <a16:creationId xmlns:a16="http://schemas.microsoft.com/office/drawing/2014/main" id="{5BE7966D-DC27-4D3A-8ACA-DB2A4845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80" y="210678"/>
            <a:ext cx="40337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6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pic>
        <p:nvPicPr>
          <p:cNvPr id="18" name="Image 23">
            <a:extLst>
              <a:ext uri="{FF2B5EF4-FFF2-40B4-BE49-F238E27FC236}">
                <a16:creationId xmlns:a16="http://schemas.microsoft.com/office/drawing/2014/main" id="{2F6AB878-4818-DC8A-774F-5861556D88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09105" y="2389811"/>
            <a:ext cx="5180193" cy="257563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37BE90F-3764-BFF2-D830-BF11A0600E2A}"/>
              </a:ext>
            </a:extLst>
          </p:cNvPr>
          <p:cNvSpPr/>
          <p:nvPr/>
        </p:nvSpPr>
        <p:spPr>
          <a:xfrm>
            <a:off x="7478732" y="3561820"/>
            <a:ext cx="824801" cy="2045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BA43A8-CD68-FC19-5436-0253A480BE77}"/>
              </a:ext>
            </a:extLst>
          </p:cNvPr>
          <p:cNvCxnSpPr/>
          <p:nvPr/>
        </p:nvCxnSpPr>
        <p:spPr>
          <a:xfrm>
            <a:off x="6308067" y="3657600"/>
            <a:ext cx="1089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2">
            <a:extLst>
              <a:ext uri="{FF2B5EF4-FFF2-40B4-BE49-F238E27FC236}">
                <a16:creationId xmlns:a16="http://schemas.microsoft.com/office/drawing/2014/main" id="{C77FE59A-E2A1-70FA-1F38-90787B69D2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88" y="1892917"/>
            <a:ext cx="5958296" cy="388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0">
            <a:extLst>
              <a:ext uri="{FF2B5EF4-FFF2-40B4-BE49-F238E27FC236}">
                <a16:creationId xmlns:a16="http://schemas.microsoft.com/office/drawing/2014/main" id="{BB0071E4-570F-0695-D5D3-CB60D7BBB20E}"/>
              </a:ext>
            </a:extLst>
          </p:cNvPr>
          <p:cNvSpPr txBox="1"/>
          <p:nvPr/>
        </p:nvSpPr>
        <p:spPr>
          <a:xfrm>
            <a:off x="5999574" y="5971860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6. Absolute standardized differences (%) for measured characteristics between patients with TIPP and TAPP procedure, before and after propensity-score matching.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ZoneTexte 6">
            <a:extLst>
              <a:ext uri="{FF2B5EF4-FFF2-40B4-BE49-F238E27FC236}">
                <a16:creationId xmlns:a16="http://schemas.microsoft.com/office/drawing/2014/main" id="{0827E632-B1BC-0BBE-15BB-E2964EB180ED}"/>
              </a:ext>
            </a:extLst>
          </p:cNvPr>
          <p:cNvSpPr txBox="1"/>
          <p:nvPr/>
        </p:nvSpPr>
        <p:spPr>
          <a:xfrm>
            <a:off x="477677" y="1082581"/>
            <a:ext cx="1065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                 </a:t>
            </a:r>
            <a:r>
              <a:rPr lang="fr-FR" b="1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fr-FR" b="1" dirty="0"/>
              <a:t>                                                                 </a:t>
            </a:r>
            <a:r>
              <a:rPr lang="fr-FR" b="1" dirty="0">
                <a:solidFill>
                  <a:srgbClr val="00B050"/>
                </a:solidFill>
              </a:rPr>
              <a:t>TIPP </a:t>
            </a:r>
            <a:r>
              <a:rPr lang="fr-FR" b="1" dirty="0"/>
              <a:t>VS </a:t>
            </a:r>
            <a:r>
              <a:rPr lang="fr-FR" b="1" dirty="0">
                <a:solidFill>
                  <a:srgbClr val="0070C0"/>
                </a:solidFill>
              </a:rPr>
              <a:t>TAPP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F83D93-1FC2-E030-E4A1-92E1036373FC}"/>
              </a:ext>
            </a:extLst>
          </p:cNvPr>
          <p:cNvSpPr/>
          <p:nvPr/>
        </p:nvSpPr>
        <p:spPr>
          <a:xfrm>
            <a:off x="7560240" y="1826454"/>
            <a:ext cx="616214" cy="3462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23">
            <a:extLst>
              <a:ext uri="{FF2B5EF4-FFF2-40B4-BE49-F238E27FC236}">
                <a16:creationId xmlns:a16="http://schemas.microsoft.com/office/drawing/2014/main" id="{F459CD2E-5B75-E05C-D5BB-02208E34F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01526"/>
            <a:ext cx="5958295" cy="28639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FB68AD-55DE-F0E8-BB5E-2B9B3D632B7D}"/>
              </a:ext>
            </a:extLst>
          </p:cNvPr>
          <p:cNvSpPr/>
          <p:nvPr/>
        </p:nvSpPr>
        <p:spPr>
          <a:xfrm>
            <a:off x="4282878" y="3395768"/>
            <a:ext cx="1012453" cy="2618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F3438B-43CC-95B3-26FF-5F3AC0EB92BE}"/>
              </a:ext>
            </a:extLst>
          </p:cNvPr>
          <p:cNvCxnSpPr>
            <a:cxnSpLocks/>
          </p:cNvCxnSpPr>
          <p:nvPr/>
        </p:nvCxnSpPr>
        <p:spPr>
          <a:xfrm flipH="1">
            <a:off x="5322625" y="3532189"/>
            <a:ext cx="6005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3288B62-F1C1-259E-CB51-090EFB8D520D}"/>
              </a:ext>
            </a:extLst>
          </p:cNvPr>
          <p:cNvSpPr/>
          <p:nvPr/>
        </p:nvSpPr>
        <p:spPr>
          <a:xfrm>
            <a:off x="7315200" y="118586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TIPP VS TAPP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61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pic>
        <p:nvPicPr>
          <p:cNvPr id="20" name="Image 23">
            <a:extLst>
              <a:ext uri="{FF2B5EF4-FFF2-40B4-BE49-F238E27FC236}">
                <a16:creationId xmlns:a16="http://schemas.microsoft.com/office/drawing/2014/main" id="{EE4C3941-2F56-0B4D-EB35-B8B163ACC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8102" y="2389811"/>
            <a:ext cx="5180193" cy="25756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070C86-A8EB-B4F9-857A-9F926E4293FA}"/>
              </a:ext>
            </a:extLst>
          </p:cNvPr>
          <p:cNvSpPr/>
          <p:nvPr/>
        </p:nvSpPr>
        <p:spPr>
          <a:xfrm>
            <a:off x="3518598" y="3777911"/>
            <a:ext cx="824801" cy="2045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BCFA7D-FE1C-A8D5-627D-1BDADA5E313B}"/>
              </a:ext>
            </a:extLst>
          </p:cNvPr>
          <p:cNvCxnSpPr/>
          <p:nvPr/>
        </p:nvCxnSpPr>
        <p:spPr>
          <a:xfrm flipH="1">
            <a:off x="3903260" y="5349922"/>
            <a:ext cx="20512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706EDF-9B2D-5968-B309-94F0D95D3371}"/>
              </a:ext>
            </a:extLst>
          </p:cNvPr>
          <p:cNvCxnSpPr/>
          <p:nvPr/>
        </p:nvCxnSpPr>
        <p:spPr>
          <a:xfrm flipV="1">
            <a:off x="3889612" y="3982453"/>
            <a:ext cx="0" cy="1381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1">
            <a:extLst>
              <a:ext uri="{FF2B5EF4-FFF2-40B4-BE49-F238E27FC236}">
                <a16:creationId xmlns:a16="http://schemas.microsoft.com/office/drawing/2014/main" id="{C5B33AC6-A7F9-9C1E-C66D-F5A2D77C28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1845383"/>
            <a:ext cx="5971506" cy="395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ZoneTexte 18">
            <a:extLst>
              <a:ext uri="{FF2B5EF4-FFF2-40B4-BE49-F238E27FC236}">
                <a16:creationId xmlns:a16="http://schemas.microsoft.com/office/drawing/2014/main" id="{D191ED8F-7BC0-E8BC-7067-506E414A0539}"/>
              </a:ext>
            </a:extLst>
          </p:cNvPr>
          <p:cNvSpPr txBox="1"/>
          <p:nvPr/>
        </p:nvSpPr>
        <p:spPr>
          <a:xfrm>
            <a:off x="214343" y="5869743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5. Absolute standardized differences (%) for measured characteristics between patients with Lichtenstein and TEP procedure, before and after propensity-score matching.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C0171-7337-117C-061C-6C1DA24F9BCE}"/>
              </a:ext>
            </a:extLst>
          </p:cNvPr>
          <p:cNvSpPr/>
          <p:nvPr/>
        </p:nvSpPr>
        <p:spPr>
          <a:xfrm>
            <a:off x="1515247" y="1946617"/>
            <a:ext cx="719815" cy="3462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23">
            <a:extLst>
              <a:ext uri="{FF2B5EF4-FFF2-40B4-BE49-F238E27FC236}">
                <a16:creationId xmlns:a16="http://schemas.microsoft.com/office/drawing/2014/main" id="{F431A1B0-639D-0EF7-7AC8-5F20A6885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33707" y="2193477"/>
            <a:ext cx="5958295" cy="28639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37BE90F-3764-BFF2-D830-BF11A0600E2A}"/>
              </a:ext>
            </a:extLst>
          </p:cNvPr>
          <p:cNvSpPr/>
          <p:nvPr/>
        </p:nvSpPr>
        <p:spPr>
          <a:xfrm>
            <a:off x="6920046" y="3509515"/>
            <a:ext cx="859178" cy="1890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BA43A8-CD68-FC19-5436-0253A480BE77}"/>
              </a:ext>
            </a:extLst>
          </p:cNvPr>
          <p:cNvCxnSpPr/>
          <p:nvPr/>
        </p:nvCxnSpPr>
        <p:spPr>
          <a:xfrm>
            <a:off x="5763557" y="3625434"/>
            <a:ext cx="10890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7908C4-C061-7CD5-A594-8A4220A13A2E}"/>
              </a:ext>
            </a:extLst>
          </p:cNvPr>
          <p:cNvSpPr/>
          <p:nvPr/>
        </p:nvSpPr>
        <p:spPr>
          <a:xfrm>
            <a:off x="1503680" y="122714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LICHTENSTEIN VS TEP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43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68340EA-5C24-46FE-BDDA-7D8D648B46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5" y="1857168"/>
            <a:ext cx="5958296" cy="422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74F4CC-A423-490D-BAAB-89382C17992A}"/>
              </a:ext>
            </a:extLst>
          </p:cNvPr>
          <p:cNvSpPr txBox="1"/>
          <p:nvPr/>
        </p:nvSpPr>
        <p:spPr>
          <a:xfrm>
            <a:off x="112162" y="6119336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7. Absolute standardized differences (%) for measured characteristics between patients with TIPP and TEP procedure, before and after propensity-score matching.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487351-3E8A-49C3-9FDB-B961DCE0A30F}"/>
              </a:ext>
            </a:extLst>
          </p:cNvPr>
          <p:cNvSpPr txBox="1"/>
          <p:nvPr/>
        </p:nvSpPr>
        <p:spPr>
          <a:xfrm>
            <a:off x="1105469" y="1298713"/>
            <a:ext cx="1008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                       </a:t>
            </a:r>
            <a:r>
              <a:rPr lang="fr-FR" b="1" dirty="0">
                <a:solidFill>
                  <a:srgbClr val="00B050"/>
                </a:solidFill>
              </a:rPr>
              <a:t>TIPP</a:t>
            </a:r>
            <a:r>
              <a:rPr lang="fr-FR" b="1" dirty="0"/>
              <a:t> vs </a:t>
            </a:r>
            <a:r>
              <a:rPr lang="fr-FR" b="1" dirty="0">
                <a:solidFill>
                  <a:srgbClr val="7030A0"/>
                </a:solidFill>
              </a:rPr>
              <a:t>TEP  </a:t>
            </a:r>
            <a:r>
              <a:rPr lang="fr-FR" b="1" dirty="0"/>
              <a:t>                                                                            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9E51CA-93AF-4E2B-AE41-C1B38CD466B4}"/>
              </a:ext>
            </a:extLst>
          </p:cNvPr>
          <p:cNvSpPr/>
          <p:nvPr/>
        </p:nvSpPr>
        <p:spPr>
          <a:xfrm>
            <a:off x="292555" y="3462280"/>
            <a:ext cx="1483330" cy="228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07053DC-5E00-45A7-AE15-5B4DDEC72D9E}"/>
              </a:ext>
            </a:extLst>
          </p:cNvPr>
          <p:cNvSpPr/>
          <p:nvPr/>
        </p:nvSpPr>
        <p:spPr>
          <a:xfrm>
            <a:off x="2469768" y="3337945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42199A-DCB9-68E6-27C1-925B8E4666BD}"/>
              </a:ext>
            </a:extLst>
          </p:cNvPr>
          <p:cNvCxnSpPr/>
          <p:nvPr/>
        </p:nvCxnSpPr>
        <p:spPr>
          <a:xfrm>
            <a:off x="6205886" y="5431809"/>
            <a:ext cx="25286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23">
            <a:extLst>
              <a:ext uri="{FF2B5EF4-FFF2-40B4-BE49-F238E27FC236}">
                <a16:creationId xmlns:a16="http://schemas.microsoft.com/office/drawing/2014/main" id="{5A0BE091-6557-AFB7-F1E8-DEEF3D8042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33707" y="2193477"/>
            <a:ext cx="5958295" cy="28639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79A6ED-5BC7-CC7F-4207-A97C0C575781}"/>
              </a:ext>
            </a:extLst>
          </p:cNvPr>
          <p:cNvCxnSpPr>
            <a:cxnSpLocks/>
          </p:cNvCxnSpPr>
          <p:nvPr/>
        </p:nvCxnSpPr>
        <p:spPr>
          <a:xfrm flipV="1">
            <a:off x="8734567" y="3971501"/>
            <a:ext cx="0" cy="1460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D348761-1305-9369-1D59-617778B22D18}"/>
              </a:ext>
            </a:extLst>
          </p:cNvPr>
          <p:cNvSpPr/>
          <p:nvPr/>
        </p:nvSpPr>
        <p:spPr>
          <a:xfrm>
            <a:off x="8090609" y="3780430"/>
            <a:ext cx="957856" cy="1910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EE609-FD05-22EF-6648-1D7C441CBB8C}"/>
              </a:ext>
            </a:extLst>
          </p:cNvPr>
          <p:cNvSpPr/>
          <p:nvPr/>
        </p:nvSpPr>
        <p:spPr>
          <a:xfrm>
            <a:off x="1503680" y="122714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TIPP VS TEP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65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B6F1DDF-F826-41D5-8EFB-A6C0B79FEB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2" y="1837616"/>
            <a:ext cx="5741087" cy="437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375852-2F3B-49C0-9B22-C5816AEFB788}"/>
              </a:ext>
            </a:extLst>
          </p:cNvPr>
          <p:cNvSpPr txBox="1"/>
          <p:nvPr/>
        </p:nvSpPr>
        <p:spPr>
          <a:xfrm>
            <a:off x="217459" y="6213506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 8. Absolute standardized differences (%) for measured characteristics between patients with TEP and TAPP procedure, before and after propensity-score matching</a:t>
            </a:r>
            <a:endParaRPr lang="fr-FR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544AC9-D369-417E-B765-5AC2BE7D4041}"/>
              </a:ext>
            </a:extLst>
          </p:cNvPr>
          <p:cNvSpPr/>
          <p:nvPr/>
        </p:nvSpPr>
        <p:spPr>
          <a:xfrm>
            <a:off x="517595" y="2182390"/>
            <a:ext cx="1427328" cy="224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C5700AA-29BD-4FC5-ADF5-87F7A1E491A6}"/>
              </a:ext>
            </a:extLst>
          </p:cNvPr>
          <p:cNvSpPr/>
          <p:nvPr/>
        </p:nvSpPr>
        <p:spPr>
          <a:xfrm>
            <a:off x="2984449" y="2138917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D133A6-A173-C10A-333F-66A3984BD80B}"/>
              </a:ext>
            </a:extLst>
          </p:cNvPr>
          <p:cNvCxnSpPr>
            <a:cxnSpLocks/>
          </p:cNvCxnSpPr>
          <p:nvPr/>
        </p:nvCxnSpPr>
        <p:spPr>
          <a:xfrm flipH="1">
            <a:off x="6233707" y="5554639"/>
            <a:ext cx="29375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23">
            <a:extLst>
              <a:ext uri="{FF2B5EF4-FFF2-40B4-BE49-F238E27FC236}">
                <a16:creationId xmlns:a16="http://schemas.microsoft.com/office/drawing/2014/main" id="{B05CE62B-BD60-8AD7-0E82-A4E1555ED9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33707" y="2193477"/>
            <a:ext cx="5958295" cy="28639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64E975-E1DA-78A5-D433-1E69BB994EEB}"/>
              </a:ext>
            </a:extLst>
          </p:cNvPr>
          <p:cNvCxnSpPr/>
          <p:nvPr/>
        </p:nvCxnSpPr>
        <p:spPr>
          <a:xfrm flipV="1">
            <a:off x="9171295" y="4653887"/>
            <a:ext cx="0" cy="9007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7052D3B-6398-6BC0-F92A-438E0534C4C7}"/>
              </a:ext>
            </a:extLst>
          </p:cNvPr>
          <p:cNvSpPr/>
          <p:nvPr/>
        </p:nvSpPr>
        <p:spPr>
          <a:xfrm>
            <a:off x="8801541" y="4364765"/>
            <a:ext cx="847425" cy="2891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FA7824-8554-4022-55F4-91021570AE27}"/>
              </a:ext>
            </a:extLst>
          </p:cNvPr>
          <p:cNvSpPr/>
          <p:nvPr/>
        </p:nvSpPr>
        <p:spPr>
          <a:xfrm>
            <a:off x="1503680" y="122714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TAPP VS TEP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97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A85F354-68A5-46E5-B3BF-8996B3339708}"/>
              </a:ext>
            </a:extLst>
          </p:cNvPr>
          <p:cNvSpPr txBox="1"/>
          <p:nvPr/>
        </p:nvSpPr>
        <p:spPr>
          <a:xfrm>
            <a:off x="2922673" y="2370424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5333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88" y="477698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EF009-3161-4A0A-88A8-8E271DFC7F8F}"/>
              </a:ext>
            </a:extLst>
          </p:cNvPr>
          <p:cNvSpPr/>
          <p:nvPr/>
        </p:nvSpPr>
        <p:spPr>
          <a:xfrm>
            <a:off x="2911640" y="1721073"/>
            <a:ext cx="316829" cy="3808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&gt;</a:t>
            </a:r>
            <a:endParaRPr lang="en-US" dirty="0"/>
          </a:p>
        </p:txBody>
      </p:sp>
      <p:pic>
        <p:nvPicPr>
          <p:cNvPr id="3074" name="Picture 2" descr="3.1.2 Lichtenstein operation | Herniamed gGmbH">
            <a:extLst>
              <a:ext uri="{FF2B5EF4-FFF2-40B4-BE49-F238E27FC236}">
                <a16:creationId xmlns:a16="http://schemas.microsoft.com/office/drawing/2014/main" id="{74E23D25-59F3-6D61-8CC3-0130DA2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94" y="1355850"/>
            <a:ext cx="2808510" cy="23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435804-BD95-DAE4-E017-A1C94D813EED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A6C9E-749C-2A74-B263-D7E86A782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185" y="3895817"/>
            <a:ext cx="2352675" cy="2524125"/>
          </a:xfrm>
          <a:prstGeom prst="rect">
            <a:avLst/>
          </a:prstGeom>
        </p:spPr>
      </p:pic>
      <p:pic>
        <p:nvPicPr>
          <p:cNvPr id="3078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EA6D470B-CC3D-0465-F249-3E7D3C45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12593806-E86C-071D-7213-D74D27C678BD}"/>
              </a:ext>
            </a:extLst>
          </p:cNvPr>
          <p:cNvSpPr/>
          <p:nvPr/>
        </p:nvSpPr>
        <p:spPr>
          <a:xfrm>
            <a:off x="9971489" y="1444127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LICHT</a:t>
            </a:r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9823056E-8C86-178D-CA0D-4B94C28F1E78}"/>
              </a:ext>
            </a:extLst>
          </p:cNvPr>
          <p:cNvSpPr/>
          <p:nvPr/>
        </p:nvSpPr>
        <p:spPr>
          <a:xfrm>
            <a:off x="7484764" y="4557623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TIPP</a:t>
            </a:r>
          </a:p>
        </p:txBody>
      </p:sp>
    </p:spTree>
    <p:extLst>
      <p:ext uri="{BB962C8B-B14F-4D97-AF65-F5344CB8AC3E}">
        <p14:creationId xmlns:p14="http://schemas.microsoft.com/office/powerpoint/2010/main" val="38153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5333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88" y="477698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E4918C-5581-97CC-425F-91C369021AD0}"/>
              </a:ext>
            </a:extLst>
          </p:cNvPr>
          <p:cNvSpPr/>
          <p:nvPr/>
        </p:nvSpPr>
        <p:spPr>
          <a:xfrm>
            <a:off x="2922673" y="2478953"/>
            <a:ext cx="373965" cy="380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AA5D2EDC-BDA3-88E4-F787-B1D1C99CD25D}"/>
              </a:ext>
            </a:extLst>
          </p:cNvPr>
          <p:cNvSpPr txBox="1">
            <a:spLocks/>
          </p:cNvSpPr>
          <p:nvPr/>
        </p:nvSpPr>
        <p:spPr>
          <a:xfrm>
            <a:off x="838200" y="79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>
                <a:solidFill>
                  <a:srgbClr val="FF0000"/>
                </a:solidFill>
              </a:rPr>
              <a:t>RESULTATS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CA0746A-7298-5A3C-7F72-FBC9041FA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79" y="4006978"/>
            <a:ext cx="2267437" cy="2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A5CD56-DFC1-C3E7-E16D-D6075852A7D3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38" name="Picture 2" descr="3.1.2 Lichtenstein operation | Herniamed gGmbH">
            <a:extLst>
              <a:ext uri="{FF2B5EF4-FFF2-40B4-BE49-F238E27FC236}">
                <a16:creationId xmlns:a16="http://schemas.microsoft.com/office/drawing/2014/main" id="{6BDE16E6-AF5E-32E4-6BA0-6A85AAA1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94" y="1355850"/>
            <a:ext cx="2808510" cy="23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CD7BE7A6-DF38-85B7-2928-C4E078F4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27001B30-26EF-2B8A-A3E4-CA964ABF7B48}"/>
              </a:ext>
            </a:extLst>
          </p:cNvPr>
          <p:cNvSpPr/>
          <p:nvPr/>
        </p:nvSpPr>
        <p:spPr>
          <a:xfrm>
            <a:off x="9971489" y="1444127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LICHT</a:t>
            </a:r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AF623204-9E8D-E2BE-428C-3A8700A7C3BE}"/>
              </a:ext>
            </a:extLst>
          </p:cNvPr>
          <p:cNvSpPr/>
          <p:nvPr/>
        </p:nvSpPr>
        <p:spPr>
          <a:xfrm>
            <a:off x="7599049" y="4571747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TAPP</a:t>
            </a:r>
          </a:p>
        </p:txBody>
      </p:sp>
    </p:spTree>
    <p:extLst>
      <p:ext uri="{BB962C8B-B14F-4D97-AF65-F5344CB8AC3E}">
        <p14:creationId xmlns:p14="http://schemas.microsoft.com/office/powerpoint/2010/main" val="42589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5333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88" y="477698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979192-6767-8B51-E1ED-08CF6939F505}"/>
              </a:ext>
            </a:extLst>
          </p:cNvPr>
          <p:cNvSpPr/>
          <p:nvPr/>
        </p:nvSpPr>
        <p:spPr>
          <a:xfrm>
            <a:off x="2922673" y="3244966"/>
            <a:ext cx="373965" cy="380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85D33-22CD-E4B5-01E1-51B6E6F6B660}"/>
              </a:ext>
            </a:extLst>
          </p:cNvPr>
          <p:cNvSpPr txBox="1"/>
          <p:nvPr/>
        </p:nvSpPr>
        <p:spPr>
          <a:xfrm>
            <a:off x="2941209" y="236181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F7CF6AB-44B5-3500-A109-0E7D02FD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7E65041-1794-562B-95A7-B1483674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61" y="4387869"/>
            <a:ext cx="2340560" cy="20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346A5E6-70D8-E1AC-B535-F2E45D4D8E5A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39" name="Picture 2" descr="3.1.2 Lichtenstein operation | Herniamed gGmbH">
            <a:extLst>
              <a:ext uri="{FF2B5EF4-FFF2-40B4-BE49-F238E27FC236}">
                <a16:creationId xmlns:a16="http://schemas.microsoft.com/office/drawing/2014/main" id="{F76BA03D-E2E1-8EAA-1AA8-05EC591A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94" y="1355850"/>
            <a:ext cx="2808510" cy="23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6F831A69-8137-6FB1-C6BF-CA21E0C05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4B675DA1-FD82-C9AF-DC58-DBA3E42DACA4}"/>
              </a:ext>
            </a:extLst>
          </p:cNvPr>
          <p:cNvSpPr/>
          <p:nvPr/>
        </p:nvSpPr>
        <p:spPr>
          <a:xfrm>
            <a:off x="9971489" y="1444127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LICHT</a:t>
            </a:r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81B01437-5D6B-8EEF-6605-1FD212B934B8}"/>
              </a:ext>
            </a:extLst>
          </p:cNvPr>
          <p:cNvSpPr/>
          <p:nvPr/>
        </p:nvSpPr>
        <p:spPr>
          <a:xfrm>
            <a:off x="7484764" y="4557623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TEP</a:t>
            </a:r>
          </a:p>
        </p:txBody>
      </p:sp>
    </p:spTree>
    <p:extLst>
      <p:ext uri="{BB962C8B-B14F-4D97-AF65-F5344CB8AC3E}">
        <p14:creationId xmlns:p14="http://schemas.microsoft.com/office/powerpoint/2010/main" val="4726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380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90" y="4776994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85D33-22CD-E4B5-01E1-51B6E6F6B660}"/>
              </a:ext>
            </a:extLst>
          </p:cNvPr>
          <p:cNvSpPr txBox="1"/>
          <p:nvPr/>
        </p:nvSpPr>
        <p:spPr>
          <a:xfrm>
            <a:off x="2941209" y="236181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849885-E4B6-1867-D320-C39FB00B8518}"/>
              </a:ext>
            </a:extLst>
          </p:cNvPr>
          <p:cNvSpPr/>
          <p:nvPr/>
        </p:nvSpPr>
        <p:spPr>
          <a:xfrm>
            <a:off x="2910124" y="3967228"/>
            <a:ext cx="410451" cy="408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=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A59951DB-049D-2BFC-5FD6-A5540866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AEC06D-1B72-2D3D-4CBB-BAA5610FB295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F3EBD-4C5D-5956-71C0-01DBDDB3B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73" y="1101726"/>
            <a:ext cx="2352675" cy="2524125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B3BE93B-3310-497B-92E5-83D4B343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79" y="4006978"/>
            <a:ext cx="2267437" cy="2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855EFB64-69B5-03DA-4604-CFCF1766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88E8A7E1-C793-AEBE-4CE6-02A45742345C}"/>
              </a:ext>
            </a:extLst>
          </p:cNvPr>
          <p:cNvSpPr/>
          <p:nvPr/>
        </p:nvSpPr>
        <p:spPr>
          <a:xfrm>
            <a:off x="7599049" y="4571747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TAPP</a:t>
            </a:r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4F09D4DB-511C-CD6F-A199-F282FDA0E2BA}"/>
              </a:ext>
            </a:extLst>
          </p:cNvPr>
          <p:cNvSpPr/>
          <p:nvPr/>
        </p:nvSpPr>
        <p:spPr>
          <a:xfrm>
            <a:off x="10010492" y="1436454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TIPP</a:t>
            </a:r>
          </a:p>
        </p:txBody>
      </p:sp>
    </p:spTree>
    <p:extLst>
      <p:ext uri="{BB962C8B-B14F-4D97-AF65-F5344CB8AC3E}">
        <p14:creationId xmlns:p14="http://schemas.microsoft.com/office/powerpoint/2010/main" val="4854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380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90" y="4776994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85D33-22CD-E4B5-01E1-51B6E6F6B660}"/>
              </a:ext>
            </a:extLst>
          </p:cNvPr>
          <p:cNvSpPr txBox="1"/>
          <p:nvPr/>
        </p:nvSpPr>
        <p:spPr>
          <a:xfrm>
            <a:off x="2941209" y="236181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849885-E4B6-1867-D320-C39FB00B8518}"/>
              </a:ext>
            </a:extLst>
          </p:cNvPr>
          <p:cNvSpPr/>
          <p:nvPr/>
        </p:nvSpPr>
        <p:spPr>
          <a:xfrm>
            <a:off x="2882828" y="4758800"/>
            <a:ext cx="410451" cy="408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=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BADE0985-54C1-DC0C-E82C-31BAE5A3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F3572C-54E8-672E-8FA7-74F87D3F9AEE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8B6553C-CF6E-E80F-F198-4514BC44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61" y="4387869"/>
            <a:ext cx="2340560" cy="20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503F5B-CEB0-3D8E-F4CF-287C8E96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773" y="1101726"/>
            <a:ext cx="2352675" cy="2524125"/>
          </a:xfrm>
          <a:prstGeom prst="rect">
            <a:avLst/>
          </a:prstGeom>
        </p:spPr>
      </p:pic>
      <p:pic>
        <p:nvPicPr>
          <p:cNvPr id="37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257523F2-60BB-AD73-36D9-6346AAA0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8DF13EA2-C5CA-39D4-4EF0-14A1C60DDFED}"/>
              </a:ext>
            </a:extLst>
          </p:cNvPr>
          <p:cNvSpPr/>
          <p:nvPr/>
        </p:nvSpPr>
        <p:spPr>
          <a:xfrm>
            <a:off x="7484764" y="4557623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TEP</a:t>
            </a: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ABA87B3F-37AB-E501-4436-DF93B1CE8AD0}"/>
              </a:ext>
            </a:extLst>
          </p:cNvPr>
          <p:cNvSpPr/>
          <p:nvPr/>
        </p:nvSpPr>
        <p:spPr>
          <a:xfrm>
            <a:off x="9919764" y="1410636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TIPP</a:t>
            </a:r>
          </a:p>
        </p:txBody>
      </p:sp>
    </p:spTree>
    <p:extLst>
      <p:ext uri="{BB962C8B-B14F-4D97-AF65-F5344CB8AC3E}">
        <p14:creationId xmlns:p14="http://schemas.microsoft.com/office/powerpoint/2010/main" val="39510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380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82794" y="4776994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85D33-22CD-E4B5-01E1-51B6E6F6B660}"/>
              </a:ext>
            </a:extLst>
          </p:cNvPr>
          <p:cNvSpPr txBox="1"/>
          <p:nvPr/>
        </p:nvSpPr>
        <p:spPr>
          <a:xfrm>
            <a:off x="2941209" y="236181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A2284D-D6B6-327D-1273-7FC70741B6BA}"/>
              </a:ext>
            </a:extLst>
          </p:cNvPr>
          <p:cNvSpPr/>
          <p:nvPr/>
        </p:nvSpPr>
        <p:spPr>
          <a:xfrm>
            <a:off x="2895377" y="5551440"/>
            <a:ext cx="373965" cy="380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4765A7A-FE32-5BE0-EF41-63C8B83C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507A85-2005-32A4-BC9A-24374A84DC1B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6CDCB0B-2ED0-826C-9AC3-504FD22C2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61" y="4387869"/>
            <a:ext cx="2340560" cy="20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6F0CE1A2-3B7A-8034-FF63-BFEE9998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31" y="1349543"/>
            <a:ext cx="2267437" cy="2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Versus Logo Flat Style Design, Versus, Vs, Logo PNG Transparent Image and  Clipart for Free Download">
            <a:extLst>
              <a:ext uri="{FF2B5EF4-FFF2-40B4-BE49-F238E27FC236}">
                <a16:creationId xmlns:a16="http://schemas.microsoft.com/office/drawing/2014/main" id="{AEEC9A95-F5A3-CBCF-14F4-1E7D6C29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5" y="3079220"/>
            <a:ext cx="1611147" cy="1611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E5A6923F-984B-619E-57C5-E3F344F4E1C4}"/>
              </a:ext>
            </a:extLst>
          </p:cNvPr>
          <p:cNvSpPr/>
          <p:nvPr/>
        </p:nvSpPr>
        <p:spPr>
          <a:xfrm>
            <a:off x="9941001" y="1512558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TAPP</a:t>
            </a:r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1CA00FFD-3D14-7709-A269-C387C5FF5CDC}"/>
              </a:ext>
            </a:extLst>
          </p:cNvPr>
          <p:cNvSpPr/>
          <p:nvPr/>
        </p:nvSpPr>
        <p:spPr>
          <a:xfrm>
            <a:off x="7484764" y="4557623"/>
            <a:ext cx="1727209" cy="136226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TEP</a:t>
            </a:r>
          </a:p>
        </p:txBody>
      </p:sp>
    </p:spTree>
    <p:extLst>
      <p:ext uri="{BB962C8B-B14F-4D97-AF65-F5344CB8AC3E}">
        <p14:creationId xmlns:p14="http://schemas.microsoft.com/office/powerpoint/2010/main" val="38372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7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E4D5A-5C27-4080-8A9E-3CDB1F24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6C7107-F1BC-4A65-9D6A-A5520B6BFAB3}"/>
              </a:ext>
            </a:extLst>
          </p:cNvPr>
          <p:cNvSpPr txBox="1"/>
          <p:nvPr/>
        </p:nvSpPr>
        <p:spPr>
          <a:xfrm>
            <a:off x="8968540" y="6308209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Simons MP et al. Hernia 2009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974B87-85AD-4362-B843-BF5F0F6B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647" y="1663838"/>
            <a:ext cx="2183001" cy="37596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9C9D40-3EEA-C899-1845-66A7E3C0F9F5}"/>
              </a:ext>
            </a:extLst>
          </p:cNvPr>
          <p:cNvSpPr/>
          <p:nvPr/>
        </p:nvSpPr>
        <p:spPr>
          <a:xfrm>
            <a:off x="3266333" y="3094037"/>
            <a:ext cx="5343525" cy="1814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POURQUOI UNE ETUDE DE PLUS ?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B41BE96-D113-4F07-A795-6055AA17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61"/>
            <a:ext cx="6134100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3423E-0BD0-46FE-BD9D-DB0CDFE17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1390650"/>
            <a:ext cx="6096000" cy="2038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E77DDF38-F899-4BC7-9F46-601ED3F4C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751" y="4852806"/>
            <a:ext cx="6172200" cy="1809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357A33-BF03-4A90-B01A-D578273CE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416" y="3036178"/>
            <a:ext cx="61626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B23573E1-0CAC-4324-8AC4-83EF39F1A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601"/>
            <a:ext cx="6219825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3820C090-F620-4BA3-BB8E-3095335E5A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39" y="1444709"/>
            <a:ext cx="6124575" cy="1304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EFA6D6B1-503F-4440-9928-5E8C01433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0" y="2327093"/>
            <a:ext cx="6134100" cy="195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30">
            <a:extLst>
              <a:ext uri="{FF2B5EF4-FFF2-40B4-BE49-F238E27FC236}">
                <a16:creationId xmlns:a16="http://schemas.microsoft.com/office/drawing/2014/main" id="{6E6DE431-15A9-4FE3-B375-0CCD186BBF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4861" y="1299196"/>
            <a:ext cx="6248400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034D79C-C8BE-4D53-98EB-BA89423F8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0" y="3557588"/>
            <a:ext cx="6096000" cy="192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28">
            <a:extLst>
              <a:ext uri="{FF2B5EF4-FFF2-40B4-BE49-F238E27FC236}">
                <a16:creationId xmlns:a16="http://schemas.microsoft.com/office/drawing/2014/main" id="{5776D776-4590-4A6E-B0CD-4D6ACE11E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95" y="5481638"/>
            <a:ext cx="6096000" cy="1314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E2F5A07B-AFCE-449E-B3FA-E97B1845E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3933" y="3855328"/>
            <a:ext cx="6162675" cy="2266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90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380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45358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82794" y="4776994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00515-12CB-7DB0-21D3-7232076276D8}"/>
              </a:ext>
            </a:extLst>
          </p:cNvPr>
          <p:cNvSpPr txBox="1"/>
          <p:nvPr/>
        </p:nvSpPr>
        <p:spPr>
          <a:xfrm>
            <a:off x="2911640" y="1608914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85D33-22CD-E4B5-01E1-51B6E6F6B660}"/>
              </a:ext>
            </a:extLst>
          </p:cNvPr>
          <p:cNvSpPr txBox="1"/>
          <p:nvPr/>
        </p:nvSpPr>
        <p:spPr>
          <a:xfrm>
            <a:off x="2941209" y="2361819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A2284D-D6B6-327D-1273-7FC70741B6BA}"/>
              </a:ext>
            </a:extLst>
          </p:cNvPr>
          <p:cNvSpPr/>
          <p:nvPr/>
        </p:nvSpPr>
        <p:spPr>
          <a:xfrm>
            <a:off x="2895377" y="5551440"/>
            <a:ext cx="373965" cy="380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4765A7A-FE32-5BE0-EF41-63C8B83C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507A85-2005-32A4-BC9A-24374A84DC1B}"/>
              </a:ext>
            </a:extLst>
          </p:cNvPr>
          <p:cNvSpPr txBox="1"/>
          <p:nvPr/>
        </p:nvSpPr>
        <p:spPr>
          <a:xfrm>
            <a:off x="10358651" y="6497186"/>
            <a:ext cx="2149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www.herniamed.de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573057C-4BC5-AAB2-CDF3-CBE562A1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04" y="1209372"/>
            <a:ext cx="7033006" cy="204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9BB55A-F072-E9B9-426C-B5214DB09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08" r="1997"/>
          <a:stretch/>
        </p:blipFill>
        <p:spPr>
          <a:xfrm>
            <a:off x="4929803" y="3572787"/>
            <a:ext cx="7033006" cy="315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67E7372-B44F-1D79-0E10-6A36B553D657}"/>
              </a:ext>
            </a:extLst>
          </p:cNvPr>
          <p:cNvSpPr/>
          <p:nvPr/>
        </p:nvSpPr>
        <p:spPr>
          <a:xfrm>
            <a:off x="8282356" y="5461624"/>
            <a:ext cx="544073" cy="8462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96BA7-0B2B-B884-67D8-2CE8DCAAB2A0}"/>
              </a:ext>
            </a:extLst>
          </p:cNvPr>
          <p:cNvSpPr/>
          <p:nvPr/>
        </p:nvSpPr>
        <p:spPr>
          <a:xfrm>
            <a:off x="5092104" y="5456865"/>
            <a:ext cx="1279259" cy="8462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99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6ED040C-8BDA-4C03-ACE4-50190AA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1" y="1298713"/>
            <a:ext cx="6561871" cy="53677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004795-77DA-4F9B-B551-8E3A6099022D}"/>
              </a:ext>
            </a:extLst>
          </p:cNvPr>
          <p:cNvSpPr txBox="1"/>
          <p:nvPr/>
        </p:nvSpPr>
        <p:spPr>
          <a:xfrm>
            <a:off x="2890591" y="3886188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366A0B-15D0-4AC2-889E-45789501B348}"/>
              </a:ext>
            </a:extLst>
          </p:cNvPr>
          <p:cNvSpPr txBox="1"/>
          <p:nvPr/>
        </p:nvSpPr>
        <p:spPr>
          <a:xfrm>
            <a:off x="2866527" y="465559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=</a:t>
            </a:r>
            <a:endParaRPr lang="fr-FR" sz="36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A85F354-68A5-46E5-B3BF-8996B3339708}"/>
              </a:ext>
            </a:extLst>
          </p:cNvPr>
          <p:cNvSpPr txBox="1"/>
          <p:nvPr/>
        </p:nvSpPr>
        <p:spPr>
          <a:xfrm>
            <a:off x="2922673" y="2370424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2EBB-713D-4EE4-ACF2-B98B810DD0BC}"/>
              </a:ext>
            </a:extLst>
          </p:cNvPr>
          <p:cNvSpPr txBox="1"/>
          <p:nvPr/>
        </p:nvSpPr>
        <p:spPr>
          <a:xfrm>
            <a:off x="2934705" y="312700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4F223A-D9D3-4B24-8DAE-7AF1950E2EE2}"/>
              </a:ext>
            </a:extLst>
          </p:cNvPr>
          <p:cNvSpPr txBox="1"/>
          <p:nvPr/>
        </p:nvSpPr>
        <p:spPr>
          <a:xfrm>
            <a:off x="2866527" y="5425333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23C9F-EE9B-481C-A955-69B0CE8B5B6C}"/>
              </a:ext>
            </a:extLst>
          </p:cNvPr>
          <p:cNvSpPr/>
          <p:nvPr/>
        </p:nvSpPr>
        <p:spPr>
          <a:xfrm>
            <a:off x="1997240" y="1724974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27A99-14B9-4B29-A1E1-9C5D582E9BCB}"/>
              </a:ext>
            </a:extLst>
          </p:cNvPr>
          <p:cNvSpPr/>
          <p:nvPr/>
        </p:nvSpPr>
        <p:spPr>
          <a:xfrm>
            <a:off x="2017290" y="2478953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44897-AFF1-405B-8F25-FE1538A50971}"/>
              </a:ext>
            </a:extLst>
          </p:cNvPr>
          <p:cNvSpPr/>
          <p:nvPr/>
        </p:nvSpPr>
        <p:spPr>
          <a:xfrm>
            <a:off x="2037338" y="3244960"/>
            <a:ext cx="914400" cy="38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E6CE7-7EF8-475E-8FE1-EDA42BE244DF}"/>
              </a:ext>
            </a:extLst>
          </p:cNvPr>
          <p:cNvSpPr/>
          <p:nvPr/>
        </p:nvSpPr>
        <p:spPr>
          <a:xfrm>
            <a:off x="2059646" y="4010973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B5746-CAE3-480A-BB16-91E9EBD413F2}"/>
              </a:ext>
            </a:extLst>
          </p:cNvPr>
          <p:cNvSpPr/>
          <p:nvPr/>
        </p:nvSpPr>
        <p:spPr>
          <a:xfrm>
            <a:off x="2017288" y="477698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26402-9C73-465C-803A-D74FCAD6B992}"/>
              </a:ext>
            </a:extLst>
          </p:cNvPr>
          <p:cNvSpPr/>
          <p:nvPr/>
        </p:nvSpPr>
        <p:spPr>
          <a:xfrm>
            <a:off x="3228469" y="1716959"/>
            <a:ext cx="829187" cy="3808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0C522-2134-45AA-935A-8EE4AB57DFFC}"/>
              </a:ext>
            </a:extLst>
          </p:cNvPr>
          <p:cNvSpPr/>
          <p:nvPr/>
        </p:nvSpPr>
        <p:spPr>
          <a:xfrm>
            <a:off x="3296645" y="2482975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EB600A-D601-4583-93A8-F07CA8EF2D51}"/>
              </a:ext>
            </a:extLst>
          </p:cNvPr>
          <p:cNvSpPr/>
          <p:nvPr/>
        </p:nvSpPr>
        <p:spPr>
          <a:xfrm>
            <a:off x="3328727" y="4006978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D3B0C-8C97-40BB-9DB0-B5C9F45BF111}"/>
              </a:ext>
            </a:extLst>
          </p:cNvPr>
          <p:cNvSpPr/>
          <p:nvPr/>
        </p:nvSpPr>
        <p:spPr>
          <a:xfrm>
            <a:off x="2037333" y="5543006"/>
            <a:ext cx="829187" cy="3808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5825E-E659-4D57-BA4E-E066BEEC6D72}"/>
              </a:ext>
            </a:extLst>
          </p:cNvPr>
          <p:cNvSpPr/>
          <p:nvPr/>
        </p:nvSpPr>
        <p:spPr>
          <a:xfrm>
            <a:off x="3296638" y="5538993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2DF97A-62F5-4F9E-AED4-5B774AF63035}"/>
              </a:ext>
            </a:extLst>
          </p:cNvPr>
          <p:cNvSpPr/>
          <p:nvPr/>
        </p:nvSpPr>
        <p:spPr>
          <a:xfrm>
            <a:off x="3304659" y="4776994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78946D-5F7F-4E87-933B-69D58C8EB374}"/>
              </a:ext>
            </a:extLst>
          </p:cNvPr>
          <p:cNvSpPr/>
          <p:nvPr/>
        </p:nvSpPr>
        <p:spPr>
          <a:xfrm>
            <a:off x="3304654" y="3248982"/>
            <a:ext cx="829187" cy="3808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75B642D-C9F5-4D83-B965-F1D582AF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58" y="2820460"/>
            <a:ext cx="4705350" cy="286702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C8ED0C2-4FE0-4A04-9727-1E471BF85FA3}"/>
              </a:ext>
            </a:extLst>
          </p:cNvPr>
          <p:cNvSpPr txBox="1"/>
          <p:nvPr/>
        </p:nvSpPr>
        <p:spPr>
          <a:xfrm>
            <a:off x="8087772" y="5669024"/>
            <a:ext cx="3452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Pr Jean Rives et son équipe Reims 1974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684D50-8BBE-455C-98A9-849EF0FE4CF3}"/>
              </a:ext>
            </a:extLst>
          </p:cNvPr>
          <p:cNvSpPr txBox="1"/>
          <p:nvPr/>
        </p:nvSpPr>
        <p:spPr>
          <a:xfrm>
            <a:off x="7442660" y="196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   </a:t>
            </a:r>
            <a:endParaRPr lang="fr-FR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CDCEDB-B02D-E108-4D22-44DF0844D714}"/>
              </a:ext>
            </a:extLst>
          </p:cNvPr>
          <p:cNvSpPr/>
          <p:nvPr/>
        </p:nvSpPr>
        <p:spPr>
          <a:xfrm>
            <a:off x="7321785" y="1838342"/>
            <a:ext cx="4705350" cy="6047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ym typeface="Wingdings" panose="05000000000000000000" pitchFamily="2" charset="2"/>
              </a:rPr>
              <a:t>Importance de la position pré-péritonéale</a:t>
            </a:r>
            <a:endParaRPr lang="fr-FR" sz="2000" b="1" dirty="0"/>
          </a:p>
        </p:txBody>
      </p:sp>
      <p:sp>
        <p:nvSpPr>
          <p:cNvPr id="33" name="ZoneTexte 14">
            <a:extLst>
              <a:ext uri="{FF2B5EF4-FFF2-40B4-BE49-F238E27FC236}">
                <a16:creationId xmlns:a16="http://schemas.microsoft.com/office/drawing/2014/main" id="{9357E704-664F-5217-C273-82F12E46F360}"/>
              </a:ext>
            </a:extLst>
          </p:cNvPr>
          <p:cNvSpPr txBox="1"/>
          <p:nvPr/>
        </p:nvSpPr>
        <p:spPr>
          <a:xfrm>
            <a:off x="2897652" y="162207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&gt;</a:t>
            </a:r>
            <a:endParaRPr lang="fr-FR" sz="3600" b="1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F3A840-AB92-6E66-1504-754AB0E6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2F710A-DC1E-C945-5CD2-CC44120D8544}"/>
              </a:ext>
            </a:extLst>
          </p:cNvPr>
          <p:cNvSpPr/>
          <p:nvPr/>
        </p:nvSpPr>
        <p:spPr>
          <a:xfrm>
            <a:off x="3242757" y="1716959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DB2A5A-CF22-5A66-C608-ACC3513777FC}"/>
              </a:ext>
            </a:extLst>
          </p:cNvPr>
          <p:cNvSpPr/>
          <p:nvPr/>
        </p:nvSpPr>
        <p:spPr>
          <a:xfrm>
            <a:off x="3295143" y="2483727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BD978C-7BE8-6461-568B-0FBB2A8D87B6}"/>
              </a:ext>
            </a:extLst>
          </p:cNvPr>
          <p:cNvSpPr/>
          <p:nvPr/>
        </p:nvSpPr>
        <p:spPr>
          <a:xfrm>
            <a:off x="3309429" y="3240969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432FEB-B0E2-2CBC-1559-3DDF2910B3D0}"/>
              </a:ext>
            </a:extLst>
          </p:cNvPr>
          <p:cNvSpPr/>
          <p:nvPr/>
        </p:nvSpPr>
        <p:spPr>
          <a:xfrm>
            <a:off x="2037838" y="3998211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6B8A15-A83A-AC53-6D4D-8006F2883F3D}"/>
              </a:ext>
            </a:extLst>
          </p:cNvPr>
          <p:cNvSpPr/>
          <p:nvPr/>
        </p:nvSpPr>
        <p:spPr>
          <a:xfrm>
            <a:off x="3323717" y="3998204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F2B357-16A4-7108-6532-535A844BACB8}"/>
              </a:ext>
            </a:extLst>
          </p:cNvPr>
          <p:cNvSpPr/>
          <p:nvPr/>
        </p:nvSpPr>
        <p:spPr>
          <a:xfrm>
            <a:off x="3309429" y="4784012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CEE3CA-E03C-CC24-70E2-649454C3B423}"/>
              </a:ext>
            </a:extLst>
          </p:cNvPr>
          <p:cNvSpPr/>
          <p:nvPr/>
        </p:nvSpPr>
        <p:spPr>
          <a:xfrm>
            <a:off x="1994974" y="4769727"/>
            <a:ext cx="829187" cy="3889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4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DISCUSSION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DB7BA9-FCD5-2038-0F6C-55950E986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71" y="1165885"/>
            <a:ext cx="6129155" cy="172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9AECA-478C-7C7A-BEB8-32FBC1A9F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23" y="2988860"/>
            <a:ext cx="6399698" cy="3493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1D04F2-96ED-21F5-969C-C552DF45C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138" y="6167464"/>
            <a:ext cx="663196" cy="622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256C2C-1B82-28D9-FCA1-4E4A99898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001" y="6285752"/>
            <a:ext cx="713669" cy="428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005F2A-238B-B0D5-C36E-F202399B0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617" y="6285752"/>
            <a:ext cx="709667" cy="4125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47706A-2EFD-B91A-09DB-B55C7EF9EFBB}"/>
              </a:ext>
            </a:extLst>
          </p:cNvPr>
          <p:cNvSpPr/>
          <p:nvPr/>
        </p:nvSpPr>
        <p:spPr>
          <a:xfrm>
            <a:off x="1261138" y="6274376"/>
            <a:ext cx="663196" cy="4125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7BF338-784C-8D4F-A868-FEED128959AE}"/>
              </a:ext>
            </a:extLst>
          </p:cNvPr>
          <p:cNvSpPr/>
          <p:nvPr/>
        </p:nvSpPr>
        <p:spPr>
          <a:xfrm>
            <a:off x="2966001" y="6288024"/>
            <a:ext cx="663196" cy="4125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8F4253-5975-2B68-7F6D-08C302AC5390}"/>
              </a:ext>
            </a:extLst>
          </p:cNvPr>
          <p:cNvSpPr/>
          <p:nvPr/>
        </p:nvSpPr>
        <p:spPr>
          <a:xfrm>
            <a:off x="4841403" y="6290296"/>
            <a:ext cx="663196" cy="4125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D48E2A-1712-B7FE-9C56-DF701AEE66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487"/>
          <a:stretch/>
        </p:blipFill>
        <p:spPr>
          <a:xfrm>
            <a:off x="6515842" y="1165885"/>
            <a:ext cx="5456687" cy="172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8FA181-468E-DAB7-D3A3-34FC54CA1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675" y="3170910"/>
            <a:ext cx="5941325" cy="5161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D8E90C-4507-ED76-8E34-3257D7B98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625" y="3648846"/>
            <a:ext cx="5795023" cy="1318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57FA0D-FD99-72E8-8426-06A6C87BCE00}"/>
              </a:ext>
            </a:extLst>
          </p:cNvPr>
          <p:cNvSpPr/>
          <p:nvPr/>
        </p:nvSpPr>
        <p:spPr>
          <a:xfrm>
            <a:off x="11582400" y="3687089"/>
            <a:ext cx="523875" cy="3799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E4D5A-5C27-4080-8A9E-3CDB1F24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Avantages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Valide les connaissances et les recommandations pour le Lichtenstein </a:t>
            </a:r>
          </a:p>
          <a:p>
            <a:pPr lvl="1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étude sur registre avec PS confirmant la supériorité de TIPP vs Lichtenstein</a:t>
            </a:r>
          </a:p>
          <a:p>
            <a:pPr lvl="1"/>
            <a:r>
              <a:rPr lang="fr-FR" dirty="0"/>
              <a:t>Etude de gros effectif sur TIPP vs coelioscopie ne trouvant pas de différence significative entre les 3 techniques</a:t>
            </a:r>
            <a:br>
              <a:rPr lang="fr-FR" dirty="0"/>
            </a:br>
            <a:endParaRPr lang="fr-FR" dirty="0">
              <a:sym typeface="Wingdings" panose="05000000000000000000" pitchFamily="2" charset="2"/>
            </a:endParaRPr>
          </a:p>
          <a:p>
            <a:r>
              <a:rPr lang="fr-FR" u="sng" dirty="0"/>
              <a:t>Inconvénients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Etude observationnelle rétrospective sur registre</a:t>
            </a:r>
          </a:p>
          <a:p>
            <a:pPr lvl="1"/>
            <a:r>
              <a:rPr lang="fr-FR" dirty="0"/>
              <a:t>Particularité du registre </a:t>
            </a:r>
            <a:r>
              <a:rPr lang="fr-FR" dirty="0">
                <a:sym typeface="Wingdings" panose="05000000000000000000" pitchFamily="2" charset="2"/>
              </a:rPr>
              <a:t> uniquement chirurgiens experts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CPIP reste un évènement très rare et subjectif, difficile à étudier</a:t>
            </a:r>
            <a:endParaRPr lang="fr-FR" dirty="0"/>
          </a:p>
          <a:p>
            <a:pPr marL="457200" lvl="1" indent="0"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405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E4D5A-5C27-4080-8A9E-3CDB1F24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6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Lichtenstein</a:t>
            </a:r>
            <a:r>
              <a:rPr lang="fr-FR" dirty="0"/>
              <a:t> plus de CPIP que </a:t>
            </a:r>
            <a:r>
              <a:rPr lang="fr-FR" dirty="0">
                <a:solidFill>
                  <a:srgbClr val="00B050"/>
                </a:solidFill>
              </a:rPr>
              <a:t>TIPP</a:t>
            </a:r>
            <a:r>
              <a:rPr lang="fr-FR" dirty="0"/>
              <a:t>/</a:t>
            </a:r>
            <a:r>
              <a:rPr lang="fr-FR" dirty="0">
                <a:solidFill>
                  <a:srgbClr val="0070C0"/>
                </a:solidFill>
              </a:rPr>
              <a:t>TAPP</a:t>
            </a:r>
            <a:r>
              <a:rPr lang="fr-FR" dirty="0"/>
              <a:t>/</a:t>
            </a:r>
            <a:r>
              <a:rPr lang="fr-FR" dirty="0">
                <a:solidFill>
                  <a:srgbClr val="7030A0"/>
                </a:solidFill>
              </a:rPr>
              <a:t>TEP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B050"/>
                </a:solidFill>
              </a:rPr>
              <a:t>TIPP</a:t>
            </a:r>
            <a:r>
              <a:rPr lang="fr-FR" dirty="0"/>
              <a:t> équivalent à  </a:t>
            </a:r>
            <a:r>
              <a:rPr lang="fr-FR" dirty="0">
                <a:solidFill>
                  <a:srgbClr val="0070C0"/>
                </a:solidFill>
              </a:rPr>
              <a:t>TAPP</a:t>
            </a:r>
            <a:r>
              <a:rPr lang="fr-FR" dirty="0"/>
              <a:t>/</a:t>
            </a:r>
            <a:r>
              <a:rPr lang="fr-FR" dirty="0">
                <a:solidFill>
                  <a:srgbClr val="7030A0"/>
                </a:solidFill>
              </a:rPr>
              <a:t>TEP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7030A0"/>
                </a:solidFill>
              </a:rPr>
              <a:t>TEP</a:t>
            </a:r>
            <a:r>
              <a:rPr lang="fr-FR" dirty="0"/>
              <a:t> plus de CPIP que </a:t>
            </a:r>
            <a:r>
              <a:rPr lang="fr-FR" dirty="0">
                <a:solidFill>
                  <a:srgbClr val="0070C0"/>
                </a:solidFill>
              </a:rPr>
              <a:t>TAPP</a:t>
            </a:r>
          </a:p>
          <a:p>
            <a:endParaRPr lang="fr-FR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EFBBE5-15DC-3309-0856-A6512D284B7F}"/>
              </a:ext>
            </a:extLst>
          </p:cNvPr>
          <p:cNvSpPr/>
          <p:nvPr/>
        </p:nvSpPr>
        <p:spPr>
          <a:xfrm>
            <a:off x="2686049" y="4119563"/>
            <a:ext cx="6819901" cy="205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CHANGEMENT DE DOGME :</a:t>
            </a:r>
          </a:p>
          <a:p>
            <a:pPr algn="ctr"/>
            <a:endParaRPr lang="fr-F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AutoNum type="arabicParenR"/>
            </a:pPr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 DE LA PROTHESE PREVAUT SUR LA TECHNIQUE </a:t>
            </a:r>
          </a:p>
          <a:p>
            <a:pPr marL="457200" indent="-457200" algn="ctr">
              <a:buAutoNum type="arabicParenR"/>
            </a:pPr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PRIVILIGIER LA POSITION PRE-PERITONELE</a:t>
            </a:r>
          </a:p>
          <a:p>
            <a:pPr algn="ctr"/>
            <a:endParaRPr lang="fr-F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70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A69E9-F1DB-5E1D-33A0-068E035F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t="16960" r="15766" b="4146"/>
          <a:stretch/>
        </p:blipFill>
        <p:spPr>
          <a:xfrm>
            <a:off x="691486" y="1678675"/>
            <a:ext cx="4977521" cy="382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4942A-BF90-F492-365F-AC5EA2CF8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164" y="1195032"/>
            <a:ext cx="5328770" cy="43050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1CD14B6-6352-B298-81A4-EC19A9B63554}"/>
              </a:ext>
            </a:extLst>
          </p:cNvPr>
          <p:cNvSpPr txBox="1">
            <a:spLocks/>
          </p:cNvSpPr>
          <p:nvPr/>
        </p:nvSpPr>
        <p:spPr>
          <a:xfrm>
            <a:off x="838200" y="3735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57741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2E9DF2-09C1-4851-BD3B-FBA03461FBB9}"/>
              </a:ext>
            </a:extLst>
          </p:cNvPr>
          <p:cNvSpPr/>
          <p:nvPr/>
        </p:nvSpPr>
        <p:spPr>
          <a:xfrm>
            <a:off x="8603249" y="4526060"/>
            <a:ext cx="1802732" cy="92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TAPP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6298B3-C8F6-4AFE-A8A5-16C9A9A4F40B}"/>
              </a:ext>
            </a:extLst>
          </p:cNvPr>
          <p:cNvSpPr/>
          <p:nvPr/>
        </p:nvSpPr>
        <p:spPr>
          <a:xfrm>
            <a:off x="6800516" y="4494358"/>
            <a:ext cx="1802733" cy="92404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TEP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3600C3F-E1F2-4DD7-BCD9-94DF3B73398A}"/>
              </a:ext>
            </a:extLst>
          </p:cNvPr>
          <p:cNvSpPr/>
          <p:nvPr/>
        </p:nvSpPr>
        <p:spPr>
          <a:xfrm>
            <a:off x="10087142" y="1832016"/>
            <a:ext cx="1802733" cy="87157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TIPP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B7F31B4-C446-46D7-8C96-DE05348DD6B7}"/>
              </a:ext>
            </a:extLst>
          </p:cNvPr>
          <p:cNvSpPr/>
          <p:nvPr/>
        </p:nvSpPr>
        <p:spPr>
          <a:xfrm>
            <a:off x="5128125" y="1779545"/>
            <a:ext cx="1802734" cy="924049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Lichtenstein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E4F56F9-DAFE-4189-8861-58DB6BB484A7}"/>
              </a:ext>
            </a:extLst>
          </p:cNvPr>
          <p:cNvSpPr/>
          <p:nvPr/>
        </p:nvSpPr>
        <p:spPr>
          <a:xfrm>
            <a:off x="7949531" y="2173705"/>
            <a:ext cx="1118937" cy="33688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2B13162-9C42-4231-95F6-B804415B900D}"/>
              </a:ext>
            </a:extLst>
          </p:cNvPr>
          <p:cNvSpPr/>
          <p:nvPr/>
        </p:nvSpPr>
        <p:spPr>
          <a:xfrm rot="3361900">
            <a:off x="6241048" y="3184358"/>
            <a:ext cx="1118937" cy="33688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06FA89F-2852-4B06-B22A-34C1FF169DFB}"/>
              </a:ext>
            </a:extLst>
          </p:cNvPr>
          <p:cNvSpPr/>
          <p:nvPr/>
        </p:nvSpPr>
        <p:spPr>
          <a:xfrm rot="6782365">
            <a:off x="9750263" y="3207015"/>
            <a:ext cx="1118937" cy="33688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7A973DC-808D-401E-84FE-60A6BA42EF8F}"/>
              </a:ext>
            </a:extLst>
          </p:cNvPr>
          <p:cNvSpPr/>
          <p:nvPr/>
        </p:nvSpPr>
        <p:spPr>
          <a:xfrm>
            <a:off x="6800516" y="4122821"/>
            <a:ext cx="3605465" cy="3715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COELIOSCOPIE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65ED0D5-A273-49C9-9389-98D6B741D57D}"/>
              </a:ext>
            </a:extLst>
          </p:cNvPr>
          <p:cNvSpPr txBox="1"/>
          <p:nvPr/>
        </p:nvSpPr>
        <p:spPr>
          <a:xfrm>
            <a:off x="10683694" y="296807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11DEB3-5666-4E97-8FA3-BAC6A8CD7130}"/>
              </a:ext>
            </a:extLst>
          </p:cNvPr>
          <p:cNvSpPr txBox="1"/>
          <p:nvPr/>
        </p:nvSpPr>
        <p:spPr>
          <a:xfrm>
            <a:off x="7630330" y="5335250"/>
            <a:ext cx="12554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=</a:t>
            </a:r>
          </a:p>
          <a:p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A9A676-91D2-4AA3-8F4B-946243A55F9F}"/>
              </a:ext>
            </a:extLst>
          </p:cNvPr>
          <p:cNvSpPr txBox="1"/>
          <p:nvPr/>
        </p:nvSpPr>
        <p:spPr>
          <a:xfrm>
            <a:off x="8231651" y="143514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F8C687-66FE-4C1E-8EC6-880A998198F3}"/>
              </a:ext>
            </a:extLst>
          </p:cNvPr>
          <p:cNvSpPr txBox="1"/>
          <p:nvPr/>
        </p:nvSpPr>
        <p:spPr>
          <a:xfrm>
            <a:off x="6348225" y="335338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FE25C5-F370-47F7-AE8C-2B5D66441E7E}"/>
              </a:ext>
            </a:extLst>
          </p:cNvPr>
          <p:cNvSpPr txBox="1"/>
          <p:nvPr/>
        </p:nvSpPr>
        <p:spPr>
          <a:xfrm>
            <a:off x="5902269" y="2643767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E2165-066B-DC6E-88F9-8340867A2862}"/>
              </a:ext>
            </a:extLst>
          </p:cNvPr>
          <p:cNvSpPr/>
          <p:nvPr/>
        </p:nvSpPr>
        <p:spPr>
          <a:xfrm>
            <a:off x="171927" y="1435148"/>
            <a:ext cx="4825858" cy="5051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1A0F59-AE66-4F45-A0AA-52DF3303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" y="5249952"/>
            <a:ext cx="4825859" cy="12460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71D8B7-6CC7-4183-B595-D66E2A66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6" y="1567978"/>
            <a:ext cx="4742793" cy="1194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1E7D2E-5079-4A41-AD40-E5DDCC4BA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1" y="2891440"/>
            <a:ext cx="2258510" cy="1019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9A63EC7-7DC4-418A-BE6D-D149D37A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47" y="2639313"/>
            <a:ext cx="1843976" cy="2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4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MATERIELS ET METHODE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E4D5A-5C27-4080-8A9E-3CDB1F24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74"/>
            <a:ext cx="10515600" cy="5510076"/>
          </a:xfrm>
        </p:spPr>
        <p:txBody>
          <a:bodyPr>
            <a:normAutofit/>
          </a:bodyPr>
          <a:lstStyle/>
          <a:p>
            <a:r>
              <a:rPr lang="fr-FR" dirty="0"/>
              <a:t>Etude observationnelle rétrospective multicentrique sur registre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Objectif primaire: douleur chronique à un an (CPIP)</a:t>
            </a:r>
          </a:p>
          <a:p>
            <a:pPr marL="0" indent="0">
              <a:buNone/>
            </a:pPr>
            <a:r>
              <a:rPr lang="fr-FR" sz="1800" dirty="0"/>
              <a:t>     </a:t>
            </a:r>
            <a:r>
              <a:rPr lang="fr-FR" sz="2000" dirty="0"/>
              <a:t>EVA ≠ 0 </a:t>
            </a:r>
            <a:r>
              <a:rPr lang="fr-FR" sz="2000" u="sng" dirty="0"/>
              <a:t>et/ou </a:t>
            </a:r>
            <a:r>
              <a:rPr lang="fr-FR" sz="2000" dirty="0"/>
              <a:t>douleur &gt; au préopératoire </a:t>
            </a:r>
            <a:r>
              <a:rPr lang="fr-FR" sz="2000" u="sng" dirty="0"/>
              <a:t>et/ou </a:t>
            </a:r>
            <a:r>
              <a:rPr lang="fr-FR" sz="2000" dirty="0"/>
              <a:t>inconfort ou douleur post-opératoire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dirty="0"/>
              <a:t>Données issues du registre français du Club hernie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dirty="0"/>
              <a:t>Contrôle des saisies :</a:t>
            </a:r>
          </a:p>
          <a:p>
            <a:pPr lvl="1"/>
            <a:r>
              <a:rPr lang="fr-FR" dirty="0"/>
              <a:t>Consécutives, non sélectionnées</a:t>
            </a:r>
          </a:p>
          <a:p>
            <a:pPr lvl="1"/>
            <a:r>
              <a:rPr lang="fr-FR" dirty="0"/>
              <a:t>Exhaustives</a:t>
            </a:r>
          </a:p>
          <a:p>
            <a:pPr lvl="1"/>
            <a:r>
              <a:rPr lang="fr-FR" dirty="0"/>
              <a:t>En temps réel online, 164 variables</a:t>
            </a:r>
          </a:p>
          <a:p>
            <a:pPr lvl="1"/>
            <a:r>
              <a:rPr lang="fr-FR" dirty="0"/>
              <a:t>Anonymisées, encryptées</a:t>
            </a:r>
          </a:p>
          <a:p>
            <a:endParaRPr lang="fr-FR" dirty="0"/>
          </a:p>
          <a:p>
            <a:pPr marL="0" indent="0">
              <a:buNone/>
            </a:pPr>
            <a:endParaRPr lang="fr-FR" sz="3200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517D1EEF-68EE-4141-9F26-6DA20108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050" y="3326964"/>
            <a:ext cx="3195637" cy="1856938"/>
          </a:xfrm>
          <a:prstGeom prst="rect">
            <a:avLst/>
          </a:prstGeom>
          <a:noFill/>
        </p:spPr>
      </p:pic>
      <p:pic>
        <p:nvPicPr>
          <p:cNvPr id="11" name="Picture 2" descr="SFCP -CH.png">
            <a:extLst>
              <a:ext uri="{FF2B5EF4-FFF2-40B4-BE49-F238E27FC236}">
                <a16:creationId xmlns:a16="http://schemas.microsoft.com/office/drawing/2014/main" id="{1DB0A77D-115F-4F0D-8508-FDAB61C5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61" y="5417412"/>
            <a:ext cx="40337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9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F086CE-767C-6820-0CFB-3F815075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362" y="6146339"/>
            <a:ext cx="3182939" cy="719344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B68E9B-B66B-4F09-BE81-2DED7039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4440"/>
            <a:ext cx="5157787" cy="3684588"/>
          </a:xfrm>
        </p:spPr>
        <p:txBody>
          <a:bodyPr>
            <a:normAutofit/>
          </a:bodyPr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Entre 29/06/2011- 01/01/2021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&gt; 18 ans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Hernie inguinale primaire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Opéré par Lichtenstein, TIPP, TAPP ou TEP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Suivi &gt; ou égal à 1 an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F37F25-9066-4AB2-9245-3ABAFBC93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4440"/>
            <a:ext cx="5183188" cy="3684588"/>
          </a:xfrm>
        </p:spPr>
        <p:txBody>
          <a:bodyPr>
            <a:normAutofit/>
          </a:bodyPr>
          <a:lstStyle/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Opérations en urgence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Récidives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Autres techniques chirurgicales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</a:rPr>
              <a:t>Suivi absent ou insuffisant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02F3A7B-AB68-4C63-B676-5BFF65EBF32E}"/>
              </a:ext>
            </a:extLst>
          </p:cNvPr>
          <p:cNvSpPr txBox="1">
            <a:spLocks/>
          </p:cNvSpPr>
          <p:nvPr/>
        </p:nvSpPr>
        <p:spPr>
          <a:xfrm>
            <a:off x="838200" y="-63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MATERIELS ET METHODE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62DD3-C1AD-E0F6-8D7E-C070AD73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656"/>
            <a:ext cx="3182939" cy="719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C6B9C-F276-F979-FFAC-DAFE416A8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7"/>
          <a:stretch/>
        </p:blipFill>
        <p:spPr>
          <a:xfrm>
            <a:off x="5238321" y="6202326"/>
            <a:ext cx="2643182" cy="655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BD9A27-9AA0-4BA0-7C10-6C3A6D2C7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62"/>
          <a:stretch/>
        </p:blipFill>
        <p:spPr>
          <a:xfrm>
            <a:off x="3136684" y="6134221"/>
            <a:ext cx="2134977" cy="720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DB2188-23E3-4ED7-8BA6-82D15B50C505}"/>
              </a:ext>
            </a:extLst>
          </p:cNvPr>
          <p:cNvSpPr/>
          <p:nvPr/>
        </p:nvSpPr>
        <p:spPr>
          <a:xfrm>
            <a:off x="3739933" y="5782315"/>
            <a:ext cx="5157787" cy="6509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2ACFFE-FB3C-47E2-8522-26C4C7E3689D}"/>
              </a:ext>
            </a:extLst>
          </p:cNvPr>
          <p:cNvSpPr txBox="1"/>
          <p:nvPr/>
        </p:nvSpPr>
        <p:spPr>
          <a:xfrm>
            <a:off x="3829048" y="58392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32 318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hernies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15 161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inclues</a:t>
            </a:r>
            <a:endParaRPr lang="fr-FR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EB7E55-7002-C61F-12E9-FF1A3298B097}"/>
              </a:ext>
            </a:extLst>
          </p:cNvPr>
          <p:cNvSpPr/>
          <p:nvPr/>
        </p:nvSpPr>
        <p:spPr>
          <a:xfrm>
            <a:off x="1916039" y="1633538"/>
            <a:ext cx="3005284" cy="5232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Critères d’inclusion</a:t>
            </a:r>
            <a:endParaRPr lang="fr-FR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553F84-E663-DC0B-4343-58B20525DD18}"/>
              </a:ext>
            </a:extLst>
          </p:cNvPr>
          <p:cNvSpPr/>
          <p:nvPr/>
        </p:nvSpPr>
        <p:spPr>
          <a:xfrm>
            <a:off x="7261152" y="1633538"/>
            <a:ext cx="3005284" cy="5232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Critères d’exclusion</a:t>
            </a:r>
            <a:endParaRPr lang="fr-FR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41C74-4B33-1337-60CC-F230F6423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998" r="51968"/>
          <a:stretch/>
        </p:blipFill>
        <p:spPr>
          <a:xfrm>
            <a:off x="10870409" y="6146339"/>
            <a:ext cx="1321591" cy="7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MATERIELS ET METHODE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E4D5A-5C27-4080-8A9E-3CDB1F24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35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	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4023B73F-1FF3-424B-9BDD-0D196D4CEE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3" y="1943100"/>
            <a:ext cx="6849925" cy="484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4832CE87-80D9-4EB2-82D4-5BCEE29FA9D4}"/>
              </a:ext>
            </a:extLst>
          </p:cNvPr>
          <p:cNvSpPr/>
          <p:nvPr/>
        </p:nvSpPr>
        <p:spPr>
          <a:xfrm>
            <a:off x="3021763" y="2027320"/>
            <a:ext cx="449002" cy="430053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C8E44B-8436-40D7-AAD0-732C15C2D743}"/>
              </a:ext>
            </a:extLst>
          </p:cNvPr>
          <p:cNvSpPr txBox="1"/>
          <p:nvPr/>
        </p:nvSpPr>
        <p:spPr>
          <a:xfrm>
            <a:off x="6910619" y="609123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10%</a:t>
            </a:r>
          </a:p>
        </p:txBody>
      </p:sp>
      <p:pic>
        <p:nvPicPr>
          <p:cNvPr id="2050" name="Picture 2" descr="16 idées de La LinéA | la linéa, souvenirs d'enfance, dessin animé">
            <a:extLst>
              <a:ext uri="{FF2B5EF4-FFF2-40B4-BE49-F238E27FC236}">
                <a16:creationId xmlns:a16="http://schemas.microsoft.com/office/drawing/2014/main" id="{C9CA83A0-CFC6-7ABE-0729-0B24FF69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163" y="2978579"/>
            <a:ext cx="2045429" cy="2045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69F4C1-6E1A-1AAC-C242-866B8966A107}"/>
              </a:ext>
            </a:extLst>
          </p:cNvPr>
          <p:cNvSpPr/>
          <p:nvPr/>
        </p:nvSpPr>
        <p:spPr>
          <a:xfrm>
            <a:off x="926647" y="5105401"/>
            <a:ext cx="1886945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Facteurs </a:t>
            </a:r>
          </a:p>
          <a:p>
            <a:pPr algn="ctr"/>
            <a:r>
              <a:rPr lang="fr-FR" sz="2400" b="1" dirty="0"/>
              <a:t>confondants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F252C-F0B4-D26A-F217-9C003B5B9AB7}"/>
              </a:ext>
            </a:extLst>
          </p:cNvPr>
          <p:cNvSpPr txBox="1"/>
          <p:nvPr/>
        </p:nvSpPr>
        <p:spPr>
          <a:xfrm>
            <a:off x="4043363" y="1191865"/>
            <a:ext cx="461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Analyse après score de propension</a:t>
            </a:r>
          </a:p>
        </p:txBody>
      </p:sp>
    </p:spTree>
    <p:extLst>
      <p:ext uri="{BB962C8B-B14F-4D97-AF65-F5344CB8AC3E}">
        <p14:creationId xmlns:p14="http://schemas.microsoft.com/office/powerpoint/2010/main" val="75487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B3FF4CF-4776-4387-8996-FB49BA27C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8612" y="1345631"/>
            <a:ext cx="8734776" cy="457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73C5044-FBB1-4FB0-B919-C7B1F0080D27}"/>
              </a:ext>
            </a:extLst>
          </p:cNvPr>
          <p:cNvSpPr txBox="1"/>
          <p:nvPr/>
        </p:nvSpPr>
        <p:spPr>
          <a:xfrm>
            <a:off x="3333467" y="5916471"/>
            <a:ext cx="609372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Flowchart of patient matching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2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FFAD43-6924-4755-BE4F-718AAFE91C7B}"/>
              </a:ext>
            </a:extLst>
          </p:cNvPr>
          <p:cNvSpPr txBox="1"/>
          <p:nvPr/>
        </p:nvSpPr>
        <p:spPr>
          <a:xfrm>
            <a:off x="6075102" y="5988667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3. Absolute standardized differences (%) for measured characteristics between patients with Lichtenstein and TIPP procedure, before and after propensity-score matching.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D62C5B6-7E8B-480C-9FAF-F0D2A6F481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7"/>
          <a:stretch/>
        </p:blipFill>
        <p:spPr bwMode="auto">
          <a:xfrm>
            <a:off x="6220137" y="1825635"/>
            <a:ext cx="5785062" cy="389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201CFE-DE19-4295-A4D6-A6BD23A5F45C}"/>
              </a:ext>
            </a:extLst>
          </p:cNvPr>
          <p:cNvSpPr/>
          <p:nvPr/>
        </p:nvSpPr>
        <p:spPr>
          <a:xfrm>
            <a:off x="6446099" y="2303842"/>
            <a:ext cx="1171211" cy="16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13064-E3D8-4C57-BA6D-EB37577381E4}"/>
              </a:ext>
            </a:extLst>
          </p:cNvPr>
          <p:cNvSpPr/>
          <p:nvPr/>
        </p:nvSpPr>
        <p:spPr>
          <a:xfrm>
            <a:off x="6466149" y="2720938"/>
            <a:ext cx="1171211" cy="16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CD1E864-BAD1-4F36-B0AF-95076C888899}"/>
              </a:ext>
            </a:extLst>
          </p:cNvPr>
          <p:cNvSpPr/>
          <p:nvPr/>
        </p:nvSpPr>
        <p:spPr>
          <a:xfrm>
            <a:off x="8492565" y="2669416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C636F97-06FA-4249-A565-33BE0F61DEC3}"/>
              </a:ext>
            </a:extLst>
          </p:cNvPr>
          <p:cNvSpPr/>
          <p:nvPr/>
        </p:nvSpPr>
        <p:spPr>
          <a:xfrm>
            <a:off x="8669029" y="2232266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23">
            <a:extLst>
              <a:ext uri="{FF2B5EF4-FFF2-40B4-BE49-F238E27FC236}">
                <a16:creationId xmlns:a16="http://schemas.microsoft.com/office/drawing/2014/main" id="{EE4C3941-2F56-0B4D-EB35-B8B163ACCD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101526"/>
            <a:ext cx="5958295" cy="286391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070C86-A8EB-B4F9-857A-9F926E4293FA}"/>
              </a:ext>
            </a:extLst>
          </p:cNvPr>
          <p:cNvSpPr/>
          <p:nvPr/>
        </p:nvSpPr>
        <p:spPr>
          <a:xfrm>
            <a:off x="2557288" y="2500312"/>
            <a:ext cx="864941" cy="2428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DB0071-3F9F-54F3-B6EA-EF9E02662C5D}"/>
              </a:ext>
            </a:extLst>
          </p:cNvPr>
          <p:cNvCxnSpPr>
            <a:cxnSpLocks/>
          </p:cNvCxnSpPr>
          <p:nvPr/>
        </p:nvCxnSpPr>
        <p:spPr>
          <a:xfrm flipH="1">
            <a:off x="3022182" y="1503000"/>
            <a:ext cx="41358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652D69-C106-4C35-2F7D-C5FE6694B817}"/>
              </a:ext>
            </a:extLst>
          </p:cNvPr>
          <p:cNvCxnSpPr/>
          <p:nvPr/>
        </p:nvCxnSpPr>
        <p:spPr>
          <a:xfrm>
            <a:off x="3022182" y="1503000"/>
            <a:ext cx="0" cy="939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3E473-13AF-5843-1251-FD65B51AB1DD}"/>
              </a:ext>
            </a:extLst>
          </p:cNvPr>
          <p:cNvSpPr/>
          <p:nvPr/>
        </p:nvSpPr>
        <p:spPr>
          <a:xfrm>
            <a:off x="7315200" y="118586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/>
              <a:t>LICHTENSTEIN VS TIPP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24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23">
            <a:extLst>
              <a:ext uri="{FF2B5EF4-FFF2-40B4-BE49-F238E27FC236}">
                <a16:creationId xmlns:a16="http://schemas.microsoft.com/office/drawing/2014/main" id="{348D3C51-D42B-B5E2-CF7D-DBB892489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01526"/>
            <a:ext cx="5958295" cy="28639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62D5BB-FB4F-4EDC-8AFF-03CF9101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RESULTATS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070C86-A8EB-B4F9-857A-9F926E4293FA}"/>
              </a:ext>
            </a:extLst>
          </p:cNvPr>
          <p:cNvSpPr/>
          <p:nvPr/>
        </p:nvSpPr>
        <p:spPr>
          <a:xfrm>
            <a:off x="3132833" y="3677896"/>
            <a:ext cx="986751" cy="1797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7">
            <a:extLst>
              <a:ext uri="{FF2B5EF4-FFF2-40B4-BE49-F238E27FC236}">
                <a16:creationId xmlns:a16="http://schemas.microsoft.com/office/drawing/2014/main" id="{2ADEAE12-0911-F826-AF95-279363790A21}"/>
              </a:ext>
            </a:extLst>
          </p:cNvPr>
          <p:cNvSpPr txBox="1"/>
          <p:nvPr/>
        </p:nvSpPr>
        <p:spPr>
          <a:xfrm>
            <a:off x="6076347" y="6008172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4. Absolute standardized differences (%) for measured characteristics between patients with Lichtenstein and TAPP procedure, before and after propensity-score matching.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ZoneTexte 18">
            <a:extLst>
              <a:ext uri="{FF2B5EF4-FFF2-40B4-BE49-F238E27FC236}">
                <a16:creationId xmlns:a16="http://schemas.microsoft.com/office/drawing/2014/main" id="{36F191EB-382F-A280-79EA-F4490C33FFA2}"/>
              </a:ext>
            </a:extLst>
          </p:cNvPr>
          <p:cNvSpPr txBox="1"/>
          <p:nvPr/>
        </p:nvSpPr>
        <p:spPr>
          <a:xfrm>
            <a:off x="4133877" y="1148663"/>
            <a:ext cx="743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                                                              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A17E7C-16E5-E565-5287-BC61E1B94D23}"/>
              </a:ext>
            </a:extLst>
          </p:cNvPr>
          <p:cNvSpPr/>
          <p:nvPr/>
        </p:nvSpPr>
        <p:spPr>
          <a:xfrm>
            <a:off x="6579402" y="2723039"/>
            <a:ext cx="1427328" cy="224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4">
            <a:extLst>
              <a:ext uri="{FF2B5EF4-FFF2-40B4-BE49-F238E27FC236}">
                <a16:creationId xmlns:a16="http://schemas.microsoft.com/office/drawing/2014/main" id="{032C994C-03C3-65A0-9E57-7941996AEFA4}"/>
              </a:ext>
            </a:extLst>
          </p:cNvPr>
          <p:cNvSpPr/>
          <p:nvPr/>
        </p:nvSpPr>
        <p:spPr>
          <a:xfrm>
            <a:off x="8377506" y="2663020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6">
            <a:extLst>
              <a:ext uri="{FF2B5EF4-FFF2-40B4-BE49-F238E27FC236}">
                <a16:creationId xmlns:a16="http://schemas.microsoft.com/office/drawing/2014/main" id="{23133E87-12EE-D502-175C-0D2AB63052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70" y="1789494"/>
            <a:ext cx="5958296" cy="389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5B3796-F8C9-5471-8B74-5B4ED4ED9662}"/>
              </a:ext>
            </a:extLst>
          </p:cNvPr>
          <p:cNvSpPr/>
          <p:nvPr/>
        </p:nvSpPr>
        <p:spPr>
          <a:xfrm>
            <a:off x="6183137" y="2976297"/>
            <a:ext cx="1171211" cy="16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33">
            <a:extLst>
              <a:ext uri="{FF2B5EF4-FFF2-40B4-BE49-F238E27FC236}">
                <a16:creationId xmlns:a16="http://schemas.microsoft.com/office/drawing/2014/main" id="{CDBD5E4C-283A-5B0A-1184-6EE0A660EB24}"/>
              </a:ext>
            </a:extLst>
          </p:cNvPr>
          <p:cNvSpPr/>
          <p:nvPr/>
        </p:nvSpPr>
        <p:spPr>
          <a:xfrm>
            <a:off x="8270955" y="2834285"/>
            <a:ext cx="395785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BCFA7D-FE1C-A8D5-627D-1BDADA5E313B}"/>
              </a:ext>
            </a:extLst>
          </p:cNvPr>
          <p:cNvCxnSpPr>
            <a:cxnSpLocks/>
          </p:cNvCxnSpPr>
          <p:nvPr/>
        </p:nvCxnSpPr>
        <p:spPr>
          <a:xfrm flipH="1">
            <a:off x="3603862" y="5349922"/>
            <a:ext cx="23544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706EDF-9B2D-5968-B309-94F0D95D3371}"/>
              </a:ext>
            </a:extLst>
          </p:cNvPr>
          <p:cNvCxnSpPr/>
          <p:nvPr/>
        </p:nvCxnSpPr>
        <p:spPr>
          <a:xfrm flipV="1">
            <a:off x="3603862" y="3968805"/>
            <a:ext cx="0" cy="1381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62EDBD-520A-BC88-A5CC-F79D0BCBE2E1}"/>
              </a:ext>
            </a:extLst>
          </p:cNvPr>
          <p:cNvSpPr/>
          <p:nvPr/>
        </p:nvSpPr>
        <p:spPr>
          <a:xfrm>
            <a:off x="7315200" y="1185863"/>
            <a:ext cx="3729036" cy="462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LICHTENSTEIN VS TAPP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0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4309</TotalTime>
  <Words>774</Words>
  <Application>Microsoft Office PowerPoint</Application>
  <PresentationFormat>Widescreen</PresentationFormat>
  <Paragraphs>224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Thème Office</vt:lpstr>
      <vt:lpstr>  « Y’A DU NEUF ! »  LE « LICHT » ENTRAINE T-IL PLUS DE DOULEUR POST-OPERATOIRE CHRONIQUE QUES LES TECHNIQUES PREPERITONEALES ? </vt:lpstr>
      <vt:lpstr>INTRODUCTION</vt:lpstr>
      <vt:lpstr>INTRODUCTION</vt:lpstr>
      <vt:lpstr>MATERIELS ET METHODE</vt:lpstr>
      <vt:lpstr>PowerPoint Presentation</vt:lpstr>
      <vt:lpstr>MATERIELS ET METHODE</vt:lpstr>
      <vt:lpstr>RESULTATS</vt:lpstr>
      <vt:lpstr>RESULTATS</vt:lpstr>
      <vt:lpstr>RESULTATS</vt:lpstr>
      <vt:lpstr>RESULTATS</vt:lpstr>
      <vt:lpstr>RESULTATS</vt:lpstr>
      <vt:lpstr>RESULTATS</vt:lpstr>
      <vt:lpstr>RESULTATS</vt:lpstr>
      <vt:lpstr>RESULTATS </vt:lpstr>
      <vt:lpstr>PowerPoint Presentation</vt:lpstr>
      <vt:lpstr>RESULTATS </vt:lpstr>
      <vt:lpstr>RESULTATS </vt:lpstr>
      <vt:lpstr>RESULTATS </vt:lpstr>
      <vt:lpstr>RESULTATS </vt:lpstr>
      <vt:lpstr>RESULTATS </vt:lpstr>
      <vt:lpstr>RESULTATS </vt:lpstr>
      <vt:lpstr>DISCUSSION</vt:lpstr>
      <vt:lpstr>DISCUSSION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Lichtenstein vs TIPP vs TEP vs TAP, a propensity score matched comparison on rate of CPIP at one year.</dc:title>
  <dc:creator>clément richet</dc:creator>
  <cp:lastModifiedBy>clément richet</cp:lastModifiedBy>
  <cp:revision>117</cp:revision>
  <dcterms:created xsi:type="dcterms:W3CDTF">2021-08-26T12:11:01Z</dcterms:created>
  <dcterms:modified xsi:type="dcterms:W3CDTF">2022-06-15T17:22:53Z</dcterms:modified>
</cp:coreProperties>
</file>