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7" r:id="rId2"/>
    <p:sldId id="448" r:id="rId3"/>
    <p:sldId id="453" r:id="rId4"/>
    <p:sldId id="465" r:id="rId5"/>
    <p:sldId id="461" r:id="rId6"/>
    <p:sldId id="464" r:id="rId7"/>
    <p:sldId id="457" r:id="rId8"/>
    <p:sldId id="466" r:id="rId9"/>
    <p:sldId id="449" r:id="rId10"/>
    <p:sldId id="459" r:id="rId11"/>
    <p:sldId id="454" r:id="rId12"/>
    <p:sldId id="455" r:id="rId13"/>
    <p:sldId id="456" r:id="rId14"/>
    <p:sldId id="458" r:id="rId1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4" autoAdjust="0"/>
    <p:restoredTop sz="94660"/>
  </p:normalViewPr>
  <p:slideViewPr>
    <p:cSldViewPr snapToGrid="0">
      <p:cViewPr varScale="1">
        <p:scale>
          <a:sx n="89" d="100"/>
          <a:sy n="89" d="100"/>
        </p:scale>
        <p:origin x="235" y="91"/>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3B4159-3CB8-492C-A999-C89CD38EDDAD}" type="datetimeFigureOut">
              <a:rPr lang="fr-FR" smtClean="0"/>
              <a:t>17/06/2022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CF25BC-DB14-4857-AC21-4C472F00BEE0}" type="slidenum">
              <a:rPr lang="fr-FR" smtClean="0"/>
              <a:t>‹N°›</a:t>
            </a:fld>
            <a:endParaRPr lang="fr-FR"/>
          </a:p>
        </p:txBody>
      </p:sp>
    </p:spTree>
    <p:extLst>
      <p:ext uri="{BB962C8B-B14F-4D97-AF65-F5344CB8AC3E}">
        <p14:creationId xmlns:p14="http://schemas.microsoft.com/office/powerpoint/2010/main" val="18740008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Espace réservé de l'image des diapositives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Espace réservé des notes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fr-FR"/>
              <a:t>Efficacité maximale entre 4 et 6 semaines</a:t>
            </a:r>
          </a:p>
          <a:p>
            <a:pPr eaLnBrk="1" hangingPunct="1">
              <a:spcBef>
                <a:spcPct val="0"/>
              </a:spcBef>
            </a:pPr>
            <a:r>
              <a:rPr lang="fr-FR" altLang="fr-FR"/>
              <a:t>Durée d’effet : 3 mois</a:t>
            </a:r>
          </a:p>
        </p:txBody>
      </p:sp>
      <p:sp>
        <p:nvSpPr>
          <p:cNvPr id="18435" name="Espace réservé du numéro de diapositive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fontAlgn="base">
              <a:spcBef>
                <a:spcPct val="0"/>
              </a:spcBef>
              <a:spcAft>
                <a:spcPct val="0"/>
              </a:spcAft>
            </a:pPr>
            <a:fld id="{E8B80F89-4653-4D1D-ADAA-ABBF45F281E0}" type="slidenum">
              <a:rPr lang="fr-FR" altLang="fr-FR" smtClean="0"/>
              <a:pPr fontAlgn="base">
                <a:spcBef>
                  <a:spcPct val="0"/>
                </a:spcBef>
                <a:spcAft>
                  <a:spcPct val="0"/>
                </a:spcAft>
              </a:pPr>
              <a:t>5</a:t>
            </a:fld>
            <a:endParaRPr lang="fr-FR" altLang="fr-FR"/>
          </a:p>
        </p:txBody>
      </p:sp>
    </p:spTree>
    <p:extLst>
      <p:ext uri="{BB962C8B-B14F-4D97-AF65-F5344CB8AC3E}">
        <p14:creationId xmlns:p14="http://schemas.microsoft.com/office/powerpoint/2010/main" val="2741669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Espace réservé de l'image des diapositives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4" name="Espace réservé des notes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fr-FR"/>
              <a:t>Patient décubitus dorsal, bras homolatéral au dessus de la tête, avec un coussin placé sous la fesse pour exposer le flanc. </a:t>
            </a:r>
          </a:p>
          <a:p>
            <a:pPr eaLnBrk="1" hangingPunct="1">
              <a:spcBef>
                <a:spcPct val="0"/>
              </a:spcBef>
            </a:pPr>
            <a:r>
              <a:rPr lang="fr-FR" altLang="fr-FR"/>
              <a:t>L’opérateur se place du côté de l’injection, l’échographie et l’aide en face.</a:t>
            </a:r>
          </a:p>
          <a:p>
            <a:pPr eaLnBrk="1" hangingPunct="1">
              <a:spcBef>
                <a:spcPct val="0"/>
              </a:spcBef>
            </a:pPr>
            <a:r>
              <a:rPr lang="fr-FR" altLang="fr-FR"/>
              <a:t>L’injection doit être faite de chaque côté sur une ligne située à mi-distance entre la ligne axillaire antérieure et la ligne medio-claviculaire, dans l’espace situé entre l’EIAS et le rebord costal.</a:t>
            </a:r>
          </a:p>
          <a:p>
            <a:pPr eaLnBrk="1" hangingPunct="1">
              <a:spcBef>
                <a:spcPct val="0"/>
              </a:spcBef>
            </a:pPr>
            <a:r>
              <a:rPr lang="fr-FR" altLang="fr-FR"/>
              <a:t>Trois points d’injection sont choisis à égale distance des reliefs osseux.</a:t>
            </a:r>
          </a:p>
          <a:p>
            <a:pPr eaLnBrk="1" hangingPunct="1">
              <a:spcBef>
                <a:spcPct val="0"/>
              </a:spcBef>
            </a:pPr>
            <a:r>
              <a:rPr lang="fr-FR" altLang="fr-FR"/>
              <a:t>Chez certains patients longilignes et dont la rétraction musculaire latérale est modérée, 2 points d’injections supplémentaires peuvent être ajoutés (ronds rouges) sur la ligne axillaire moyenne. Les remaniements pariétaux induits par l’éventration imposent parfois d’adapter les points d’injection. L’objectif est de permettre l’instillation des muscles larges sur leur plus grande longueur, pour en assurer la paralysie nécessaire.</a:t>
            </a:r>
          </a:p>
        </p:txBody>
      </p:sp>
      <p:sp>
        <p:nvSpPr>
          <p:cNvPr id="23555" name="Espace réservé du numéro de diapositive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fontAlgn="base">
              <a:spcBef>
                <a:spcPct val="0"/>
              </a:spcBef>
              <a:spcAft>
                <a:spcPct val="0"/>
              </a:spcAft>
            </a:pPr>
            <a:fld id="{5823F0C6-2A71-4E34-88EC-89452BCDDAB9}" type="slidenum">
              <a:rPr lang="fr-FR" altLang="fr-FR" smtClean="0"/>
              <a:pPr fontAlgn="base">
                <a:spcBef>
                  <a:spcPct val="0"/>
                </a:spcBef>
                <a:spcAft>
                  <a:spcPct val="0"/>
                </a:spcAft>
              </a:pPr>
              <a:t>6</a:t>
            </a:fld>
            <a:endParaRPr lang="fr-FR" altLang="fr-FR"/>
          </a:p>
        </p:txBody>
      </p:sp>
    </p:spTree>
    <p:extLst>
      <p:ext uri="{BB962C8B-B14F-4D97-AF65-F5344CB8AC3E}">
        <p14:creationId xmlns:p14="http://schemas.microsoft.com/office/powerpoint/2010/main" val="1909545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C’est la réelle innovation, qui a une dimension possiblement internationale, avec à la clé une potentielle AMM</a:t>
            </a:r>
          </a:p>
        </p:txBody>
      </p:sp>
      <p:sp>
        <p:nvSpPr>
          <p:cNvPr id="4" name="Espace réservé du numéro de diapositive 3"/>
          <p:cNvSpPr>
            <a:spLocks noGrp="1"/>
          </p:cNvSpPr>
          <p:nvPr>
            <p:ph type="sldNum" sz="quarter" idx="10"/>
          </p:nvPr>
        </p:nvSpPr>
        <p:spPr/>
        <p:txBody>
          <a:bodyPr/>
          <a:lstStyle/>
          <a:p>
            <a:fld id="{8F675E57-0CAC-4344-96A6-D4A87F13C8FE}" type="slidenum">
              <a:rPr lang="fr-FR" smtClean="0"/>
              <a:t>13</a:t>
            </a:fld>
            <a:endParaRPr lang="fr-FR"/>
          </a:p>
        </p:txBody>
      </p:sp>
    </p:spTree>
    <p:extLst>
      <p:ext uri="{BB962C8B-B14F-4D97-AF65-F5344CB8AC3E}">
        <p14:creationId xmlns:p14="http://schemas.microsoft.com/office/powerpoint/2010/main" val="22613046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p>
            <a:fld id="{41B61751-CF98-44A6-9CE0-D916D079F8D8}" type="datetime1">
              <a:rPr lang="fr-FR" smtClean="0"/>
              <a:t>17/06/2022</a:t>
            </a:fld>
            <a:endParaRPr lang="fr-FR"/>
          </a:p>
        </p:txBody>
      </p:sp>
      <p:sp>
        <p:nvSpPr>
          <p:cNvPr id="5" name="Espace réservé du pied de page 4"/>
          <p:cNvSpPr>
            <a:spLocks noGrp="1"/>
          </p:cNvSpPr>
          <p:nvPr>
            <p:ph type="ftr" sz="quarter" idx="11"/>
          </p:nvPr>
        </p:nvSpPr>
        <p:spPr/>
        <p:txBody>
          <a:bodyPr/>
          <a:lstStyle/>
          <a:p>
            <a:r>
              <a:rPr lang="fr-FR"/>
              <a:t>Check-list éventration, D. Moszkowicz</a:t>
            </a:r>
          </a:p>
        </p:txBody>
      </p:sp>
      <p:sp>
        <p:nvSpPr>
          <p:cNvPr id="6" name="Espace réservé du numéro de diapositive 5"/>
          <p:cNvSpPr>
            <a:spLocks noGrp="1"/>
          </p:cNvSpPr>
          <p:nvPr>
            <p:ph type="sldNum" sz="quarter" idx="12"/>
          </p:nvPr>
        </p:nvSpPr>
        <p:spPr/>
        <p:txBody>
          <a:bodyPr/>
          <a:lstStyle/>
          <a:p>
            <a:fld id="{45BDAA73-4106-49D1-86D8-B99A1661D940}" type="slidenum">
              <a:rPr lang="fr-FR" smtClean="0"/>
              <a:t>‹N°›</a:t>
            </a:fld>
            <a:endParaRPr lang="fr-FR"/>
          </a:p>
        </p:txBody>
      </p:sp>
    </p:spTree>
    <p:extLst>
      <p:ext uri="{BB962C8B-B14F-4D97-AF65-F5344CB8AC3E}">
        <p14:creationId xmlns:p14="http://schemas.microsoft.com/office/powerpoint/2010/main" val="3860999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1C3D198E-9136-4D34-9811-6738B1D958ED}" type="datetime1">
              <a:rPr lang="fr-FR" smtClean="0"/>
              <a:t>17/06/2022</a:t>
            </a:fld>
            <a:endParaRPr lang="fr-FR"/>
          </a:p>
        </p:txBody>
      </p:sp>
      <p:sp>
        <p:nvSpPr>
          <p:cNvPr id="5" name="Espace réservé du pied de page 4"/>
          <p:cNvSpPr>
            <a:spLocks noGrp="1"/>
          </p:cNvSpPr>
          <p:nvPr>
            <p:ph type="ftr" sz="quarter" idx="11"/>
          </p:nvPr>
        </p:nvSpPr>
        <p:spPr/>
        <p:txBody>
          <a:bodyPr/>
          <a:lstStyle/>
          <a:p>
            <a:r>
              <a:rPr lang="fr-FR"/>
              <a:t>Check-list éventration, D. Moszkowicz</a:t>
            </a:r>
          </a:p>
        </p:txBody>
      </p:sp>
      <p:sp>
        <p:nvSpPr>
          <p:cNvPr id="6" name="Espace réservé du numéro de diapositive 5"/>
          <p:cNvSpPr>
            <a:spLocks noGrp="1"/>
          </p:cNvSpPr>
          <p:nvPr>
            <p:ph type="sldNum" sz="quarter" idx="12"/>
          </p:nvPr>
        </p:nvSpPr>
        <p:spPr/>
        <p:txBody>
          <a:bodyPr/>
          <a:lstStyle/>
          <a:p>
            <a:fld id="{45BDAA73-4106-49D1-86D8-B99A1661D940}" type="slidenum">
              <a:rPr lang="fr-FR" smtClean="0"/>
              <a:t>‹N°›</a:t>
            </a:fld>
            <a:endParaRPr lang="fr-FR"/>
          </a:p>
        </p:txBody>
      </p:sp>
    </p:spTree>
    <p:extLst>
      <p:ext uri="{BB962C8B-B14F-4D97-AF65-F5344CB8AC3E}">
        <p14:creationId xmlns:p14="http://schemas.microsoft.com/office/powerpoint/2010/main" val="37038812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CFBD1608-596A-4F9E-A788-6A3A0FE568C9}" type="datetime1">
              <a:rPr lang="fr-FR" smtClean="0"/>
              <a:t>17/06/2022</a:t>
            </a:fld>
            <a:endParaRPr lang="fr-FR"/>
          </a:p>
        </p:txBody>
      </p:sp>
      <p:sp>
        <p:nvSpPr>
          <p:cNvPr id="5" name="Espace réservé du pied de page 4"/>
          <p:cNvSpPr>
            <a:spLocks noGrp="1"/>
          </p:cNvSpPr>
          <p:nvPr>
            <p:ph type="ftr" sz="quarter" idx="11"/>
          </p:nvPr>
        </p:nvSpPr>
        <p:spPr/>
        <p:txBody>
          <a:bodyPr/>
          <a:lstStyle/>
          <a:p>
            <a:r>
              <a:rPr lang="fr-FR"/>
              <a:t>Check-list éventration, D. Moszkowicz</a:t>
            </a:r>
          </a:p>
        </p:txBody>
      </p:sp>
      <p:sp>
        <p:nvSpPr>
          <p:cNvPr id="6" name="Espace réservé du numéro de diapositive 5"/>
          <p:cNvSpPr>
            <a:spLocks noGrp="1"/>
          </p:cNvSpPr>
          <p:nvPr>
            <p:ph type="sldNum" sz="quarter" idx="12"/>
          </p:nvPr>
        </p:nvSpPr>
        <p:spPr/>
        <p:txBody>
          <a:bodyPr/>
          <a:lstStyle/>
          <a:p>
            <a:fld id="{45BDAA73-4106-49D1-86D8-B99A1661D940}" type="slidenum">
              <a:rPr lang="fr-FR" smtClean="0"/>
              <a:t>‹N°›</a:t>
            </a:fld>
            <a:endParaRPr lang="fr-FR"/>
          </a:p>
        </p:txBody>
      </p:sp>
    </p:spTree>
    <p:extLst>
      <p:ext uri="{BB962C8B-B14F-4D97-AF65-F5344CB8AC3E}">
        <p14:creationId xmlns:p14="http://schemas.microsoft.com/office/powerpoint/2010/main" val="13732947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0E8F4D43-6046-47B1-8CC5-086388836505}" type="datetime1">
              <a:rPr lang="fr-FR" smtClean="0"/>
              <a:t>17/06/2022</a:t>
            </a:fld>
            <a:endParaRPr lang="fr-FR"/>
          </a:p>
        </p:txBody>
      </p:sp>
      <p:sp>
        <p:nvSpPr>
          <p:cNvPr id="5" name="Espace réservé du pied de page 4"/>
          <p:cNvSpPr>
            <a:spLocks noGrp="1"/>
          </p:cNvSpPr>
          <p:nvPr>
            <p:ph type="ftr" sz="quarter" idx="11"/>
          </p:nvPr>
        </p:nvSpPr>
        <p:spPr/>
        <p:txBody>
          <a:bodyPr/>
          <a:lstStyle/>
          <a:p>
            <a:r>
              <a:rPr lang="fr-FR"/>
              <a:t>Check-list éventration, D. Moszkowicz</a:t>
            </a:r>
          </a:p>
        </p:txBody>
      </p:sp>
      <p:sp>
        <p:nvSpPr>
          <p:cNvPr id="6" name="Espace réservé du numéro de diapositive 5"/>
          <p:cNvSpPr>
            <a:spLocks noGrp="1"/>
          </p:cNvSpPr>
          <p:nvPr>
            <p:ph type="sldNum" sz="quarter" idx="12"/>
          </p:nvPr>
        </p:nvSpPr>
        <p:spPr/>
        <p:txBody>
          <a:bodyPr/>
          <a:lstStyle/>
          <a:p>
            <a:fld id="{45BDAA73-4106-49D1-86D8-B99A1661D940}" type="slidenum">
              <a:rPr lang="fr-FR" smtClean="0"/>
              <a:t>‹N°›</a:t>
            </a:fld>
            <a:endParaRPr lang="fr-FR"/>
          </a:p>
        </p:txBody>
      </p:sp>
    </p:spTree>
    <p:extLst>
      <p:ext uri="{BB962C8B-B14F-4D97-AF65-F5344CB8AC3E}">
        <p14:creationId xmlns:p14="http://schemas.microsoft.com/office/powerpoint/2010/main" val="4196339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9A2C47CA-761B-4CE4-B81B-AB1CCC7DAD54}" type="datetime1">
              <a:rPr lang="fr-FR" smtClean="0"/>
              <a:t>17/06/2022</a:t>
            </a:fld>
            <a:endParaRPr lang="fr-FR"/>
          </a:p>
        </p:txBody>
      </p:sp>
      <p:sp>
        <p:nvSpPr>
          <p:cNvPr id="5" name="Espace réservé du pied de page 4"/>
          <p:cNvSpPr>
            <a:spLocks noGrp="1"/>
          </p:cNvSpPr>
          <p:nvPr>
            <p:ph type="ftr" sz="quarter" idx="11"/>
          </p:nvPr>
        </p:nvSpPr>
        <p:spPr/>
        <p:txBody>
          <a:bodyPr/>
          <a:lstStyle/>
          <a:p>
            <a:r>
              <a:rPr lang="fr-FR"/>
              <a:t>Check-list éventration, D. Moszkowicz</a:t>
            </a:r>
          </a:p>
        </p:txBody>
      </p:sp>
      <p:sp>
        <p:nvSpPr>
          <p:cNvPr id="6" name="Espace réservé du numéro de diapositive 5"/>
          <p:cNvSpPr>
            <a:spLocks noGrp="1"/>
          </p:cNvSpPr>
          <p:nvPr>
            <p:ph type="sldNum" sz="quarter" idx="12"/>
          </p:nvPr>
        </p:nvSpPr>
        <p:spPr/>
        <p:txBody>
          <a:bodyPr/>
          <a:lstStyle/>
          <a:p>
            <a:fld id="{45BDAA73-4106-49D1-86D8-B99A1661D940}" type="slidenum">
              <a:rPr lang="fr-FR" smtClean="0"/>
              <a:t>‹N°›</a:t>
            </a:fld>
            <a:endParaRPr lang="fr-FR"/>
          </a:p>
        </p:txBody>
      </p:sp>
    </p:spTree>
    <p:extLst>
      <p:ext uri="{BB962C8B-B14F-4D97-AF65-F5344CB8AC3E}">
        <p14:creationId xmlns:p14="http://schemas.microsoft.com/office/powerpoint/2010/main" val="916514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CFD7A812-64A2-43DD-9E57-A365218289DE}" type="datetime1">
              <a:rPr lang="fr-FR" smtClean="0"/>
              <a:t>17/06/2022</a:t>
            </a:fld>
            <a:endParaRPr lang="fr-FR"/>
          </a:p>
        </p:txBody>
      </p:sp>
      <p:sp>
        <p:nvSpPr>
          <p:cNvPr id="6" name="Espace réservé du pied de page 5"/>
          <p:cNvSpPr>
            <a:spLocks noGrp="1"/>
          </p:cNvSpPr>
          <p:nvPr>
            <p:ph type="ftr" sz="quarter" idx="11"/>
          </p:nvPr>
        </p:nvSpPr>
        <p:spPr/>
        <p:txBody>
          <a:bodyPr/>
          <a:lstStyle/>
          <a:p>
            <a:r>
              <a:rPr lang="fr-FR"/>
              <a:t>Check-list éventration, D. Moszkowicz</a:t>
            </a:r>
          </a:p>
        </p:txBody>
      </p:sp>
      <p:sp>
        <p:nvSpPr>
          <p:cNvPr id="7" name="Espace réservé du numéro de diapositive 6"/>
          <p:cNvSpPr>
            <a:spLocks noGrp="1"/>
          </p:cNvSpPr>
          <p:nvPr>
            <p:ph type="sldNum" sz="quarter" idx="12"/>
          </p:nvPr>
        </p:nvSpPr>
        <p:spPr/>
        <p:txBody>
          <a:bodyPr/>
          <a:lstStyle/>
          <a:p>
            <a:fld id="{45BDAA73-4106-49D1-86D8-B99A1661D940}" type="slidenum">
              <a:rPr lang="fr-FR" smtClean="0"/>
              <a:t>‹N°›</a:t>
            </a:fld>
            <a:endParaRPr lang="fr-FR"/>
          </a:p>
        </p:txBody>
      </p:sp>
    </p:spTree>
    <p:extLst>
      <p:ext uri="{BB962C8B-B14F-4D97-AF65-F5344CB8AC3E}">
        <p14:creationId xmlns:p14="http://schemas.microsoft.com/office/powerpoint/2010/main" val="4273516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094FDFA7-22CD-4B79-9762-166E626C38FD}" type="datetime1">
              <a:rPr lang="fr-FR" smtClean="0"/>
              <a:t>17/06/2022</a:t>
            </a:fld>
            <a:endParaRPr lang="fr-FR"/>
          </a:p>
        </p:txBody>
      </p:sp>
      <p:sp>
        <p:nvSpPr>
          <p:cNvPr id="8" name="Espace réservé du pied de page 7"/>
          <p:cNvSpPr>
            <a:spLocks noGrp="1"/>
          </p:cNvSpPr>
          <p:nvPr>
            <p:ph type="ftr" sz="quarter" idx="11"/>
          </p:nvPr>
        </p:nvSpPr>
        <p:spPr/>
        <p:txBody>
          <a:bodyPr/>
          <a:lstStyle/>
          <a:p>
            <a:r>
              <a:rPr lang="fr-FR"/>
              <a:t>Check-list éventration, D. Moszkowicz</a:t>
            </a:r>
          </a:p>
        </p:txBody>
      </p:sp>
      <p:sp>
        <p:nvSpPr>
          <p:cNvPr id="9" name="Espace réservé du numéro de diapositive 8"/>
          <p:cNvSpPr>
            <a:spLocks noGrp="1"/>
          </p:cNvSpPr>
          <p:nvPr>
            <p:ph type="sldNum" sz="quarter" idx="12"/>
          </p:nvPr>
        </p:nvSpPr>
        <p:spPr/>
        <p:txBody>
          <a:bodyPr/>
          <a:lstStyle/>
          <a:p>
            <a:fld id="{45BDAA73-4106-49D1-86D8-B99A1661D940}" type="slidenum">
              <a:rPr lang="fr-FR" smtClean="0"/>
              <a:t>‹N°›</a:t>
            </a:fld>
            <a:endParaRPr lang="fr-FR"/>
          </a:p>
        </p:txBody>
      </p:sp>
    </p:spTree>
    <p:extLst>
      <p:ext uri="{BB962C8B-B14F-4D97-AF65-F5344CB8AC3E}">
        <p14:creationId xmlns:p14="http://schemas.microsoft.com/office/powerpoint/2010/main" val="4269363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F330949B-7B70-4B8B-B6CF-627ABD5BEE53}" type="datetime1">
              <a:rPr lang="fr-FR" smtClean="0"/>
              <a:t>17/06/2022</a:t>
            </a:fld>
            <a:endParaRPr lang="fr-FR"/>
          </a:p>
        </p:txBody>
      </p:sp>
      <p:sp>
        <p:nvSpPr>
          <p:cNvPr id="4" name="Espace réservé du pied de page 3"/>
          <p:cNvSpPr>
            <a:spLocks noGrp="1"/>
          </p:cNvSpPr>
          <p:nvPr>
            <p:ph type="ftr" sz="quarter" idx="11"/>
          </p:nvPr>
        </p:nvSpPr>
        <p:spPr/>
        <p:txBody>
          <a:bodyPr/>
          <a:lstStyle/>
          <a:p>
            <a:r>
              <a:rPr lang="fr-FR"/>
              <a:t>Check-list éventration, D. Moszkowicz</a:t>
            </a:r>
          </a:p>
        </p:txBody>
      </p:sp>
      <p:sp>
        <p:nvSpPr>
          <p:cNvPr id="5" name="Espace réservé du numéro de diapositive 4"/>
          <p:cNvSpPr>
            <a:spLocks noGrp="1"/>
          </p:cNvSpPr>
          <p:nvPr>
            <p:ph type="sldNum" sz="quarter" idx="12"/>
          </p:nvPr>
        </p:nvSpPr>
        <p:spPr/>
        <p:txBody>
          <a:bodyPr/>
          <a:lstStyle/>
          <a:p>
            <a:fld id="{45BDAA73-4106-49D1-86D8-B99A1661D940}" type="slidenum">
              <a:rPr lang="fr-FR" smtClean="0"/>
              <a:t>‹N°›</a:t>
            </a:fld>
            <a:endParaRPr lang="fr-FR"/>
          </a:p>
        </p:txBody>
      </p:sp>
    </p:spTree>
    <p:extLst>
      <p:ext uri="{BB962C8B-B14F-4D97-AF65-F5344CB8AC3E}">
        <p14:creationId xmlns:p14="http://schemas.microsoft.com/office/powerpoint/2010/main" val="3095322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BF9AF74-F971-4FE1-AF47-480C7CADC77A}" type="datetime1">
              <a:rPr lang="fr-FR" smtClean="0"/>
              <a:t>17/06/2022</a:t>
            </a:fld>
            <a:endParaRPr lang="fr-FR"/>
          </a:p>
        </p:txBody>
      </p:sp>
      <p:sp>
        <p:nvSpPr>
          <p:cNvPr id="3" name="Espace réservé du pied de page 2"/>
          <p:cNvSpPr>
            <a:spLocks noGrp="1"/>
          </p:cNvSpPr>
          <p:nvPr>
            <p:ph type="ftr" sz="quarter" idx="11"/>
          </p:nvPr>
        </p:nvSpPr>
        <p:spPr/>
        <p:txBody>
          <a:bodyPr/>
          <a:lstStyle/>
          <a:p>
            <a:r>
              <a:rPr lang="fr-FR"/>
              <a:t>Check-list éventration, D. Moszkowicz</a:t>
            </a:r>
          </a:p>
        </p:txBody>
      </p:sp>
      <p:sp>
        <p:nvSpPr>
          <p:cNvPr id="4" name="Espace réservé du numéro de diapositive 3"/>
          <p:cNvSpPr>
            <a:spLocks noGrp="1"/>
          </p:cNvSpPr>
          <p:nvPr>
            <p:ph type="sldNum" sz="quarter" idx="12"/>
          </p:nvPr>
        </p:nvSpPr>
        <p:spPr/>
        <p:txBody>
          <a:bodyPr/>
          <a:lstStyle/>
          <a:p>
            <a:fld id="{45BDAA73-4106-49D1-86D8-B99A1661D940}" type="slidenum">
              <a:rPr lang="fr-FR" smtClean="0"/>
              <a:t>‹N°›</a:t>
            </a:fld>
            <a:endParaRPr lang="fr-FR"/>
          </a:p>
        </p:txBody>
      </p:sp>
    </p:spTree>
    <p:extLst>
      <p:ext uri="{BB962C8B-B14F-4D97-AF65-F5344CB8AC3E}">
        <p14:creationId xmlns:p14="http://schemas.microsoft.com/office/powerpoint/2010/main" val="125212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0CEAC0AB-78A5-4716-A4E4-52E4F029A587}" type="datetime1">
              <a:rPr lang="fr-FR" smtClean="0"/>
              <a:t>17/06/2022</a:t>
            </a:fld>
            <a:endParaRPr lang="fr-FR"/>
          </a:p>
        </p:txBody>
      </p:sp>
      <p:sp>
        <p:nvSpPr>
          <p:cNvPr id="6" name="Espace réservé du pied de page 5"/>
          <p:cNvSpPr>
            <a:spLocks noGrp="1"/>
          </p:cNvSpPr>
          <p:nvPr>
            <p:ph type="ftr" sz="quarter" idx="11"/>
          </p:nvPr>
        </p:nvSpPr>
        <p:spPr/>
        <p:txBody>
          <a:bodyPr/>
          <a:lstStyle/>
          <a:p>
            <a:r>
              <a:rPr lang="fr-FR"/>
              <a:t>Check-list éventration, D. Moszkowicz</a:t>
            </a:r>
          </a:p>
        </p:txBody>
      </p:sp>
      <p:sp>
        <p:nvSpPr>
          <p:cNvPr id="7" name="Espace réservé du numéro de diapositive 6"/>
          <p:cNvSpPr>
            <a:spLocks noGrp="1"/>
          </p:cNvSpPr>
          <p:nvPr>
            <p:ph type="sldNum" sz="quarter" idx="12"/>
          </p:nvPr>
        </p:nvSpPr>
        <p:spPr/>
        <p:txBody>
          <a:bodyPr/>
          <a:lstStyle/>
          <a:p>
            <a:fld id="{45BDAA73-4106-49D1-86D8-B99A1661D940}" type="slidenum">
              <a:rPr lang="fr-FR" smtClean="0"/>
              <a:t>‹N°›</a:t>
            </a:fld>
            <a:endParaRPr lang="fr-FR"/>
          </a:p>
        </p:txBody>
      </p:sp>
    </p:spTree>
    <p:extLst>
      <p:ext uri="{BB962C8B-B14F-4D97-AF65-F5344CB8AC3E}">
        <p14:creationId xmlns:p14="http://schemas.microsoft.com/office/powerpoint/2010/main" val="1602440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B308C13E-7FA1-4A13-BA88-12D98CC9B4D6}" type="datetime1">
              <a:rPr lang="fr-FR" smtClean="0"/>
              <a:t>17/06/2022</a:t>
            </a:fld>
            <a:endParaRPr lang="fr-FR"/>
          </a:p>
        </p:txBody>
      </p:sp>
      <p:sp>
        <p:nvSpPr>
          <p:cNvPr id="6" name="Espace réservé du pied de page 5"/>
          <p:cNvSpPr>
            <a:spLocks noGrp="1"/>
          </p:cNvSpPr>
          <p:nvPr>
            <p:ph type="ftr" sz="quarter" idx="11"/>
          </p:nvPr>
        </p:nvSpPr>
        <p:spPr/>
        <p:txBody>
          <a:bodyPr/>
          <a:lstStyle/>
          <a:p>
            <a:r>
              <a:rPr lang="fr-FR"/>
              <a:t>Check-list éventration, D. Moszkowicz</a:t>
            </a:r>
          </a:p>
        </p:txBody>
      </p:sp>
      <p:sp>
        <p:nvSpPr>
          <p:cNvPr id="7" name="Espace réservé du numéro de diapositive 6"/>
          <p:cNvSpPr>
            <a:spLocks noGrp="1"/>
          </p:cNvSpPr>
          <p:nvPr>
            <p:ph type="sldNum" sz="quarter" idx="12"/>
          </p:nvPr>
        </p:nvSpPr>
        <p:spPr/>
        <p:txBody>
          <a:bodyPr/>
          <a:lstStyle/>
          <a:p>
            <a:fld id="{45BDAA73-4106-49D1-86D8-B99A1661D940}" type="slidenum">
              <a:rPr lang="fr-FR" smtClean="0"/>
              <a:t>‹N°›</a:t>
            </a:fld>
            <a:endParaRPr lang="fr-FR"/>
          </a:p>
        </p:txBody>
      </p:sp>
    </p:spTree>
    <p:extLst>
      <p:ext uri="{BB962C8B-B14F-4D97-AF65-F5344CB8AC3E}">
        <p14:creationId xmlns:p14="http://schemas.microsoft.com/office/powerpoint/2010/main" val="17336415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C42284-279D-4979-8208-8DEDDC0B1840}" type="datetime1">
              <a:rPr lang="fr-FR" smtClean="0"/>
              <a:t>17/06/2022</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Check-list éventration, D. Moszkowicz</a:t>
            </a: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BDAA73-4106-49D1-86D8-B99A1661D940}" type="slidenum">
              <a:rPr lang="fr-FR" smtClean="0"/>
              <a:t>‹N°›</a:t>
            </a:fld>
            <a:endParaRPr lang="fr-FR"/>
          </a:p>
        </p:txBody>
      </p:sp>
    </p:spTree>
    <p:extLst>
      <p:ext uri="{BB962C8B-B14F-4D97-AF65-F5344CB8AC3E}">
        <p14:creationId xmlns:p14="http://schemas.microsoft.com/office/powerpoint/2010/main" val="23314277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ov"/><Relationship Id="rId1" Type="http://schemas.microsoft.com/office/2007/relationships/media" Target="../media/media3.mov"/><Relationship Id="rId5" Type="http://schemas.openxmlformats.org/officeDocument/2006/relationships/image" Target="../media/image18.jp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4.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G"/><Relationship Id="rId1" Type="http://schemas.openxmlformats.org/officeDocument/2006/relationships/slideLayout" Target="../slideLayouts/slideLayout4.xml"/><Relationship Id="rId4" Type="http://schemas.openxmlformats.org/officeDocument/2006/relationships/image" Target="../media/image7.emf"/></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039020" y="2392032"/>
            <a:ext cx="10058400" cy="1644986"/>
          </a:xfrm>
          <a:ln w="22225">
            <a:solidFill>
              <a:schemeClr val="accent1"/>
            </a:solidFill>
            <a:miter lim="800000"/>
            <a:headEnd/>
            <a:tailEnd/>
          </a:ln>
        </p:spPr>
        <p:txBody>
          <a:bodyPr vert="horz" lIns="91440" tIns="45720" rIns="91440" bIns="45720" rtlCol="0" anchor="b">
            <a:noAutofit/>
          </a:bodyPr>
          <a:lstStyle/>
          <a:p>
            <a:pPr>
              <a:lnSpc>
                <a:spcPct val="150000"/>
              </a:lnSpc>
            </a:pPr>
            <a:r>
              <a:rPr lang="fr-FR" sz="3600" dirty="0"/>
              <a:t>Technique d'injection de toxine botulique </a:t>
            </a:r>
            <a:br>
              <a:rPr lang="fr-FR" sz="3600" dirty="0"/>
            </a:br>
            <a:r>
              <a:rPr lang="fr-FR" sz="3600" dirty="0"/>
              <a:t>avant cure d’éventration géante</a:t>
            </a:r>
            <a:endParaRPr lang="fr-FR" sz="3600" b="1" dirty="0">
              <a:cs typeface="Arial" panose="020B0604020202020204" pitchFamily="34" charset="0"/>
            </a:endParaRPr>
          </a:p>
        </p:txBody>
      </p:sp>
      <p:sp>
        <p:nvSpPr>
          <p:cNvPr id="3" name="Sous-titre 2"/>
          <p:cNvSpPr>
            <a:spLocks noGrp="1"/>
          </p:cNvSpPr>
          <p:nvPr>
            <p:ph type="subTitle" idx="1"/>
          </p:nvPr>
        </p:nvSpPr>
        <p:spPr>
          <a:xfrm>
            <a:off x="1496220" y="4363474"/>
            <a:ext cx="9144000" cy="1612900"/>
          </a:xfrm>
        </p:spPr>
        <p:txBody>
          <a:bodyPr>
            <a:normAutofit/>
          </a:bodyPr>
          <a:lstStyle/>
          <a:p>
            <a:r>
              <a:rPr lang="fr-FR" sz="3200" dirty="0"/>
              <a:t>David </a:t>
            </a:r>
            <a:r>
              <a:rPr lang="fr-FR" sz="3200" dirty="0" err="1"/>
              <a:t>Moszkowicz</a:t>
            </a:r>
            <a:endParaRPr lang="fr-FR" sz="3200" dirty="0"/>
          </a:p>
          <a:p>
            <a:r>
              <a:rPr lang="fr-FR" sz="2800" dirty="0"/>
              <a:t>Hôpital Louis Mourier</a:t>
            </a:r>
          </a:p>
          <a:p>
            <a:endParaRPr lang="fr-FR" dirty="0"/>
          </a:p>
        </p:txBody>
      </p:sp>
      <p:pic>
        <p:nvPicPr>
          <p:cNvPr id="5" name="Image 4"/>
          <p:cNvPicPr>
            <a:picLocks noChangeAspect="1"/>
          </p:cNvPicPr>
          <p:nvPr/>
        </p:nvPicPr>
        <p:blipFill rotWithShape="1">
          <a:blip r:embed="rId2"/>
          <a:srcRect l="19671" r="21411"/>
          <a:stretch/>
        </p:blipFill>
        <p:spPr>
          <a:xfrm>
            <a:off x="0" y="-1"/>
            <a:ext cx="12192000" cy="2065577"/>
          </a:xfrm>
          <a:prstGeom prst="rect">
            <a:avLst/>
          </a:prstGeom>
        </p:spPr>
      </p:pic>
      <p:pic>
        <p:nvPicPr>
          <p:cNvPr id="10" name="Image 11">
            <a:extLst>
              <a:ext uri="{FF2B5EF4-FFF2-40B4-BE49-F238E27FC236}">
                <a16:creationId xmlns:a16="http://schemas.microsoft.com/office/drawing/2014/main" id="{907BE1C1-8B1D-D643-A43E-8D9F8E09FD7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61204" y="5867400"/>
            <a:ext cx="2214033" cy="692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 4">
            <a:extLst>
              <a:ext uri="{FF2B5EF4-FFF2-40B4-BE49-F238E27FC236}">
                <a16:creationId xmlns:a16="http://schemas.microsoft.com/office/drawing/2014/main" id="{72CF7800-C071-564A-B718-1B85C6AA32C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9834" y="5814484"/>
            <a:ext cx="2328333" cy="709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10170" y="5759903"/>
            <a:ext cx="2902867" cy="907146"/>
          </a:xfrm>
          <a:prstGeom prst="rect">
            <a:avLst/>
          </a:prstGeom>
        </p:spPr>
      </p:pic>
    </p:spTree>
    <p:extLst>
      <p:ext uri="{BB962C8B-B14F-4D97-AF65-F5344CB8AC3E}">
        <p14:creationId xmlns:p14="http://schemas.microsoft.com/office/powerpoint/2010/main" val="10221154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txBox="1">
            <a:spLocks/>
          </p:cNvSpPr>
          <p:nvPr/>
        </p:nvSpPr>
        <p:spPr bwMode="gray">
          <a:xfrm>
            <a:off x="1" y="0"/>
            <a:ext cx="3447534" cy="687208"/>
          </a:xfrm>
          <a:prstGeom prst="rect">
            <a:avLst/>
          </a:prstGeom>
          <a:solidFill>
            <a:schemeClr val="accent1">
              <a:lumMod val="60000"/>
              <a:lumOff val="40000"/>
            </a:schemeClr>
          </a:solidFill>
        </p:spPr>
        <p:txBody>
          <a:bodyPr vert="horz" lIns="91440" tIns="45720" rIns="91440" bIns="45720" rtlCol="0" anchor="ctr">
            <a:noAutofit/>
          </a:bodyPr>
          <a:lstStyle>
            <a:defPPr>
              <a:defRPr lang="fr-FR"/>
            </a:defPPr>
            <a:lvl1pPr>
              <a:lnSpc>
                <a:spcPct val="90000"/>
              </a:lnSpc>
              <a:spcBef>
                <a:spcPct val="0"/>
              </a:spcBef>
              <a:defRPr sz="4000" b="1">
                <a:latin typeface="+mj-lt"/>
                <a:ea typeface="+mj-ea"/>
                <a:cs typeface="+mj-cs"/>
              </a:defRPr>
            </a:lvl1pPr>
          </a:lstStyle>
          <a:p>
            <a:r>
              <a:rPr lang="fr-FR" altLang="fr-FR" dirty="0"/>
              <a:t>Comment faire?</a:t>
            </a:r>
            <a:endParaRPr lang="fr-FR" dirty="0"/>
          </a:p>
        </p:txBody>
      </p:sp>
      <p:pic>
        <p:nvPicPr>
          <p:cNvPr id="9" name="IMG_4163">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4"/>
          <a:stretch>
            <a:fillRect/>
          </a:stretch>
        </p:blipFill>
        <p:spPr>
          <a:xfrm>
            <a:off x="6974950" y="1825625"/>
            <a:ext cx="3576099" cy="4351338"/>
          </a:xfrm>
        </p:spPr>
      </p:pic>
      <p:pic>
        <p:nvPicPr>
          <p:cNvPr id="10" name="Espace réservé du contenu 9"/>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1783565" y="1825625"/>
            <a:ext cx="3290870" cy="4351338"/>
          </a:xfrm>
          <a:prstGeom prst="rect">
            <a:avLst/>
          </a:prstGeom>
        </p:spPr>
      </p:pic>
      <p:sp>
        <p:nvSpPr>
          <p:cNvPr id="13" name="Flèche droite 12"/>
          <p:cNvSpPr/>
          <p:nvPr/>
        </p:nvSpPr>
        <p:spPr>
          <a:xfrm rot="20274351">
            <a:off x="1136146" y="3503641"/>
            <a:ext cx="1199153" cy="135532"/>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p:cNvSpPr txBox="1"/>
          <p:nvPr/>
        </p:nvSpPr>
        <p:spPr>
          <a:xfrm>
            <a:off x="632963" y="3892794"/>
            <a:ext cx="859531" cy="646331"/>
          </a:xfrm>
          <a:prstGeom prst="rect">
            <a:avLst/>
          </a:prstGeom>
          <a:noFill/>
          <a:ln>
            <a:solidFill>
              <a:schemeClr val="tx1"/>
            </a:solidFill>
          </a:ln>
        </p:spPr>
        <p:txBody>
          <a:bodyPr wrap="none" rtlCol="0">
            <a:spAutoFit/>
          </a:bodyPr>
          <a:lstStyle/>
          <a:p>
            <a:pPr algn="ctr"/>
            <a:r>
              <a:rPr lang="fr-FR" dirty="0"/>
              <a:t>Muscle</a:t>
            </a:r>
          </a:p>
          <a:p>
            <a:pPr algn="ctr"/>
            <a:r>
              <a:rPr lang="fr-FR" dirty="0"/>
              <a:t>droit</a:t>
            </a:r>
          </a:p>
        </p:txBody>
      </p:sp>
      <p:sp>
        <p:nvSpPr>
          <p:cNvPr id="15" name="Flèche droite 14"/>
          <p:cNvSpPr/>
          <p:nvPr/>
        </p:nvSpPr>
        <p:spPr>
          <a:xfrm rot="12395157">
            <a:off x="4559523" y="3506535"/>
            <a:ext cx="1176981" cy="129746"/>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p:cNvSpPr txBox="1"/>
          <p:nvPr/>
        </p:nvSpPr>
        <p:spPr>
          <a:xfrm>
            <a:off x="5228663" y="3892794"/>
            <a:ext cx="949299" cy="646331"/>
          </a:xfrm>
          <a:prstGeom prst="rect">
            <a:avLst/>
          </a:prstGeom>
          <a:noFill/>
          <a:ln>
            <a:solidFill>
              <a:schemeClr val="tx1"/>
            </a:solidFill>
          </a:ln>
        </p:spPr>
        <p:txBody>
          <a:bodyPr wrap="none" rtlCol="0">
            <a:spAutoFit/>
          </a:bodyPr>
          <a:lstStyle/>
          <a:p>
            <a:pPr algn="ctr"/>
            <a:r>
              <a:rPr lang="fr-FR" dirty="0"/>
              <a:t>Muscles</a:t>
            </a:r>
          </a:p>
          <a:p>
            <a:pPr algn="ctr"/>
            <a:r>
              <a:rPr lang="fr-FR" dirty="0"/>
              <a:t>larges</a:t>
            </a:r>
          </a:p>
        </p:txBody>
      </p:sp>
    </p:spTree>
    <p:extLst>
      <p:ext uri="{BB962C8B-B14F-4D97-AF65-F5344CB8AC3E}">
        <p14:creationId xmlns:p14="http://schemas.microsoft.com/office/powerpoint/2010/main" val="4226763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74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after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l="23720" r="24106" b="18310"/>
          <a:stretch/>
        </p:blipFill>
        <p:spPr>
          <a:xfrm>
            <a:off x="665922" y="1690688"/>
            <a:ext cx="4913408" cy="4908895"/>
          </a:xfrm>
        </p:spPr>
      </p:pic>
      <p:pic>
        <p:nvPicPr>
          <p:cNvPr id="6" name="Espace réservé du contenu 5"/>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11893" t="300" r="14769" b="5384"/>
          <a:stretch/>
        </p:blipFill>
        <p:spPr>
          <a:xfrm>
            <a:off x="5751608" y="1690688"/>
            <a:ext cx="5981936" cy="4908895"/>
          </a:xfrm>
        </p:spPr>
      </p:pic>
      <p:sp>
        <p:nvSpPr>
          <p:cNvPr id="7" name="Titre 1"/>
          <p:cNvSpPr txBox="1">
            <a:spLocks/>
          </p:cNvSpPr>
          <p:nvPr/>
        </p:nvSpPr>
        <p:spPr bwMode="gray">
          <a:xfrm>
            <a:off x="0" y="0"/>
            <a:ext cx="4584357" cy="687208"/>
          </a:xfrm>
          <a:prstGeom prst="rect">
            <a:avLst/>
          </a:prstGeom>
          <a:solidFill>
            <a:schemeClr val="accent1">
              <a:lumMod val="60000"/>
              <a:lumOff val="40000"/>
            </a:schemeClr>
          </a:solidFill>
        </p:spPr>
        <p:txBody>
          <a:bodyPr vert="horz" lIns="91440" tIns="45720" rIns="91440" bIns="45720" rtlCol="0" anchor="ctr">
            <a:noAutofit/>
          </a:bodyPr>
          <a:lstStyle>
            <a:defPPr>
              <a:defRPr lang="fr-FR"/>
            </a:defPPr>
            <a:lvl1pPr>
              <a:lnSpc>
                <a:spcPct val="90000"/>
              </a:lnSpc>
              <a:spcBef>
                <a:spcPct val="0"/>
              </a:spcBef>
              <a:defRPr sz="4000" b="1">
                <a:latin typeface="+mj-lt"/>
                <a:ea typeface="+mj-ea"/>
                <a:cs typeface="+mj-cs"/>
              </a:defRPr>
            </a:lvl1pPr>
          </a:lstStyle>
          <a:p>
            <a:r>
              <a:rPr lang="fr-FR" altLang="fr-FR" dirty="0"/>
              <a:t>Réponse radiologique</a:t>
            </a:r>
            <a:endParaRPr lang="fr-FR" dirty="0"/>
          </a:p>
        </p:txBody>
      </p:sp>
      <p:sp>
        <p:nvSpPr>
          <p:cNvPr id="4" name="ZoneTexte 3"/>
          <p:cNvSpPr txBox="1"/>
          <p:nvPr/>
        </p:nvSpPr>
        <p:spPr>
          <a:xfrm>
            <a:off x="2612326" y="1045290"/>
            <a:ext cx="1020600" cy="523220"/>
          </a:xfrm>
          <a:prstGeom prst="rect">
            <a:avLst/>
          </a:prstGeom>
          <a:noFill/>
        </p:spPr>
        <p:txBody>
          <a:bodyPr wrap="none" rtlCol="0">
            <a:spAutoFit/>
          </a:bodyPr>
          <a:lstStyle/>
          <a:p>
            <a:r>
              <a:rPr lang="fr-FR" sz="2800" dirty="0"/>
              <a:t>Avant</a:t>
            </a:r>
            <a:endParaRPr lang="fr-FR" sz="2000" dirty="0"/>
          </a:p>
        </p:txBody>
      </p:sp>
      <p:sp>
        <p:nvSpPr>
          <p:cNvPr id="8" name="ZoneTexte 7"/>
          <p:cNvSpPr txBox="1"/>
          <p:nvPr/>
        </p:nvSpPr>
        <p:spPr>
          <a:xfrm>
            <a:off x="7232355" y="1045290"/>
            <a:ext cx="2991588" cy="523220"/>
          </a:xfrm>
          <a:prstGeom prst="rect">
            <a:avLst/>
          </a:prstGeom>
          <a:noFill/>
        </p:spPr>
        <p:txBody>
          <a:bodyPr wrap="none" rtlCol="0">
            <a:spAutoFit/>
          </a:bodyPr>
          <a:lstStyle/>
          <a:p>
            <a:r>
              <a:rPr lang="fr-FR" sz="2800" dirty="0"/>
              <a:t>4-6 semaines après</a:t>
            </a:r>
          </a:p>
        </p:txBody>
      </p:sp>
      <p:sp>
        <p:nvSpPr>
          <p:cNvPr id="9" name="Espace réservé du numéro de diapositive 8"/>
          <p:cNvSpPr>
            <a:spLocks noGrp="1"/>
          </p:cNvSpPr>
          <p:nvPr>
            <p:ph type="sldNum" sz="quarter" idx="12"/>
          </p:nvPr>
        </p:nvSpPr>
        <p:spPr/>
        <p:txBody>
          <a:bodyPr/>
          <a:lstStyle/>
          <a:p>
            <a:fld id="{45BDAA73-4106-49D1-86D8-B99A1661D940}" type="slidenum">
              <a:rPr lang="fr-FR" smtClean="0"/>
              <a:t>11</a:t>
            </a:fld>
            <a:endParaRPr lang="fr-FR"/>
          </a:p>
        </p:txBody>
      </p:sp>
    </p:spTree>
    <p:extLst>
      <p:ext uri="{BB962C8B-B14F-4D97-AF65-F5344CB8AC3E}">
        <p14:creationId xmlns:p14="http://schemas.microsoft.com/office/powerpoint/2010/main" val="8459748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6"/>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30144" t="9224" r="30845" b="8959"/>
          <a:stretch/>
        </p:blipFill>
        <p:spPr>
          <a:xfrm>
            <a:off x="4762500" y="1060887"/>
            <a:ext cx="2317750" cy="2295861"/>
          </a:xfrm>
        </p:spPr>
      </p:pic>
      <p:pic>
        <p:nvPicPr>
          <p:cNvPr id="8" name="Image 7"/>
          <p:cNvPicPr>
            <a:picLocks noChangeAspect="1"/>
          </p:cNvPicPr>
          <p:nvPr/>
        </p:nvPicPr>
        <p:blipFill rotWithShape="1">
          <a:blip r:embed="rId3" cstate="print">
            <a:extLst>
              <a:ext uri="{28A0092B-C50C-407E-A947-70E740481C1C}">
                <a14:useLocalDpi xmlns:a14="http://schemas.microsoft.com/office/drawing/2010/main" val="0"/>
              </a:ext>
            </a:extLst>
          </a:blip>
          <a:srcRect l="28261" r="25099"/>
          <a:stretch/>
        </p:blipFill>
        <p:spPr>
          <a:xfrm>
            <a:off x="1002031" y="3538330"/>
            <a:ext cx="2825750" cy="2861408"/>
          </a:xfrm>
          <a:prstGeom prst="rect">
            <a:avLst/>
          </a:prstGeom>
        </p:spPr>
      </p:pic>
      <p:pic>
        <p:nvPicPr>
          <p:cNvPr id="9" name="Image 8"/>
          <p:cNvPicPr>
            <a:picLocks noChangeAspect="1"/>
          </p:cNvPicPr>
          <p:nvPr/>
        </p:nvPicPr>
        <p:blipFill rotWithShape="1">
          <a:blip r:embed="rId4" cstate="print">
            <a:extLst>
              <a:ext uri="{28A0092B-C50C-407E-A947-70E740481C1C}">
                <a14:useLocalDpi xmlns:a14="http://schemas.microsoft.com/office/drawing/2010/main" val="0"/>
              </a:ext>
            </a:extLst>
          </a:blip>
          <a:srcRect l="23715" r="21047"/>
          <a:stretch/>
        </p:blipFill>
        <p:spPr>
          <a:xfrm>
            <a:off x="1002030" y="1060887"/>
            <a:ext cx="2825750" cy="2416074"/>
          </a:xfrm>
          <a:prstGeom prst="rect">
            <a:avLst/>
          </a:prstGeom>
        </p:spPr>
      </p:pic>
      <p:pic>
        <p:nvPicPr>
          <p:cNvPr id="12" name="Espace réservé du contenu 6"/>
          <p:cNvPicPr>
            <a:picLocks noGrp="1" noChangeAspect="1"/>
          </p:cNvPicPr>
          <p:nvPr>
            <p:ph idx="4294967295"/>
          </p:nvPr>
        </p:nvPicPr>
        <p:blipFill>
          <a:blip r:embed="rId5" cstate="print">
            <a:extLst>
              <a:ext uri="{28A0092B-C50C-407E-A947-70E740481C1C}">
                <a14:useLocalDpi xmlns:a14="http://schemas.microsoft.com/office/drawing/2010/main" val="0"/>
              </a:ext>
            </a:extLst>
          </a:blip>
          <a:stretch>
            <a:fillRect/>
          </a:stretch>
        </p:blipFill>
        <p:spPr>
          <a:xfrm rot="5400000">
            <a:off x="4490669" y="3810162"/>
            <a:ext cx="2861409" cy="2317749"/>
          </a:xfrm>
        </p:spPr>
      </p:pic>
      <p:sp>
        <p:nvSpPr>
          <p:cNvPr id="13" name="Émoticône 12"/>
          <p:cNvSpPr/>
          <p:nvPr/>
        </p:nvSpPr>
        <p:spPr>
          <a:xfrm>
            <a:off x="6730307" y="4632381"/>
            <a:ext cx="349942" cy="457894"/>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Espace réservé du contenu 9"/>
          <p:cNvPicPr>
            <a:picLocks noGrp="1" noChangeAspect="1"/>
          </p:cNvPicPr>
          <p:nvPr>
            <p:ph sz="half" idx="2"/>
          </p:nvPr>
        </p:nvPicPr>
        <p:blipFill rotWithShape="1">
          <a:blip r:embed="rId6" cstate="print">
            <a:extLst>
              <a:ext uri="{28A0092B-C50C-407E-A947-70E740481C1C}">
                <a14:useLocalDpi xmlns:a14="http://schemas.microsoft.com/office/drawing/2010/main" val="0"/>
              </a:ext>
            </a:extLst>
          </a:blip>
          <a:srcRect l="21403" r="22418"/>
          <a:stretch/>
        </p:blipFill>
        <p:spPr>
          <a:xfrm>
            <a:off x="7817984" y="1865313"/>
            <a:ext cx="3535816" cy="3127375"/>
          </a:xfrm>
        </p:spPr>
      </p:pic>
      <p:sp>
        <p:nvSpPr>
          <p:cNvPr id="11" name="Titre 1"/>
          <p:cNvSpPr txBox="1">
            <a:spLocks/>
          </p:cNvSpPr>
          <p:nvPr/>
        </p:nvSpPr>
        <p:spPr bwMode="gray">
          <a:xfrm>
            <a:off x="0" y="0"/>
            <a:ext cx="10477500" cy="687208"/>
          </a:xfrm>
          <a:prstGeom prst="rect">
            <a:avLst/>
          </a:prstGeom>
          <a:solidFill>
            <a:schemeClr val="accent1">
              <a:lumMod val="60000"/>
              <a:lumOff val="40000"/>
            </a:schemeClr>
          </a:solidFill>
        </p:spPr>
        <p:txBody>
          <a:bodyPr vert="horz" lIns="91440" tIns="45720" rIns="91440" bIns="45720" rtlCol="0" anchor="ctr">
            <a:noAutofit/>
          </a:bodyPr>
          <a:lstStyle>
            <a:defPPr>
              <a:defRPr lang="fr-FR"/>
            </a:defPPr>
            <a:lvl1pPr>
              <a:lnSpc>
                <a:spcPct val="90000"/>
              </a:lnSpc>
              <a:spcBef>
                <a:spcPct val="0"/>
              </a:spcBef>
              <a:defRPr sz="2800" b="1">
                <a:latin typeface="+mj-lt"/>
                <a:ea typeface="+mj-ea"/>
                <a:cs typeface="+mj-cs"/>
              </a:defRPr>
            </a:lvl1pPr>
          </a:lstStyle>
          <a:p>
            <a:r>
              <a:rPr lang="fr-FR" altLang="fr-FR" dirty="0"/>
              <a:t>Solutions préopératoires: Toxine Botulique + Pneumopéritoine Progressif</a:t>
            </a:r>
            <a:endParaRPr lang="fr-FR" dirty="0"/>
          </a:p>
        </p:txBody>
      </p:sp>
    </p:spTree>
    <p:extLst>
      <p:ext uri="{BB962C8B-B14F-4D97-AF65-F5344CB8AC3E}">
        <p14:creationId xmlns:p14="http://schemas.microsoft.com/office/powerpoint/2010/main" val="3987299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p:cNvGraphicFramePr>
            <a:graphicFrameLocks noGrp="1"/>
          </p:cNvGraphicFramePr>
          <p:nvPr>
            <p:ph idx="1"/>
          </p:nvPr>
        </p:nvGraphicFramePr>
        <p:xfrm>
          <a:off x="2302647" y="95918"/>
          <a:ext cx="7787874" cy="1082040"/>
        </p:xfrm>
        <a:graphic>
          <a:graphicData uri="http://schemas.openxmlformats.org/drawingml/2006/table">
            <a:tbl>
              <a:tblPr>
                <a:tableStyleId>{5C22544A-7EE6-4342-B048-85BDC9FD1C3A}</a:tableStyleId>
              </a:tblPr>
              <a:tblGrid>
                <a:gridCol w="7787874">
                  <a:extLst>
                    <a:ext uri="{9D8B030D-6E8A-4147-A177-3AD203B41FA5}">
                      <a16:colId xmlns:a16="http://schemas.microsoft.com/office/drawing/2014/main" val="698446135"/>
                    </a:ext>
                  </a:extLst>
                </a:gridCol>
              </a:tblGrid>
              <a:tr h="576580">
                <a:tc>
                  <a:txBody>
                    <a:bodyPr/>
                    <a:lstStyle/>
                    <a:p>
                      <a:pPr algn="just">
                        <a:spcAft>
                          <a:spcPts val="0"/>
                        </a:spcAft>
                      </a:pPr>
                      <a:r>
                        <a:rPr lang="en-GB" sz="1100" b="1" dirty="0">
                          <a:effectLst/>
                        </a:rPr>
                        <a:t> </a:t>
                      </a:r>
                      <a:endParaRPr lang="fr-FR" sz="1100" b="1" dirty="0">
                        <a:effectLst/>
                      </a:endParaRPr>
                    </a:p>
                    <a:p>
                      <a:pPr algn="ctr">
                        <a:spcAft>
                          <a:spcPts val="0"/>
                        </a:spcAft>
                      </a:pPr>
                      <a:r>
                        <a:rPr lang="en-GB" sz="1800" b="1" dirty="0">
                          <a:effectLst/>
                        </a:rPr>
                        <a:t>“</a:t>
                      </a:r>
                      <a:r>
                        <a:rPr lang="en-GB" sz="2000" b="1" dirty="0">
                          <a:effectLst/>
                        </a:rPr>
                        <a:t>Surgical treatment of large incisional hernia with botulinum toxin A injection: a double-blind randomized controlled trial”</a:t>
                      </a:r>
                      <a:endParaRPr lang="fr-FR" sz="1100" b="1" dirty="0">
                        <a:effectLst/>
                      </a:endParaRPr>
                    </a:p>
                    <a:p>
                      <a:pPr algn="ctr">
                        <a:spcAft>
                          <a:spcPts val="0"/>
                        </a:spcAft>
                      </a:pPr>
                      <a:r>
                        <a:rPr lang="en-GB" sz="2000" b="0" kern="1200" dirty="0">
                          <a:solidFill>
                            <a:schemeClr val="dk1"/>
                          </a:solidFill>
                          <a:effectLst/>
                          <a:latin typeface="+mn-lt"/>
                          <a:ea typeface="+mn-ea"/>
                          <a:cs typeface="+mn-cs"/>
                        </a:rPr>
                        <a:t>INCISOX - PHRC-N 2022 - FRENCH/SFCP-CH ?</a:t>
                      </a:r>
                      <a:endParaRPr lang="fr-FR" sz="2000" b="0" kern="1200" dirty="0">
                        <a:solidFill>
                          <a:schemeClr val="dk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57219037"/>
                  </a:ext>
                </a:extLst>
              </a:tr>
            </a:tbl>
          </a:graphicData>
        </a:graphic>
      </p:graphicFrame>
      <p:pic>
        <p:nvPicPr>
          <p:cNvPr id="6" name="Espace réservé du contenu 4"/>
          <p:cNvPicPr>
            <a:picLocks noChangeAspect="1"/>
          </p:cNvPicPr>
          <p:nvPr/>
        </p:nvPicPr>
        <p:blipFill rotWithShape="1">
          <a:blip r:embed="rId3" cstate="print">
            <a:extLst>
              <a:ext uri="{28A0092B-C50C-407E-A947-70E740481C1C}">
                <a14:useLocalDpi xmlns:a14="http://schemas.microsoft.com/office/drawing/2010/main" val="0"/>
              </a:ext>
            </a:extLst>
          </a:blip>
          <a:srcRect l="23720" r="24106" b="18310"/>
          <a:stretch/>
        </p:blipFill>
        <p:spPr>
          <a:xfrm>
            <a:off x="976146" y="1682497"/>
            <a:ext cx="2478015" cy="2205786"/>
          </a:xfrm>
          <a:prstGeom prst="rect">
            <a:avLst/>
          </a:prstGeom>
        </p:spPr>
      </p:pic>
      <p:pic>
        <p:nvPicPr>
          <p:cNvPr id="7" name="Espace réservé du contenu 5"/>
          <p:cNvPicPr>
            <a:picLocks noChangeAspect="1"/>
          </p:cNvPicPr>
          <p:nvPr/>
        </p:nvPicPr>
        <p:blipFill rotWithShape="1">
          <a:blip r:embed="rId4" cstate="print">
            <a:extLst>
              <a:ext uri="{28A0092B-C50C-407E-A947-70E740481C1C}">
                <a14:useLocalDpi xmlns:a14="http://schemas.microsoft.com/office/drawing/2010/main" val="0"/>
              </a:ext>
            </a:extLst>
          </a:blip>
          <a:srcRect l="11893" t="300" r="14769" b="5384"/>
          <a:stretch/>
        </p:blipFill>
        <p:spPr>
          <a:xfrm>
            <a:off x="974248" y="4216674"/>
            <a:ext cx="2479913" cy="2246959"/>
          </a:xfrm>
          <a:prstGeom prst="rect">
            <a:avLst/>
          </a:prstGeom>
        </p:spPr>
      </p:pic>
      <p:grpSp>
        <p:nvGrpSpPr>
          <p:cNvPr id="10" name="Groupe 9"/>
          <p:cNvGrpSpPr/>
          <p:nvPr/>
        </p:nvGrpSpPr>
        <p:grpSpPr>
          <a:xfrm>
            <a:off x="4345141" y="1682497"/>
            <a:ext cx="6627659" cy="3742943"/>
            <a:chOff x="3063240" y="1591056"/>
            <a:chExt cx="8361934" cy="4757091"/>
          </a:xfrm>
        </p:grpSpPr>
        <p:pic>
          <p:nvPicPr>
            <p:cNvPr id="5" name="Image 4"/>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3063240" y="1591056"/>
              <a:ext cx="8361934" cy="47570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46186" y="4526280"/>
              <a:ext cx="2343751" cy="1712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ZoneTexte 8"/>
          <p:cNvSpPr txBox="1"/>
          <p:nvPr/>
        </p:nvSpPr>
        <p:spPr>
          <a:xfrm>
            <a:off x="4114727" y="5553534"/>
            <a:ext cx="7095744" cy="1169551"/>
          </a:xfrm>
          <a:prstGeom prst="rect">
            <a:avLst/>
          </a:prstGeom>
          <a:noFill/>
          <a:ln w="19050">
            <a:solidFill>
              <a:schemeClr val="tx1"/>
            </a:solidFill>
          </a:ln>
        </p:spPr>
        <p:txBody>
          <a:bodyPr wrap="square" rtlCol="0">
            <a:spAutoFit/>
          </a:bodyPr>
          <a:lstStyle/>
          <a:p>
            <a:r>
              <a:rPr lang="en-GB" sz="1400" b="1" dirty="0"/>
              <a:t>To demonstrate that preoperative BTA injection in the lateral abdominal wall muscles reduces the rate of postoperative </a:t>
            </a:r>
            <a:r>
              <a:rPr lang="en-GB" sz="1400" b="1" dirty="0" err="1"/>
              <a:t>morbimortality</a:t>
            </a:r>
            <a:r>
              <a:rPr lang="en-GB" sz="1400" b="1" dirty="0"/>
              <a:t> after large IH (width &gt;= 10cm) repair with mesh, compared with placebo injection.</a:t>
            </a:r>
            <a:endParaRPr lang="fr-FR" sz="1400" b="1" dirty="0"/>
          </a:p>
          <a:p>
            <a:r>
              <a:rPr lang="en-GB" sz="1400" b="1" dirty="0">
                <a:sym typeface="Wingdings" panose="05000000000000000000" pitchFamily="2" charset="2"/>
              </a:rPr>
              <a:t> </a:t>
            </a:r>
            <a:r>
              <a:rPr lang="en-GB" sz="1400" b="1" dirty="0"/>
              <a:t>Occurrence of </a:t>
            </a:r>
            <a:r>
              <a:rPr lang="en-GB" sz="1400" b="1" dirty="0" err="1"/>
              <a:t>Clavien-Dindo</a:t>
            </a:r>
            <a:r>
              <a:rPr lang="en-GB" sz="1400" b="1" dirty="0"/>
              <a:t> classification grade II or higher post-operative complication during the 90-day postoperative period</a:t>
            </a:r>
            <a:endParaRPr lang="fr-FR" sz="1400" b="1" dirty="0"/>
          </a:p>
        </p:txBody>
      </p:sp>
      <p:pic>
        <p:nvPicPr>
          <p:cNvPr id="11" name="Picture 2" descr="b5723aaf-5e95-4e33-aa5d-a86b2a028044@d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0000" y="95918"/>
            <a:ext cx="1957216" cy="611630"/>
          </a:xfrm>
          <a:prstGeom prst="rect">
            <a:avLst/>
          </a:prstGeom>
          <a:noFill/>
          <a:ln>
            <a:solidFill>
              <a:schemeClr val="accent1">
                <a:lumMod val="75000"/>
              </a:schemeClr>
            </a:solidFill>
          </a:ln>
          <a:extLst>
            <a:ext uri="{909E8E84-426E-40DD-AFC4-6F175D3DCCD1}">
              <a14:hiddenFill xmlns:a14="http://schemas.microsoft.com/office/drawing/2010/main">
                <a:solidFill>
                  <a:srgbClr val="FFFFFF"/>
                </a:solidFill>
              </a14:hiddenFill>
            </a:ext>
          </a:extLst>
        </p:spPr>
      </p:pic>
      <p:sp>
        <p:nvSpPr>
          <p:cNvPr id="2" name="Flèche courbée vers la droite 1"/>
          <p:cNvSpPr/>
          <p:nvPr/>
        </p:nvSpPr>
        <p:spPr>
          <a:xfrm>
            <a:off x="429768" y="3017520"/>
            <a:ext cx="425608" cy="194767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8882036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039020" y="2392032"/>
            <a:ext cx="10058400" cy="1644986"/>
          </a:xfrm>
          <a:ln w="22225">
            <a:solidFill>
              <a:schemeClr val="accent1"/>
            </a:solidFill>
            <a:miter lim="800000"/>
            <a:headEnd/>
            <a:tailEnd/>
          </a:ln>
        </p:spPr>
        <p:txBody>
          <a:bodyPr vert="horz" lIns="91440" tIns="45720" rIns="91440" bIns="45720" rtlCol="0" anchor="b">
            <a:noAutofit/>
          </a:bodyPr>
          <a:lstStyle/>
          <a:p>
            <a:pPr>
              <a:lnSpc>
                <a:spcPct val="150000"/>
              </a:lnSpc>
            </a:pPr>
            <a:r>
              <a:rPr lang="fr-FR" sz="3600" dirty="0"/>
              <a:t>Technique d'injection de toxine botulique </a:t>
            </a:r>
            <a:br>
              <a:rPr lang="fr-FR" sz="3600" dirty="0"/>
            </a:br>
            <a:r>
              <a:rPr lang="fr-FR" sz="3600" dirty="0"/>
              <a:t>avant cure d’éventration géante</a:t>
            </a:r>
            <a:endParaRPr lang="fr-FR" sz="3600" b="1" dirty="0">
              <a:cs typeface="Arial" panose="020B0604020202020204" pitchFamily="34" charset="0"/>
            </a:endParaRPr>
          </a:p>
        </p:txBody>
      </p:sp>
      <p:sp>
        <p:nvSpPr>
          <p:cNvPr id="3" name="Sous-titre 2"/>
          <p:cNvSpPr>
            <a:spLocks noGrp="1"/>
          </p:cNvSpPr>
          <p:nvPr>
            <p:ph type="subTitle" idx="1"/>
          </p:nvPr>
        </p:nvSpPr>
        <p:spPr>
          <a:xfrm>
            <a:off x="1496220" y="4363474"/>
            <a:ext cx="9144000" cy="1612900"/>
          </a:xfrm>
        </p:spPr>
        <p:txBody>
          <a:bodyPr>
            <a:normAutofit/>
          </a:bodyPr>
          <a:lstStyle/>
          <a:p>
            <a:r>
              <a:rPr lang="fr-FR" sz="3200" dirty="0"/>
              <a:t>David </a:t>
            </a:r>
            <a:r>
              <a:rPr lang="fr-FR" sz="3200" dirty="0" err="1"/>
              <a:t>Moszkowicz</a:t>
            </a:r>
            <a:endParaRPr lang="fr-FR" sz="3200" dirty="0"/>
          </a:p>
          <a:p>
            <a:r>
              <a:rPr lang="fr-FR" sz="2800" dirty="0"/>
              <a:t>Hôpital Louis Mourier</a:t>
            </a:r>
          </a:p>
          <a:p>
            <a:endParaRPr lang="fr-FR" dirty="0"/>
          </a:p>
        </p:txBody>
      </p:sp>
      <p:pic>
        <p:nvPicPr>
          <p:cNvPr id="5" name="Image 4"/>
          <p:cNvPicPr>
            <a:picLocks noChangeAspect="1"/>
          </p:cNvPicPr>
          <p:nvPr/>
        </p:nvPicPr>
        <p:blipFill rotWithShape="1">
          <a:blip r:embed="rId2"/>
          <a:srcRect l="19671" r="21411"/>
          <a:stretch/>
        </p:blipFill>
        <p:spPr>
          <a:xfrm>
            <a:off x="0" y="-1"/>
            <a:ext cx="12192000" cy="2065577"/>
          </a:xfrm>
          <a:prstGeom prst="rect">
            <a:avLst/>
          </a:prstGeom>
        </p:spPr>
      </p:pic>
      <p:pic>
        <p:nvPicPr>
          <p:cNvPr id="10" name="Image 11">
            <a:extLst>
              <a:ext uri="{FF2B5EF4-FFF2-40B4-BE49-F238E27FC236}">
                <a16:creationId xmlns:a16="http://schemas.microsoft.com/office/drawing/2014/main" id="{907BE1C1-8B1D-D643-A43E-8D9F8E09FD7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61204" y="5867400"/>
            <a:ext cx="2214033" cy="692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 4">
            <a:extLst>
              <a:ext uri="{FF2B5EF4-FFF2-40B4-BE49-F238E27FC236}">
                <a16:creationId xmlns:a16="http://schemas.microsoft.com/office/drawing/2014/main" id="{72CF7800-C071-564A-B718-1B85C6AA32C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9834" y="5814484"/>
            <a:ext cx="2328333" cy="709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10170" y="5759903"/>
            <a:ext cx="2902867" cy="907146"/>
          </a:xfrm>
          <a:prstGeom prst="rect">
            <a:avLst/>
          </a:prstGeom>
        </p:spPr>
      </p:pic>
    </p:spTree>
    <p:extLst>
      <p:ext uri="{BB962C8B-B14F-4D97-AF65-F5344CB8AC3E}">
        <p14:creationId xmlns:p14="http://schemas.microsoft.com/office/powerpoint/2010/main" val="13460680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p:cNvSpPr/>
          <p:nvPr/>
        </p:nvSpPr>
        <p:spPr>
          <a:xfrm>
            <a:off x="0" y="0"/>
            <a:ext cx="12192000" cy="130076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à coins arrondis 3"/>
          <p:cNvSpPr/>
          <p:nvPr/>
        </p:nvSpPr>
        <p:spPr>
          <a:xfrm>
            <a:off x="874153" y="158569"/>
            <a:ext cx="4146997" cy="99167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Cure d’éventration</a:t>
            </a:r>
          </a:p>
        </p:txBody>
      </p:sp>
      <p:sp>
        <p:nvSpPr>
          <p:cNvPr id="5" name="ZoneTexte 4"/>
          <p:cNvSpPr txBox="1"/>
          <p:nvPr/>
        </p:nvSpPr>
        <p:spPr>
          <a:xfrm>
            <a:off x="5228821" y="131760"/>
            <a:ext cx="7006108" cy="1077218"/>
          </a:xfrm>
          <a:prstGeom prst="rect">
            <a:avLst/>
          </a:prstGeom>
          <a:noFill/>
        </p:spPr>
        <p:txBody>
          <a:bodyPr wrap="square" rtlCol="0">
            <a:spAutoFit/>
          </a:bodyPr>
          <a:lstStyle/>
          <a:p>
            <a:pPr marL="2857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600" b="0" i="0" u="none" strike="noStrike" kern="1200" cap="none" spc="0" normalizeH="0" baseline="0" noProof="0" dirty="0">
                <a:ln>
                  <a:noFill/>
                </a:ln>
                <a:solidFill>
                  <a:srgbClr val="002060"/>
                </a:solidFill>
                <a:effectLst/>
                <a:uLnTx/>
                <a:uFillTx/>
                <a:latin typeface="Book Antiqua" panose="02040602050305030304" pitchFamily="18" charset="0"/>
                <a:ea typeface="Tahoma" panose="020B0604030504040204" pitchFamily="34" charset="0"/>
                <a:cs typeface="Tahoma" panose="020B0604030504040204" pitchFamily="34" charset="0"/>
              </a:rPr>
              <a:t>Réintégrer les viscères</a:t>
            </a:r>
          </a:p>
          <a:p>
            <a:pPr marL="2857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600" b="0" i="0" u="none" strike="noStrike" kern="1200" cap="none" spc="0" normalizeH="0" baseline="0" noProof="0" dirty="0">
                <a:ln>
                  <a:noFill/>
                </a:ln>
                <a:solidFill>
                  <a:srgbClr val="002060"/>
                </a:solidFill>
                <a:effectLst/>
                <a:uLnTx/>
                <a:uFillTx/>
                <a:latin typeface="Book Antiqua" panose="02040602050305030304" pitchFamily="18" charset="0"/>
                <a:ea typeface="Tahoma" panose="020B0604030504040204" pitchFamily="34" charset="0"/>
                <a:cs typeface="Tahoma" panose="020B0604030504040204" pitchFamily="34" charset="0"/>
              </a:rPr>
              <a:t>Fermer l’orifice avec renforcement prothétique non résorbable</a:t>
            </a:r>
          </a:p>
          <a:p>
            <a:pPr marL="2857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600" b="0" i="0" u="none" strike="noStrike" kern="1200" cap="none" spc="0" normalizeH="0" baseline="0" noProof="0" dirty="0">
                <a:ln>
                  <a:noFill/>
                </a:ln>
                <a:solidFill>
                  <a:srgbClr val="002060"/>
                </a:solidFill>
                <a:effectLst/>
                <a:uLnTx/>
                <a:uFillTx/>
                <a:latin typeface="Book Antiqua" panose="02040602050305030304" pitchFamily="18" charset="0"/>
                <a:ea typeface="Tahoma" panose="020B0604030504040204" pitchFamily="34" charset="0"/>
                <a:cs typeface="Tahoma" panose="020B0604030504040204" pitchFamily="34" charset="0"/>
              </a:rPr>
              <a:t>Restaurer l’anatomie normale en tension, sans délabrement nerveux</a:t>
            </a:r>
          </a:p>
          <a:p>
            <a:pPr marL="2857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600" b="0" i="0" u="none" strike="noStrike" kern="1200" cap="none" spc="0" normalizeH="0" baseline="0" noProof="0" dirty="0">
                <a:ln>
                  <a:noFill/>
                </a:ln>
                <a:solidFill>
                  <a:srgbClr val="002060"/>
                </a:solidFill>
                <a:effectLst/>
                <a:uLnTx/>
                <a:uFillTx/>
                <a:latin typeface="Book Antiqua" panose="02040602050305030304" pitchFamily="18" charset="0"/>
                <a:ea typeface="Tahoma" panose="020B0604030504040204" pitchFamily="34" charset="0"/>
                <a:cs typeface="Tahoma" panose="020B0604030504040204" pitchFamily="34" charset="0"/>
              </a:rPr>
              <a:t>Prévenir l’hyperpression intra-abdominale</a:t>
            </a:r>
          </a:p>
        </p:txBody>
      </p:sp>
      <p:sp>
        <p:nvSpPr>
          <p:cNvPr id="10" name="ZoneTexte 9"/>
          <p:cNvSpPr txBox="1"/>
          <p:nvPr/>
        </p:nvSpPr>
        <p:spPr>
          <a:xfrm>
            <a:off x="1704305" y="1634213"/>
            <a:ext cx="710913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CC00"/>
                </a:solidFill>
                <a:effectLst/>
                <a:uLnTx/>
                <a:uFillTx/>
                <a:latin typeface="Tahoma" panose="020B0604030504040204" pitchFamily="34" charset="0"/>
                <a:ea typeface="Tahoma" panose="020B0604030504040204" pitchFamily="34" charset="0"/>
                <a:cs typeface="Tahoma" panose="020B0604030504040204" pitchFamily="34" charset="0"/>
              </a:rPr>
              <a:t>Gagner de la fermeture et du droit de cité</a:t>
            </a:r>
          </a:p>
        </p:txBody>
      </p:sp>
      <p:sp>
        <p:nvSpPr>
          <p:cNvPr id="11" name="ZoneTexte 10"/>
          <p:cNvSpPr txBox="1"/>
          <p:nvPr/>
        </p:nvSpPr>
        <p:spPr>
          <a:xfrm>
            <a:off x="1815923" y="5484757"/>
            <a:ext cx="444321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CC00"/>
                </a:solidFill>
                <a:effectLst/>
                <a:uLnTx/>
                <a:uFillTx/>
                <a:latin typeface="Tahoma" panose="020B0604030504040204" pitchFamily="34" charset="0"/>
                <a:ea typeface="Tahoma" panose="020B0604030504040204" pitchFamily="34" charset="0"/>
                <a:cs typeface="Tahoma" panose="020B0604030504040204" pitchFamily="34" charset="0"/>
              </a:rPr>
              <a:t>Diminuer le contenu</a:t>
            </a:r>
          </a:p>
        </p:txBody>
      </p:sp>
      <p:sp>
        <p:nvSpPr>
          <p:cNvPr id="12" name="ZoneTexte 11"/>
          <p:cNvSpPr txBox="1"/>
          <p:nvPr/>
        </p:nvSpPr>
        <p:spPr>
          <a:xfrm>
            <a:off x="2116323" y="2410315"/>
            <a:ext cx="2481770" cy="369332"/>
          </a:xfrm>
          <a:prstGeom prst="rect">
            <a:avLst/>
          </a:prstGeom>
          <a:noFill/>
          <a:ln>
            <a:solidFill>
              <a:srgbClr val="00CC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Avant l’intervention</a:t>
            </a:r>
          </a:p>
        </p:txBody>
      </p:sp>
      <p:sp>
        <p:nvSpPr>
          <p:cNvPr id="13" name="ZoneTexte 12"/>
          <p:cNvSpPr txBox="1"/>
          <p:nvPr/>
        </p:nvSpPr>
        <p:spPr>
          <a:xfrm>
            <a:off x="1023345" y="3187494"/>
            <a:ext cx="2197167" cy="923330"/>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rPr>
              <a:t>Pneumopéritoine Progressif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rPr>
              <a:t>Préopératoire</a:t>
            </a:r>
          </a:p>
        </p:txBody>
      </p:sp>
      <p:sp>
        <p:nvSpPr>
          <p:cNvPr id="14" name="ZoneTexte 13"/>
          <p:cNvSpPr txBox="1"/>
          <p:nvPr/>
        </p:nvSpPr>
        <p:spPr>
          <a:xfrm>
            <a:off x="3823407" y="3203190"/>
            <a:ext cx="1499404" cy="923330"/>
          </a:xfrm>
          <a:prstGeom prst="rect">
            <a:avLst/>
          </a:prstGeom>
          <a:solidFill>
            <a:srgbClr val="FFFF00"/>
          </a:solidFill>
          <a:ln w="38100">
            <a:solidFill>
              <a:schemeClr val="tx1"/>
            </a:solidFill>
          </a:ln>
        </p:spPr>
        <p:txBody>
          <a:bodyPr wrap="square" rtlCol="0">
            <a:spAutoFit/>
          </a:bodyPr>
          <a:lstStyle/>
          <a:p>
            <a:pPr algn="ctr">
              <a:defRPr/>
            </a:pPr>
            <a:r>
              <a:rPr lang="fr-FR" b="1" dirty="0">
                <a:latin typeface="Tahoma" panose="020B0604030504040204" pitchFamily="34" charset="0"/>
                <a:ea typeface="Tahoma" panose="020B0604030504040204" pitchFamily="34" charset="0"/>
                <a:cs typeface="Tahoma" panose="020B0604030504040204" pitchFamily="34" charset="0"/>
              </a:rPr>
              <a:t>Toxine Botulique A</a:t>
            </a:r>
          </a:p>
        </p:txBody>
      </p:sp>
      <p:cxnSp>
        <p:nvCxnSpPr>
          <p:cNvPr id="16" name="Connecteur droit avec flèche 15"/>
          <p:cNvCxnSpPr/>
          <p:nvPr/>
        </p:nvCxnSpPr>
        <p:spPr>
          <a:xfrm flipH="1">
            <a:off x="2160964" y="2854818"/>
            <a:ext cx="431878" cy="298073"/>
          </a:xfrm>
          <a:prstGeom prst="straightConnector1">
            <a:avLst/>
          </a:prstGeom>
          <a:ln>
            <a:solidFill>
              <a:srgbClr val="00206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p:nvPr/>
        </p:nvCxnSpPr>
        <p:spPr>
          <a:xfrm>
            <a:off x="4223112" y="2830656"/>
            <a:ext cx="444640" cy="324175"/>
          </a:xfrm>
          <a:prstGeom prst="straightConnector1">
            <a:avLst/>
          </a:prstGeom>
          <a:ln>
            <a:solidFill>
              <a:srgbClr val="00206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3537948" y="4179697"/>
            <a:ext cx="2070321"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dirty="0">
                <a:ln>
                  <a:noFill/>
                </a:ln>
                <a:solidFill>
                  <a:srgbClr val="002060"/>
                </a:solidFill>
                <a:effectLst/>
                <a:uLnTx/>
                <a:uFillTx/>
                <a:latin typeface="Calibri" panose="020F0502020204030204"/>
                <a:ea typeface="+mn-ea"/>
                <a:cs typeface="+mn-cs"/>
              </a:rPr>
              <a:t>Séparation chimique des composants </a:t>
            </a:r>
          </a:p>
        </p:txBody>
      </p:sp>
      <mc:AlternateContent xmlns:mc="http://schemas.openxmlformats.org/markup-compatibility/2006" xmlns:a14="http://schemas.microsoft.com/office/drawing/2010/main">
        <mc:Choice Requires="a14">
          <p:sp>
            <p:nvSpPr>
              <p:cNvPr id="27" name="ZoneTexte 26"/>
              <p:cNvSpPr txBox="1"/>
              <p:nvPr/>
            </p:nvSpPr>
            <p:spPr>
              <a:xfrm>
                <a:off x="1092297" y="4177330"/>
                <a:ext cx="204805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fr-FR" sz="1600" b="0" i="1" u="none" strike="noStrike" kern="1200" cap="none" spc="0" normalizeH="0" baseline="0" noProof="0" dirty="0" smtClean="0">
                        <a:ln>
                          <a:noFill/>
                        </a:ln>
                        <a:solidFill>
                          <a:srgbClr val="002060"/>
                        </a:solidFill>
                        <a:effectLst/>
                        <a:uLnTx/>
                        <a:uFillTx/>
                        <a:latin typeface="Cambria Math" panose="02040503050406030204" pitchFamily="18" charset="0"/>
                        <a:ea typeface="Cambria Math" panose="02040503050406030204" pitchFamily="18" charset="0"/>
                      </a:rPr>
                      <m:t>↑ </m:t>
                    </m:r>
                  </m:oMath>
                </a14:m>
                <a:r>
                  <a:rPr kumimoji="0" lang="fr-FR" sz="1600" b="0" i="1" u="none" strike="noStrike" kern="1200" cap="none" spc="0" normalizeH="0" baseline="0" noProof="0" dirty="0">
                    <a:ln>
                      <a:noFill/>
                    </a:ln>
                    <a:solidFill>
                      <a:srgbClr val="002060"/>
                    </a:solidFill>
                    <a:effectLst/>
                    <a:uLnTx/>
                    <a:uFillTx/>
                    <a:latin typeface="Calibri" panose="020F0502020204030204"/>
                    <a:ea typeface="+mn-ea"/>
                    <a:cs typeface="+mn-cs"/>
                  </a:rPr>
                  <a:t>volume cavité abdominale</a:t>
                </a:r>
              </a:p>
            </p:txBody>
          </p:sp>
        </mc:Choice>
        <mc:Fallback xmlns="">
          <p:sp>
            <p:nvSpPr>
              <p:cNvPr id="27" name="ZoneTexte 26"/>
              <p:cNvSpPr txBox="1">
                <a:spLocks noRot="1" noChangeAspect="1" noMove="1" noResize="1" noEditPoints="1" noAdjustHandles="1" noChangeArrowheads="1" noChangeShapeType="1" noTextEdit="1"/>
              </p:cNvSpPr>
              <p:nvPr/>
            </p:nvSpPr>
            <p:spPr>
              <a:xfrm>
                <a:off x="1092297" y="4177330"/>
                <a:ext cx="2048051" cy="584775"/>
              </a:xfrm>
              <a:prstGeom prst="rect">
                <a:avLst/>
              </a:prstGeom>
              <a:blipFill>
                <a:blip r:embed="rId2"/>
                <a:stretch>
                  <a:fillRect t="-2128" b="-10638"/>
                </a:stretch>
              </a:blipFill>
            </p:spPr>
            <p:txBody>
              <a:bodyPr/>
              <a:lstStyle/>
              <a:p>
                <a:r>
                  <a:rPr lang="fr-FR">
                    <a:noFill/>
                  </a:rPr>
                  <a:t> </a:t>
                </a:r>
              </a:p>
            </p:txBody>
          </p:sp>
        </mc:Fallback>
      </mc:AlternateContent>
      <p:sp>
        <p:nvSpPr>
          <p:cNvPr id="33" name="ZoneTexte 32"/>
          <p:cNvSpPr txBox="1"/>
          <p:nvPr/>
        </p:nvSpPr>
        <p:spPr>
          <a:xfrm>
            <a:off x="7771147" y="2395551"/>
            <a:ext cx="2773516" cy="369332"/>
          </a:xfrm>
          <a:prstGeom prst="rect">
            <a:avLst/>
          </a:prstGeom>
          <a:noFill/>
          <a:ln>
            <a:solidFill>
              <a:srgbClr val="00CC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Pendant l’intervention</a:t>
            </a:r>
          </a:p>
        </p:txBody>
      </p:sp>
      <p:sp>
        <p:nvSpPr>
          <p:cNvPr id="34" name="Rectangle à coins arrondis 33"/>
          <p:cNvSpPr/>
          <p:nvPr/>
        </p:nvSpPr>
        <p:spPr>
          <a:xfrm>
            <a:off x="874153" y="1537767"/>
            <a:ext cx="1558959" cy="52991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Option 1</a:t>
            </a:r>
          </a:p>
        </p:txBody>
      </p:sp>
      <p:sp>
        <p:nvSpPr>
          <p:cNvPr id="35" name="Rectangle à coins arrondis 34"/>
          <p:cNvSpPr/>
          <p:nvPr/>
        </p:nvSpPr>
        <p:spPr>
          <a:xfrm>
            <a:off x="1033883" y="5415891"/>
            <a:ext cx="1558959" cy="52991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Option 2</a:t>
            </a:r>
          </a:p>
        </p:txBody>
      </p:sp>
      <p:sp>
        <p:nvSpPr>
          <p:cNvPr id="36" name="ZoneTexte 35"/>
          <p:cNvSpPr txBox="1"/>
          <p:nvPr/>
        </p:nvSpPr>
        <p:spPr>
          <a:xfrm>
            <a:off x="8330186" y="3239384"/>
            <a:ext cx="1529144" cy="923330"/>
          </a:xfrm>
          <a:prstGeom prst="rect">
            <a:avLst/>
          </a:prstGeom>
          <a:solidFill>
            <a:schemeClr val="accent4">
              <a:lumMod val="60000"/>
              <a:lumOff val="40000"/>
            </a:schemeClr>
          </a:solidFill>
          <a:ln>
            <a:noFill/>
          </a:ln>
        </p:spPr>
        <p:txBody>
          <a:bodyPr wrap="square" rtlCol="0">
            <a:spAutoFit/>
          </a:bodyPr>
          <a:lstStyle>
            <a:defPPr>
              <a:defRPr lang="fr-FR"/>
            </a:defPPr>
            <a:lvl1pPr algn="ct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Component</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solidFill>
                  <a:prstClr val="black"/>
                </a:solidFill>
                <a:latin typeface="Tahoma" panose="020B0604030504040204" pitchFamily="34" charset="0"/>
                <a:ea typeface="Tahoma" panose="020B0604030504040204" pitchFamily="34" charset="0"/>
                <a:cs typeface="Tahoma" panose="020B0604030504040204" pitchFamily="34" charset="0"/>
              </a:rPr>
              <a:t>Separation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Techniques</a:t>
            </a:r>
          </a:p>
        </p:txBody>
      </p:sp>
      <p:sp>
        <p:nvSpPr>
          <p:cNvPr id="37" name="ZoneTexte 36"/>
          <p:cNvSpPr txBox="1"/>
          <p:nvPr/>
        </p:nvSpPr>
        <p:spPr>
          <a:xfrm>
            <a:off x="6180717" y="3226923"/>
            <a:ext cx="1983499" cy="923330"/>
          </a:xfrm>
          <a:prstGeom prst="rect">
            <a:avLst/>
          </a:prstGeom>
          <a:solidFill>
            <a:schemeClr val="accent4">
              <a:lumMod val="60000"/>
              <a:lumOff val="40000"/>
            </a:schemeClr>
          </a:solidFill>
        </p:spPr>
        <p:txBody>
          <a:bodyPr wrap="square" rtlCol="0">
            <a:spAutoFit/>
          </a:bodyPr>
          <a:lstStyle/>
          <a:p>
            <a:pPr marR="0" lvl="0" indent="0" algn="ctr" fontAlgn="auto">
              <a:lnSpc>
                <a:spcPct val="100000"/>
              </a:lnSpc>
              <a:spcBef>
                <a:spcPts val="0"/>
              </a:spcBef>
              <a:spcAft>
                <a:spcPts val="0"/>
              </a:spcAft>
              <a:buClrTx/>
              <a:buSzTx/>
              <a:buFontTx/>
              <a:buNone/>
              <a:tabLst/>
              <a:defRPr/>
            </a:pPr>
            <a:r>
              <a:rPr lang="fr-FR" b="1" dirty="0">
                <a:latin typeface="Tahoma" panose="020B0604030504040204" pitchFamily="34" charset="0"/>
                <a:ea typeface="Tahoma" panose="020B0604030504040204" pitchFamily="34" charset="0"/>
                <a:cs typeface="Tahoma" panose="020B0604030504040204" pitchFamily="34" charset="0"/>
              </a:rPr>
              <a:t>Incisions aponévrotiques</a:t>
            </a:r>
          </a:p>
          <a:p>
            <a:pPr marR="0" lvl="0" indent="0" algn="ctr" fontAlgn="auto">
              <a:lnSpc>
                <a:spcPct val="100000"/>
              </a:lnSpc>
              <a:spcBef>
                <a:spcPts val="0"/>
              </a:spcBef>
              <a:spcAft>
                <a:spcPts val="0"/>
              </a:spcAft>
              <a:buClrTx/>
              <a:buSzTx/>
              <a:buFontTx/>
              <a:buNone/>
              <a:tabLst/>
              <a:defRPr/>
            </a:pPr>
            <a:r>
              <a:rPr lang="fr-FR" b="1" dirty="0">
                <a:latin typeface="Tahoma" panose="020B0604030504040204" pitchFamily="34" charset="0"/>
                <a:ea typeface="Tahoma" panose="020B0604030504040204" pitchFamily="34" charset="0"/>
                <a:cs typeface="Tahoma" panose="020B0604030504040204" pitchFamily="34" charset="0"/>
              </a:rPr>
              <a:t>de détente</a:t>
            </a:r>
          </a:p>
        </p:txBody>
      </p:sp>
      <p:sp>
        <p:nvSpPr>
          <p:cNvPr id="38" name="ZoneTexte 37"/>
          <p:cNvSpPr txBox="1"/>
          <p:nvPr/>
        </p:nvSpPr>
        <p:spPr>
          <a:xfrm>
            <a:off x="10025301" y="3222650"/>
            <a:ext cx="2035308" cy="923330"/>
          </a:xfrm>
          <a:prstGeom prst="rect">
            <a:avLst/>
          </a:prstGeom>
          <a:solidFill>
            <a:schemeClr val="accent4">
              <a:lumMod val="60000"/>
              <a:lumOff val="40000"/>
            </a:schemeClr>
          </a:solidFill>
        </p:spPr>
        <p:txBody>
          <a:bodyPr wrap="square" rtlCol="0">
            <a:spAutoFit/>
          </a:bodyPr>
          <a:lstStyle>
            <a:defPPr>
              <a:defRPr lang="fr-FR"/>
            </a:defPPr>
            <a:lvl1pPr algn="ct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latin typeface="Tahoma" panose="020B0604030504040204" pitchFamily="34" charset="0"/>
                <a:ea typeface="Tahoma" panose="020B0604030504040204" pitchFamily="34" charset="0"/>
                <a:cs typeface="Tahoma" panose="020B0604030504040204" pitchFamily="34" charset="0"/>
              </a:rPr>
              <a:t>Traction aponévrotique progressive</a:t>
            </a:r>
          </a:p>
        </p:txBody>
      </p:sp>
      <p:sp>
        <p:nvSpPr>
          <p:cNvPr id="39" name="Rectangle 38"/>
          <p:cNvSpPr/>
          <p:nvPr/>
        </p:nvSpPr>
        <p:spPr>
          <a:xfrm>
            <a:off x="5953523" y="4150253"/>
            <a:ext cx="2430487"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dirty="0">
                <a:ln>
                  <a:noFill/>
                </a:ln>
                <a:solidFill>
                  <a:srgbClr val="002060"/>
                </a:solidFill>
                <a:effectLst/>
                <a:uLnTx/>
                <a:uFillTx/>
                <a:latin typeface="Calibri" panose="020F0502020204030204"/>
                <a:ea typeface="+mn-ea"/>
                <a:cs typeface="+mn-cs"/>
              </a:rPr>
              <a:t>Gibson, </a:t>
            </a:r>
            <a:r>
              <a:rPr kumimoji="0" lang="fr-FR" sz="1600" b="0" i="1" u="none" strike="noStrike" kern="1200" cap="none" spc="0" normalizeH="0" baseline="0" noProof="0" dirty="0" err="1">
                <a:ln>
                  <a:noFill/>
                </a:ln>
                <a:solidFill>
                  <a:srgbClr val="002060"/>
                </a:solidFill>
                <a:effectLst/>
                <a:uLnTx/>
                <a:uFillTx/>
                <a:latin typeface="Calibri" panose="020F0502020204030204"/>
                <a:ea typeface="+mn-ea"/>
                <a:cs typeface="+mn-cs"/>
              </a:rPr>
              <a:t>Welti</a:t>
            </a:r>
            <a:r>
              <a:rPr kumimoji="0" lang="fr-FR" sz="1600" b="0" i="1"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fr-FR" sz="1600" b="0" i="1" u="none" strike="noStrike" kern="1200" cap="none" spc="0" normalizeH="0" baseline="0" noProof="0" dirty="0" err="1">
                <a:ln>
                  <a:noFill/>
                </a:ln>
                <a:solidFill>
                  <a:srgbClr val="002060"/>
                </a:solidFill>
                <a:effectLst/>
                <a:uLnTx/>
                <a:uFillTx/>
                <a:latin typeface="Calibri" panose="020F0502020204030204"/>
                <a:ea typeface="+mn-ea"/>
                <a:cs typeface="+mn-cs"/>
              </a:rPr>
              <a:t>Eudel</a:t>
            </a:r>
            <a:r>
              <a:rPr kumimoji="0" lang="fr-FR" sz="1600" b="0" i="1"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fr-FR" sz="1600" b="0" i="1" u="none" strike="noStrike" kern="1200" cap="none" spc="0" normalizeH="0" baseline="0" noProof="0" dirty="0" err="1">
                <a:ln>
                  <a:noFill/>
                </a:ln>
                <a:solidFill>
                  <a:srgbClr val="002060"/>
                </a:solidFill>
                <a:effectLst/>
                <a:uLnTx/>
                <a:uFillTx/>
                <a:latin typeface="Calibri" panose="020F0502020204030204"/>
                <a:ea typeface="+mn-ea"/>
                <a:cs typeface="+mn-cs"/>
              </a:rPr>
              <a:t>Clottot-Premont</a:t>
            </a:r>
            <a:endParaRPr kumimoji="0" lang="fr-FR" sz="1600" b="0" i="1"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42" name="ZoneTexte 41"/>
          <p:cNvSpPr txBox="1"/>
          <p:nvPr/>
        </p:nvSpPr>
        <p:spPr>
          <a:xfrm>
            <a:off x="2592842" y="6057784"/>
            <a:ext cx="6286713" cy="369332"/>
          </a:xfrm>
          <a:prstGeom prst="rect">
            <a:avLst/>
          </a:prstGeom>
          <a:solidFill>
            <a:srgbClr val="FFCC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Colectomie droite + </a:t>
            </a:r>
            <a:r>
              <a:rPr kumimoji="0" lang="fr-FR"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omentectomie</a:t>
            </a:r>
            <a:r>
              <a:rPr kumimoji="0" lang="fr-FR"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de réintégration</a:t>
            </a:r>
            <a:endParaRPr kumimoji="0" lang="fr-FR"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43" name="Connecteur droit avec flèche 42"/>
          <p:cNvCxnSpPr/>
          <p:nvPr/>
        </p:nvCxnSpPr>
        <p:spPr>
          <a:xfrm flipH="1">
            <a:off x="7570694" y="2813177"/>
            <a:ext cx="467463" cy="341654"/>
          </a:xfrm>
          <a:prstGeom prst="straightConnector1">
            <a:avLst/>
          </a:prstGeom>
          <a:ln>
            <a:solidFill>
              <a:srgbClr val="00206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4" name="Connecteur droit avec flèche 43"/>
          <p:cNvCxnSpPr/>
          <p:nvPr/>
        </p:nvCxnSpPr>
        <p:spPr>
          <a:xfrm>
            <a:off x="9152022" y="2830656"/>
            <a:ext cx="2376" cy="357999"/>
          </a:xfrm>
          <a:prstGeom prst="straightConnector1">
            <a:avLst/>
          </a:prstGeom>
          <a:ln>
            <a:solidFill>
              <a:srgbClr val="00206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5" name="Connecteur droit avec flèche 44"/>
          <p:cNvCxnSpPr/>
          <p:nvPr/>
        </p:nvCxnSpPr>
        <p:spPr>
          <a:xfrm>
            <a:off x="10357724" y="2830656"/>
            <a:ext cx="431640" cy="324175"/>
          </a:xfrm>
          <a:prstGeom prst="straightConnector1">
            <a:avLst/>
          </a:prstGeom>
          <a:ln>
            <a:solidFill>
              <a:srgbClr val="00206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0" y="0"/>
            <a:ext cx="12192000" cy="6858000"/>
          </a:xfrm>
          <a:prstGeom prst="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ZoneTexte 2"/>
          <p:cNvSpPr txBox="1"/>
          <p:nvPr/>
        </p:nvSpPr>
        <p:spPr>
          <a:xfrm>
            <a:off x="7382021" y="4738461"/>
            <a:ext cx="1927080" cy="954107"/>
          </a:xfrm>
          <a:prstGeom prst="rect">
            <a:avLst/>
          </a:prstGeom>
          <a:solidFill>
            <a:schemeClr val="accent2">
              <a:lumMod val="20000"/>
              <a:lumOff val="80000"/>
            </a:schemeClr>
          </a:solidFill>
          <a:ln>
            <a:noFill/>
          </a:ln>
        </p:spPr>
        <p:txBody>
          <a:bodyPr wrap="square" rtlCol="0">
            <a:spAutoFit/>
          </a:bodyPr>
          <a:lstStyle>
            <a:defPPr>
              <a:defRPr lang="fr-FR"/>
            </a:defPPr>
            <a:lvl1pPr lvl="0" algn="ctr">
              <a:defRPr sz="1400" b="1">
                <a:solidFill>
                  <a:prstClr val="black"/>
                </a:solidFill>
                <a:latin typeface="Tahoma" panose="020B0604030504040204" pitchFamily="34" charset="0"/>
                <a:ea typeface="Tahoma" panose="020B0604030504040204" pitchFamily="34" charset="0"/>
                <a:cs typeface="Tahoma" panose="020B0604030504040204" pitchFamily="34" charset="0"/>
              </a:defRPr>
            </a:lvl1pPr>
          </a:lstStyle>
          <a:p>
            <a:r>
              <a:rPr lang="fr-FR" dirty="0"/>
              <a:t>Libération de l’oblique</a:t>
            </a:r>
          </a:p>
          <a:p>
            <a:r>
              <a:rPr lang="fr-FR" dirty="0"/>
              <a:t>Externe</a:t>
            </a:r>
          </a:p>
          <a:p>
            <a:r>
              <a:rPr lang="fr-FR" dirty="0"/>
              <a:t>(Ramirez)</a:t>
            </a:r>
          </a:p>
        </p:txBody>
      </p:sp>
      <p:sp>
        <p:nvSpPr>
          <p:cNvPr id="32" name="ZoneTexte 31"/>
          <p:cNvSpPr txBox="1"/>
          <p:nvPr/>
        </p:nvSpPr>
        <p:spPr>
          <a:xfrm>
            <a:off x="9332289" y="4735028"/>
            <a:ext cx="1920784" cy="954107"/>
          </a:xfrm>
          <a:prstGeom prst="rect">
            <a:avLst/>
          </a:prstGeom>
          <a:solidFill>
            <a:schemeClr val="accent2">
              <a:lumMod val="20000"/>
              <a:lumOff val="80000"/>
            </a:schemeClr>
          </a:solidFill>
          <a:ln>
            <a:noFill/>
          </a:ln>
        </p:spPr>
        <p:txBody>
          <a:bodyPr wrap="square" rtlCol="0">
            <a:spAutoFit/>
          </a:bodyPr>
          <a:lstStyle/>
          <a:p>
            <a:pPr lvl="0" algn="ctr">
              <a:defRPr/>
            </a:pPr>
            <a:r>
              <a:rPr lang="fr-FR" sz="1400" b="1" dirty="0">
                <a:solidFill>
                  <a:prstClr val="black"/>
                </a:solidFill>
                <a:latin typeface="Tahoma" panose="020B0604030504040204" pitchFamily="34" charset="0"/>
                <a:ea typeface="Tahoma" panose="020B0604030504040204" pitchFamily="34" charset="0"/>
                <a:cs typeface="Tahoma" panose="020B0604030504040204" pitchFamily="34" charset="0"/>
              </a:rPr>
              <a:t>Libération du Transverse</a:t>
            </a:r>
          </a:p>
          <a:p>
            <a:pPr lvl="0" algn="ctr">
              <a:defRPr/>
            </a:pPr>
            <a:r>
              <a:rPr lang="fr-FR" sz="1400" b="1" dirty="0">
                <a:solidFill>
                  <a:prstClr val="black"/>
                </a:solidFill>
                <a:latin typeface="Tahoma" panose="020B0604030504040204" pitchFamily="34" charset="0"/>
                <a:ea typeface="Tahoma" panose="020B0604030504040204" pitchFamily="34" charset="0"/>
                <a:cs typeface="Tahoma" panose="020B0604030504040204" pitchFamily="34" charset="0"/>
              </a:rPr>
              <a:t>de l’Abdomen</a:t>
            </a:r>
          </a:p>
          <a:p>
            <a:pPr lvl="0" algn="ctr">
              <a:defRPr/>
            </a:pPr>
            <a:r>
              <a:rPr lang="fr-FR" sz="1400" b="1" dirty="0">
                <a:solidFill>
                  <a:prstClr val="black"/>
                </a:solidFill>
                <a:latin typeface="Tahoma" panose="020B0604030504040204" pitchFamily="34" charset="0"/>
                <a:ea typeface="Tahoma" panose="020B0604030504040204" pitchFamily="34" charset="0"/>
                <a:cs typeface="Tahoma" panose="020B0604030504040204" pitchFamily="34" charset="0"/>
              </a:rPr>
              <a:t>(TAR)</a:t>
            </a:r>
            <a:endParaRPr lang="fr-FR" sz="1400" b="1" dirty="0"/>
          </a:p>
        </p:txBody>
      </p:sp>
      <p:cxnSp>
        <p:nvCxnSpPr>
          <p:cNvPr id="46" name="Connecteur droit avec flèche 45"/>
          <p:cNvCxnSpPr/>
          <p:nvPr/>
        </p:nvCxnSpPr>
        <p:spPr>
          <a:xfrm flipH="1">
            <a:off x="8602804" y="4307312"/>
            <a:ext cx="467463" cy="341654"/>
          </a:xfrm>
          <a:prstGeom prst="straightConnector1">
            <a:avLst/>
          </a:prstGeom>
          <a:ln>
            <a:solidFill>
              <a:srgbClr val="00206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7" name="Connecteur droit avec flèche 46"/>
          <p:cNvCxnSpPr/>
          <p:nvPr/>
        </p:nvCxnSpPr>
        <p:spPr>
          <a:xfrm>
            <a:off x="9185674" y="4307106"/>
            <a:ext cx="428226" cy="329361"/>
          </a:xfrm>
          <a:prstGeom prst="straightConnector1">
            <a:avLst/>
          </a:prstGeom>
          <a:ln>
            <a:solidFill>
              <a:srgbClr val="00206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0" name="ZoneTexte 39"/>
          <p:cNvSpPr txBox="1"/>
          <p:nvPr/>
        </p:nvSpPr>
        <p:spPr>
          <a:xfrm>
            <a:off x="10278739" y="1649602"/>
            <a:ext cx="1528431" cy="369332"/>
          </a:xfrm>
          <a:prstGeom prst="rect">
            <a:avLst/>
          </a:prstGeom>
          <a:solidFill>
            <a:schemeClr val="accent4">
              <a:lumMod val="60000"/>
              <a:lumOff val="40000"/>
            </a:schemeClr>
          </a:solidFill>
        </p:spPr>
        <p:txBody>
          <a:bodyPr wrap="square" rtlCol="0">
            <a:spAutoFit/>
          </a:bodyPr>
          <a:lstStyle>
            <a:defPPr>
              <a:defRPr lang="fr-FR"/>
            </a:defPPr>
            <a:lvl1pPr algn="ct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latin typeface="Tahoma" panose="020B0604030504040204" pitchFamily="34" charset="0"/>
                <a:ea typeface="Tahoma" panose="020B0604030504040204" pitchFamily="34" charset="0"/>
                <a:cs typeface="Tahoma" panose="020B0604030504040204" pitchFamily="34" charset="0"/>
              </a:rPr>
              <a:t>Bridging</a:t>
            </a:r>
          </a:p>
        </p:txBody>
      </p:sp>
      <p:cxnSp>
        <p:nvCxnSpPr>
          <p:cNvPr id="41" name="Connecteur droit avec flèche 40"/>
          <p:cNvCxnSpPr/>
          <p:nvPr/>
        </p:nvCxnSpPr>
        <p:spPr>
          <a:xfrm flipV="1">
            <a:off x="10328843" y="2097870"/>
            <a:ext cx="415357" cy="186857"/>
          </a:xfrm>
          <a:prstGeom prst="straightConnector1">
            <a:avLst/>
          </a:prstGeom>
          <a:ln>
            <a:solidFill>
              <a:srgbClr val="002060"/>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32310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45BDAA73-4106-49D1-86D8-B99A1661D940}" type="slidenum">
              <a:rPr lang="fr-FR" smtClean="0"/>
              <a:t>3</a:t>
            </a:fld>
            <a:endParaRPr lang="fr-FR"/>
          </a:p>
        </p:txBody>
      </p:sp>
      <p:sp>
        <p:nvSpPr>
          <p:cNvPr id="8" name="Titre 1"/>
          <p:cNvSpPr txBox="1">
            <a:spLocks/>
          </p:cNvSpPr>
          <p:nvPr/>
        </p:nvSpPr>
        <p:spPr bwMode="gray">
          <a:xfrm>
            <a:off x="0" y="0"/>
            <a:ext cx="8763000" cy="687208"/>
          </a:xfrm>
          <a:prstGeom prst="rect">
            <a:avLst/>
          </a:prstGeom>
          <a:solidFill>
            <a:schemeClr val="accent1">
              <a:lumMod val="60000"/>
              <a:lumOff val="40000"/>
            </a:schemeClr>
          </a:solidFill>
        </p:spPr>
        <p:txBody>
          <a:bodyPr vert="horz" lIns="91440" tIns="45720" rIns="91440" bIns="45720" rtlCol="0" anchor="ctr">
            <a:noAutofit/>
          </a:bodyPr>
          <a:lstStyle>
            <a:defPPr>
              <a:defRPr lang="fr-FR"/>
            </a:defPPr>
            <a:lvl1pPr>
              <a:lnSpc>
                <a:spcPct val="90000"/>
              </a:lnSpc>
              <a:spcBef>
                <a:spcPct val="0"/>
              </a:spcBef>
              <a:defRPr sz="4000" b="1">
                <a:latin typeface="+mj-lt"/>
                <a:ea typeface="+mj-ea"/>
                <a:cs typeface="+mj-cs"/>
              </a:defRPr>
            </a:lvl1pPr>
          </a:lstStyle>
          <a:p>
            <a:r>
              <a:rPr lang="fr-FR" altLang="fr-FR" dirty="0"/>
              <a:t>Solutions préopératoires: Toxine botulique</a:t>
            </a:r>
            <a:endParaRPr lang="fr-FR" dirty="0"/>
          </a:p>
        </p:txBody>
      </p:sp>
      <p:pic>
        <p:nvPicPr>
          <p:cNvPr id="11" name="Espace réservé du contenu 4"/>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tretch/>
        </p:blipFill>
        <p:spPr>
          <a:xfrm>
            <a:off x="7131248" y="1825625"/>
            <a:ext cx="3263503" cy="4351338"/>
          </a:xfrm>
        </p:spPr>
      </p:pic>
      <p:sp>
        <p:nvSpPr>
          <p:cNvPr id="12" name="Espace réservé du contenu 10"/>
          <p:cNvSpPr>
            <a:spLocks noGrp="1"/>
          </p:cNvSpPr>
          <p:nvPr>
            <p:ph sz="half" idx="1"/>
          </p:nvPr>
        </p:nvSpPr>
        <p:spPr>
          <a:xfrm>
            <a:off x="838199" y="1825624"/>
            <a:ext cx="6127595" cy="4351339"/>
          </a:xfrm>
          <a:ln>
            <a:solidFill>
              <a:schemeClr val="tx1"/>
            </a:solidFill>
          </a:ln>
        </p:spPr>
        <p:txBody>
          <a:bodyPr>
            <a:noAutofit/>
          </a:bodyPr>
          <a:lstStyle/>
          <a:p>
            <a:pPr marL="0" indent="0">
              <a:lnSpc>
                <a:spcPct val="100000"/>
              </a:lnSpc>
              <a:spcBef>
                <a:spcPts val="0"/>
              </a:spcBef>
              <a:buClr>
                <a:schemeClr val="tx1">
                  <a:lumMod val="65000"/>
                  <a:lumOff val="35000"/>
                </a:schemeClr>
              </a:buClr>
              <a:buNone/>
            </a:pPr>
            <a:r>
              <a:rPr lang="fr-FR" altLang="fr-FR" sz="2400" b="1" dirty="0">
                <a:solidFill>
                  <a:schemeClr val="tx2"/>
                </a:solidFill>
              </a:rPr>
              <a:t>Allongement des muscles larges</a:t>
            </a:r>
          </a:p>
          <a:p>
            <a:pPr>
              <a:lnSpc>
                <a:spcPct val="100000"/>
              </a:lnSpc>
              <a:spcBef>
                <a:spcPts val="0"/>
              </a:spcBef>
              <a:buClr>
                <a:srgbClr val="FFFF00"/>
              </a:buClr>
              <a:buNone/>
            </a:pPr>
            <a:endParaRPr lang="fr-FR" altLang="fr-FR" sz="2400" b="1" dirty="0">
              <a:solidFill>
                <a:srgbClr val="C00000"/>
              </a:solidFill>
            </a:endParaRPr>
          </a:p>
          <a:p>
            <a:pPr>
              <a:lnSpc>
                <a:spcPct val="100000"/>
              </a:lnSpc>
              <a:spcBef>
                <a:spcPts val="0"/>
              </a:spcBef>
              <a:buClr>
                <a:srgbClr val="FFFF00"/>
              </a:buClr>
              <a:buNone/>
            </a:pPr>
            <a:r>
              <a:rPr lang="fr-FR" altLang="fr-FR" sz="2400" b="1" dirty="0"/>
              <a:t>Elongation latérale (3,2 cm de chaque côté)</a:t>
            </a:r>
          </a:p>
          <a:p>
            <a:pPr>
              <a:lnSpc>
                <a:spcPct val="100000"/>
              </a:lnSpc>
              <a:spcBef>
                <a:spcPts val="0"/>
              </a:spcBef>
              <a:buClr>
                <a:srgbClr val="FFFF00"/>
              </a:buClr>
              <a:buNone/>
            </a:pPr>
            <a:r>
              <a:rPr lang="fr-FR" altLang="fr-FR" sz="2400" b="1" dirty="0"/>
              <a:t>Réduction du diamètre du collet</a:t>
            </a:r>
          </a:p>
          <a:p>
            <a:pPr>
              <a:lnSpc>
                <a:spcPct val="100000"/>
              </a:lnSpc>
              <a:spcBef>
                <a:spcPts val="0"/>
              </a:spcBef>
              <a:buClr>
                <a:srgbClr val="FFFF00"/>
              </a:buClr>
              <a:buNone/>
            </a:pPr>
            <a:r>
              <a:rPr lang="fr-FR" altLang="fr-FR" sz="2400" b="1" dirty="0"/>
              <a:t>Augmentation du taux de fermeture primaire</a:t>
            </a:r>
          </a:p>
          <a:p>
            <a:pPr>
              <a:lnSpc>
                <a:spcPct val="100000"/>
              </a:lnSpc>
              <a:spcBef>
                <a:spcPts val="0"/>
              </a:spcBef>
              <a:buClr>
                <a:srgbClr val="FFFF00"/>
              </a:buClr>
              <a:buNone/>
            </a:pPr>
            <a:r>
              <a:rPr lang="fr-FR" altLang="fr-FR" sz="2400" b="1" dirty="0"/>
              <a:t>Réduction du recours aux </a:t>
            </a:r>
            <a:r>
              <a:rPr lang="fr-FR" altLang="fr-FR" sz="2400" b="1" dirty="0" err="1"/>
              <a:t>aponévrotomies</a:t>
            </a:r>
            <a:endParaRPr lang="fr-FR" altLang="fr-FR" sz="2400" b="1" dirty="0"/>
          </a:p>
          <a:p>
            <a:pPr>
              <a:lnSpc>
                <a:spcPct val="100000"/>
              </a:lnSpc>
              <a:spcBef>
                <a:spcPts val="0"/>
              </a:spcBef>
              <a:buClr>
                <a:srgbClr val="FFFF00"/>
              </a:buClr>
              <a:buNone/>
            </a:pPr>
            <a:endParaRPr lang="fr-FR" altLang="fr-FR" sz="2400" dirty="0"/>
          </a:p>
          <a:p>
            <a:pPr marL="0" indent="0">
              <a:lnSpc>
                <a:spcPct val="100000"/>
              </a:lnSpc>
              <a:spcBef>
                <a:spcPts val="0"/>
              </a:spcBef>
              <a:buClr>
                <a:schemeClr val="bg2">
                  <a:lumMod val="25000"/>
                </a:schemeClr>
              </a:buClr>
              <a:buNone/>
            </a:pPr>
            <a:r>
              <a:rPr lang="fr-FR" altLang="fr-FR" sz="2400" b="1" dirty="0">
                <a:solidFill>
                  <a:schemeClr val="tx2"/>
                </a:solidFill>
              </a:rPr>
              <a:t>Détente de la sangle abdominale</a:t>
            </a:r>
          </a:p>
          <a:p>
            <a:pPr>
              <a:lnSpc>
                <a:spcPct val="100000"/>
              </a:lnSpc>
              <a:spcBef>
                <a:spcPts val="0"/>
              </a:spcBef>
              <a:buClr>
                <a:srgbClr val="FFFF00"/>
              </a:buClr>
              <a:buNone/>
            </a:pPr>
            <a:endParaRPr lang="fr-FR" altLang="fr-FR" sz="2400" b="1" dirty="0">
              <a:solidFill>
                <a:srgbClr val="C00000"/>
              </a:solidFill>
            </a:endParaRPr>
          </a:p>
          <a:p>
            <a:pPr marL="0" indent="0">
              <a:lnSpc>
                <a:spcPct val="100000"/>
              </a:lnSpc>
              <a:spcBef>
                <a:spcPts val="0"/>
              </a:spcBef>
              <a:buNone/>
            </a:pPr>
            <a:r>
              <a:rPr lang="fr-FR" altLang="fr-FR" sz="2400" b="1" dirty="0">
                <a:cs typeface="Times New Roman" panose="02020603050405020304" pitchFamily="18" charset="0"/>
              </a:rPr>
              <a:t>Réduction des douleurs postopératoires</a:t>
            </a:r>
          </a:p>
          <a:p>
            <a:pPr marL="0" indent="0">
              <a:lnSpc>
                <a:spcPct val="100000"/>
              </a:lnSpc>
              <a:spcBef>
                <a:spcPts val="0"/>
              </a:spcBef>
              <a:buNone/>
            </a:pPr>
            <a:r>
              <a:rPr lang="fr-FR" altLang="fr-FR" sz="2400" b="1" dirty="0">
                <a:cs typeface="Times New Roman" panose="02020603050405020304" pitchFamily="18" charset="0"/>
              </a:rPr>
              <a:t>Réduction de la morbidité?</a:t>
            </a:r>
            <a:endParaRPr lang="fr-FR" altLang="fr-FR" sz="2400" b="1" dirty="0"/>
          </a:p>
          <a:p>
            <a:pPr marL="0" indent="0">
              <a:lnSpc>
                <a:spcPct val="100000"/>
              </a:lnSpc>
              <a:spcBef>
                <a:spcPts val="0"/>
              </a:spcBef>
              <a:buClr>
                <a:schemeClr val="tx1">
                  <a:lumMod val="65000"/>
                  <a:lumOff val="35000"/>
                </a:schemeClr>
              </a:buClr>
              <a:buNone/>
            </a:pPr>
            <a:endParaRPr lang="fr-FR" altLang="fr-FR" sz="2400" b="1" dirty="0">
              <a:solidFill>
                <a:schemeClr val="tx2"/>
              </a:solidFill>
            </a:endParaRPr>
          </a:p>
          <a:p>
            <a:pPr>
              <a:lnSpc>
                <a:spcPct val="100000"/>
              </a:lnSpc>
              <a:spcBef>
                <a:spcPct val="0"/>
              </a:spcBef>
              <a:buClr>
                <a:srgbClr val="FFFF00"/>
              </a:buClr>
              <a:buNone/>
            </a:pPr>
            <a:endParaRPr lang="fr-FR" altLang="fr-FR" sz="1600" b="1" dirty="0">
              <a:solidFill>
                <a:srgbClr val="C00000"/>
              </a:solidFill>
            </a:endParaRPr>
          </a:p>
          <a:p>
            <a:pPr>
              <a:lnSpc>
                <a:spcPct val="100000"/>
              </a:lnSpc>
              <a:spcBef>
                <a:spcPct val="0"/>
              </a:spcBef>
              <a:buClr>
                <a:srgbClr val="FFFF00"/>
              </a:buClr>
              <a:buNone/>
            </a:pPr>
            <a:endParaRPr lang="fr-FR" altLang="fr-FR" sz="1200" dirty="0">
              <a:solidFill>
                <a:schemeClr val="accent2"/>
              </a:solidFill>
            </a:endParaRPr>
          </a:p>
          <a:p>
            <a:endParaRPr lang="fr-FR" sz="1200" dirty="0"/>
          </a:p>
        </p:txBody>
      </p:sp>
      <p:grpSp>
        <p:nvGrpSpPr>
          <p:cNvPr id="4" name="Groupe 3"/>
          <p:cNvGrpSpPr/>
          <p:nvPr/>
        </p:nvGrpSpPr>
        <p:grpSpPr>
          <a:xfrm>
            <a:off x="81774" y="828309"/>
            <a:ext cx="6064569" cy="661836"/>
            <a:chOff x="0" y="709365"/>
            <a:chExt cx="6064569" cy="661836"/>
          </a:xfrm>
        </p:grpSpPr>
        <p:pic>
          <p:nvPicPr>
            <p:cNvPr id="7" name="Image 6"/>
            <p:cNvPicPr>
              <a:picLocks noChangeAspect="1"/>
            </p:cNvPicPr>
            <p:nvPr/>
          </p:nvPicPr>
          <p:blipFill rotWithShape="1">
            <a:blip r:embed="rId3"/>
            <a:srcRect b="27623"/>
            <a:stretch/>
          </p:blipFill>
          <p:spPr>
            <a:xfrm>
              <a:off x="0" y="709365"/>
              <a:ext cx="6064569" cy="631344"/>
            </a:xfrm>
            <a:prstGeom prst="rect">
              <a:avLst/>
            </a:prstGeom>
            <a:ln>
              <a:solidFill>
                <a:schemeClr val="tx1"/>
              </a:solidFill>
            </a:ln>
          </p:spPr>
        </p:pic>
        <p:pic>
          <p:nvPicPr>
            <p:cNvPr id="2" name="Image 1"/>
            <p:cNvPicPr>
              <a:picLocks noChangeAspect="1"/>
            </p:cNvPicPr>
            <p:nvPr/>
          </p:nvPicPr>
          <p:blipFill>
            <a:blip r:embed="rId4"/>
            <a:stretch>
              <a:fillRect/>
            </a:stretch>
          </p:blipFill>
          <p:spPr>
            <a:xfrm>
              <a:off x="4264190" y="1178303"/>
              <a:ext cx="1800379" cy="192898"/>
            </a:xfrm>
            <a:prstGeom prst="rect">
              <a:avLst/>
            </a:prstGeom>
            <a:ln>
              <a:solidFill>
                <a:schemeClr val="tx1"/>
              </a:solidFill>
            </a:ln>
          </p:spPr>
        </p:pic>
      </p:grpSp>
    </p:spTree>
    <p:extLst>
      <p:ext uri="{BB962C8B-B14F-4D97-AF65-F5344CB8AC3E}">
        <p14:creationId xmlns:p14="http://schemas.microsoft.com/office/powerpoint/2010/main" val="8734556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050" y="2251075"/>
            <a:ext cx="10883900"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adre 8">
            <a:extLst>
              <a:ext uri="{FF2B5EF4-FFF2-40B4-BE49-F238E27FC236}">
                <a16:creationId xmlns:a16="http://schemas.microsoft.com/office/drawing/2014/main" id="{2C7A9550-D04B-CF4E-A602-2198BFA98269}"/>
              </a:ext>
            </a:extLst>
          </p:cNvPr>
          <p:cNvSpPr/>
          <p:nvPr/>
        </p:nvSpPr>
        <p:spPr>
          <a:xfrm>
            <a:off x="5253038" y="2563813"/>
            <a:ext cx="1076325" cy="538162"/>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chemeClr val="tx1"/>
              </a:solidFill>
            </a:endParaRPr>
          </a:p>
        </p:txBody>
      </p:sp>
      <p:sp>
        <p:nvSpPr>
          <p:cNvPr id="10" name="Cadre 9">
            <a:extLst>
              <a:ext uri="{FF2B5EF4-FFF2-40B4-BE49-F238E27FC236}">
                <a16:creationId xmlns:a16="http://schemas.microsoft.com/office/drawing/2014/main" id="{7C536417-C885-C842-981A-9C309BC3B324}"/>
              </a:ext>
            </a:extLst>
          </p:cNvPr>
          <p:cNvSpPr/>
          <p:nvPr/>
        </p:nvSpPr>
        <p:spPr>
          <a:xfrm>
            <a:off x="5218113" y="3976688"/>
            <a:ext cx="895350" cy="334962"/>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chemeClr val="tx1"/>
              </a:solidFill>
            </a:endParaRPr>
          </a:p>
        </p:txBody>
      </p:sp>
      <p:sp>
        <p:nvSpPr>
          <p:cNvPr id="11" name="Cadre 10">
            <a:extLst>
              <a:ext uri="{FF2B5EF4-FFF2-40B4-BE49-F238E27FC236}">
                <a16:creationId xmlns:a16="http://schemas.microsoft.com/office/drawing/2014/main" id="{4D2280EA-A32F-634B-940D-A44A08591A92}"/>
              </a:ext>
            </a:extLst>
          </p:cNvPr>
          <p:cNvSpPr/>
          <p:nvPr/>
        </p:nvSpPr>
        <p:spPr>
          <a:xfrm>
            <a:off x="7651750" y="2563813"/>
            <a:ext cx="1074738" cy="538162"/>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chemeClr val="tx1"/>
              </a:solidFill>
            </a:endParaRPr>
          </a:p>
        </p:txBody>
      </p:sp>
      <p:sp>
        <p:nvSpPr>
          <p:cNvPr id="12" name="Cadre 11">
            <a:extLst>
              <a:ext uri="{FF2B5EF4-FFF2-40B4-BE49-F238E27FC236}">
                <a16:creationId xmlns:a16="http://schemas.microsoft.com/office/drawing/2014/main" id="{1CBB9B4C-9185-A641-85CD-1FBE3355C2D4}"/>
              </a:ext>
            </a:extLst>
          </p:cNvPr>
          <p:cNvSpPr/>
          <p:nvPr/>
        </p:nvSpPr>
        <p:spPr>
          <a:xfrm>
            <a:off x="7669213" y="3979863"/>
            <a:ext cx="896937" cy="333375"/>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chemeClr val="tx1"/>
              </a:solidFill>
            </a:endParaRPr>
          </a:p>
        </p:txBody>
      </p:sp>
      <p:sp>
        <p:nvSpPr>
          <p:cNvPr id="13" name="Cadre 12">
            <a:extLst>
              <a:ext uri="{FF2B5EF4-FFF2-40B4-BE49-F238E27FC236}">
                <a16:creationId xmlns:a16="http://schemas.microsoft.com/office/drawing/2014/main" id="{E0030E35-A0A4-F544-9974-714EE437B4DC}"/>
              </a:ext>
            </a:extLst>
          </p:cNvPr>
          <p:cNvSpPr/>
          <p:nvPr/>
        </p:nvSpPr>
        <p:spPr>
          <a:xfrm>
            <a:off x="10045700" y="3979863"/>
            <a:ext cx="895350" cy="333375"/>
          </a:xfrm>
          <a:prstGeom prst="fram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chemeClr val="tx1"/>
              </a:solidFill>
            </a:endParaRPr>
          </a:p>
        </p:txBody>
      </p:sp>
      <p:sp>
        <p:nvSpPr>
          <p:cNvPr id="14" name="Cadre 13">
            <a:extLst>
              <a:ext uri="{FF2B5EF4-FFF2-40B4-BE49-F238E27FC236}">
                <a16:creationId xmlns:a16="http://schemas.microsoft.com/office/drawing/2014/main" id="{639CF65E-2562-2F4E-B0B6-EF9A300F392A}"/>
              </a:ext>
            </a:extLst>
          </p:cNvPr>
          <p:cNvSpPr/>
          <p:nvPr/>
        </p:nvSpPr>
        <p:spPr>
          <a:xfrm>
            <a:off x="10112375" y="2576513"/>
            <a:ext cx="1076325" cy="538162"/>
          </a:xfrm>
          <a:prstGeom prst="fram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chemeClr val="tx1"/>
              </a:solidFill>
            </a:endParaRPr>
          </a:p>
        </p:txBody>
      </p:sp>
      <p:sp>
        <p:nvSpPr>
          <p:cNvPr id="16" name="Espace réservé du contenu 2"/>
          <p:cNvSpPr txBox="1">
            <a:spLocks noChangeArrowheads="1"/>
          </p:cNvSpPr>
          <p:nvPr/>
        </p:nvSpPr>
        <p:spPr bwMode="auto">
          <a:xfrm>
            <a:off x="0" y="4987925"/>
            <a:ext cx="11687175"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fr-FR" altLang="fr-FR" sz="1800" b="1"/>
              <a:t>PCLB002</a:t>
            </a:r>
            <a:r>
              <a:rPr lang="fr-FR" altLang="fr-FR" sz="1800"/>
              <a:t> </a:t>
            </a:r>
          </a:p>
          <a:p>
            <a:pPr algn="ctr" eaLnBrk="1" hangingPunct="1">
              <a:buFont typeface="Arial" panose="020B0604020202020204" pitchFamily="34" charset="0"/>
              <a:buNone/>
            </a:pPr>
            <a:r>
              <a:rPr lang="fr-FR" altLang="fr-FR" sz="1400"/>
              <a:t>Séance d’injection de toxine botulique dans les muscles striées par voie transcutanée, sans examen électromyographique de détection (93,31€)</a:t>
            </a:r>
          </a:p>
        </p:txBody>
      </p:sp>
      <p:grpSp>
        <p:nvGrpSpPr>
          <p:cNvPr id="15" name="Groupe 14"/>
          <p:cNvGrpSpPr/>
          <p:nvPr/>
        </p:nvGrpSpPr>
        <p:grpSpPr>
          <a:xfrm>
            <a:off x="7651751" y="273714"/>
            <a:ext cx="4166566" cy="1320307"/>
            <a:chOff x="865188" y="1104900"/>
            <a:chExt cx="10842625" cy="3460750"/>
          </a:xfrm>
        </p:grpSpPr>
        <p:pic>
          <p:nvPicPr>
            <p:cNvPr id="17" name="Image 1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5188" y="2093913"/>
              <a:ext cx="3173412" cy="232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 1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52925" y="1104900"/>
              <a:ext cx="3076575" cy="346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 1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43825" y="1893888"/>
              <a:ext cx="3963988" cy="252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 name="Titre 1"/>
          <p:cNvSpPr txBox="1">
            <a:spLocks/>
          </p:cNvSpPr>
          <p:nvPr/>
        </p:nvSpPr>
        <p:spPr bwMode="gray">
          <a:xfrm>
            <a:off x="0" y="0"/>
            <a:ext cx="4744995" cy="687208"/>
          </a:xfrm>
          <a:prstGeom prst="rect">
            <a:avLst/>
          </a:prstGeom>
          <a:solidFill>
            <a:schemeClr val="accent1">
              <a:lumMod val="60000"/>
              <a:lumOff val="40000"/>
            </a:schemeClr>
          </a:solidFill>
        </p:spPr>
        <p:txBody>
          <a:bodyPr vert="horz" lIns="91440" tIns="45720" rIns="91440" bIns="45720" rtlCol="0" anchor="ctr">
            <a:noAutofit/>
          </a:bodyPr>
          <a:lstStyle>
            <a:defPPr>
              <a:defRPr lang="fr-FR"/>
            </a:defPPr>
            <a:lvl1pPr>
              <a:lnSpc>
                <a:spcPct val="90000"/>
              </a:lnSpc>
              <a:spcBef>
                <a:spcPct val="0"/>
              </a:spcBef>
              <a:defRPr sz="4000" b="1">
                <a:latin typeface="+mj-lt"/>
                <a:ea typeface="+mj-ea"/>
                <a:cs typeface="+mj-cs"/>
              </a:defRPr>
            </a:lvl1pPr>
          </a:lstStyle>
          <a:p>
            <a:r>
              <a:rPr lang="fr-FR" altLang="fr-FR" dirty="0"/>
              <a:t>Equivalences de doses</a:t>
            </a:r>
            <a:endParaRPr lang="fr-FR" dirty="0"/>
          </a:p>
        </p:txBody>
      </p:sp>
    </p:spTree>
    <p:extLst>
      <p:ext uri="{BB962C8B-B14F-4D97-AF65-F5344CB8AC3E}">
        <p14:creationId xmlns:p14="http://schemas.microsoft.com/office/powerpoint/2010/main" val="25419372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Espace réservé du contenu 2"/>
          <p:cNvSpPr>
            <a:spLocks noGrp="1" noChangeArrowheads="1"/>
          </p:cNvSpPr>
          <p:nvPr>
            <p:ph idx="1"/>
          </p:nvPr>
        </p:nvSpPr>
        <p:spPr>
          <a:xfrm>
            <a:off x="838200" y="1295400"/>
            <a:ext cx="10515600" cy="739775"/>
          </a:xfrm>
        </p:spPr>
        <p:txBody>
          <a:bodyPr/>
          <a:lstStyle/>
          <a:p>
            <a:pPr marL="0" indent="0" eaLnBrk="1" hangingPunct="1">
              <a:buNone/>
            </a:pPr>
            <a:r>
              <a:rPr lang="fr-FR" altLang="fr-FR" dirty="0"/>
              <a:t>Pharmacocinétique locale avec une diffusion qui n’excède pas 2 cm</a:t>
            </a:r>
          </a:p>
        </p:txBody>
      </p:sp>
      <p:sp>
        <p:nvSpPr>
          <p:cNvPr id="10" name="Flèche vers la droite 9">
            <a:extLst>
              <a:ext uri="{FF2B5EF4-FFF2-40B4-BE49-F238E27FC236}">
                <a16:creationId xmlns:a16="http://schemas.microsoft.com/office/drawing/2014/main" id="{DE73A3A3-A929-E548-8F37-DBC7DB16C8D0}"/>
              </a:ext>
            </a:extLst>
          </p:cNvPr>
          <p:cNvSpPr/>
          <p:nvPr/>
        </p:nvSpPr>
        <p:spPr>
          <a:xfrm>
            <a:off x="2474913" y="2165350"/>
            <a:ext cx="7996237" cy="4302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cxnSp>
        <p:nvCxnSpPr>
          <p:cNvPr id="12" name="Connecteur droit 11">
            <a:extLst>
              <a:ext uri="{FF2B5EF4-FFF2-40B4-BE49-F238E27FC236}">
                <a16:creationId xmlns:a16="http://schemas.microsoft.com/office/drawing/2014/main" id="{C4073B9E-8B64-7B44-A40C-63B63F3BA9C9}"/>
              </a:ext>
            </a:extLst>
          </p:cNvPr>
          <p:cNvCxnSpPr>
            <a:cxnSpLocks/>
          </p:cNvCxnSpPr>
          <p:nvPr/>
        </p:nvCxnSpPr>
        <p:spPr>
          <a:xfrm>
            <a:off x="2492375" y="2273300"/>
            <a:ext cx="0" cy="708025"/>
          </a:xfrm>
          <a:prstGeom prst="line">
            <a:avLst/>
          </a:prstGeom>
          <a:ln w="60325"/>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4AB22695-C97B-9349-B8DD-6BE11B413F97}"/>
              </a:ext>
            </a:extLst>
          </p:cNvPr>
          <p:cNvCxnSpPr>
            <a:cxnSpLocks/>
          </p:cNvCxnSpPr>
          <p:nvPr/>
        </p:nvCxnSpPr>
        <p:spPr>
          <a:xfrm>
            <a:off x="4522788" y="2273300"/>
            <a:ext cx="0" cy="708025"/>
          </a:xfrm>
          <a:prstGeom prst="line">
            <a:avLst/>
          </a:prstGeom>
          <a:ln w="60325"/>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88A98137-D7F5-F74F-9CB6-8286DDA48EC4}"/>
              </a:ext>
            </a:extLst>
          </p:cNvPr>
          <p:cNvCxnSpPr>
            <a:cxnSpLocks/>
          </p:cNvCxnSpPr>
          <p:nvPr/>
        </p:nvCxnSpPr>
        <p:spPr>
          <a:xfrm>
            <a:off x="6499225" y="2273300"/>
            <a:ext cx="0" cy="708025"/>
          </a:xfrm>
          <a:prstGeom prst="line">
            <a:avLst/>
          </a:prstGeom>
          <a:ln w="60325"/>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E71179DE-B1FB-2D45-A765-BE4D08DFC769}"/>
              </a:ext>
            </a:extLst>
          </p:cNvPr>
          <p:cNvCxnSpPr>
            <a:cxnSpLocks/>
          </p:cNvCxnSpPr>
          <p:nvPr/>
        </p:nvCxnSpPr>
        <p:spPr>
          <a:xfrm>
            <a:off x="8345488" y="2273300"/>
            <a:ext cx="0" cy="708025"/>
          </a:xfrm>
          <a:prstGeom prst="line">
            <a:avLst/>
          </a:prstGeom>
          <a:ln w="60325"/>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B7CE157B-7DD2-BD40-971C-C69F57407431}"/>
              </a:ext>
            </a:extLst>
          </p:cNvPr>
          <p:cNvCxnSpPr>
            <a:cxnSpLocks/>
          </p:cNvCxnSpPr>
          <p:nvPr/>
        </p:nvCxnSpPr>
        <p:spPr>
          <a:xfrm>
            <a:off x="5500688" y="2273300"/>
            <a:ext cx="0" cy="708025"/>
          </a:xfrm>
          <a:prstGeom prst="line">
            <a:avLst/>
          </a:prstGeom>
          <a:ln w="60325"/>
        </p:spPr>
        <p:style>
          <a:lnRef idx="1">
            <a:schemeClr val="accent1"/>
          </a:lnRef>
          <a:fillRef idx="0">
            <a:schemeClr val="accent1"/>
          </a:fillRef>
          <a:effectRef idx="0">
            <a:schemeClr val="accent1"/>
          </a:effectRef>
          <a:fontRef idx="minor">
            <a:schemeClr val="tx1"/>
          </a:fontRef>
        </p:style>
      </p:cxnSp>
      <p:sp>
        <p:nvSpPr>
          <p:cNvPr id="11" name="ZoneTexte 10"/>
          <p:cNvSpPr txBox="1">
            <a:spLocks noChangeArrowheads="1"/>
          </p:cNvSpPr>
          <p:nvPr/>
        </p:nvSpPr>
        <p:spPr bwMode="auto">
          <a:xfrm>
            <a:off x="3943350" y="4129088"/>
            <a:ext cx="2133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a:solidFill>
                  <a:srgbClr val="FF0000"/>
                </a:solidFill>
              </a:rPr>
              <a:t>Efficacité Maximale</a:t>
            </a:r>
          </a:p>
          <a:p>
            <a:pPr algn="ctr" eaLnBrk="1" hangingPunct="1">
              <a:lnSpc>
                <a:spcPct val="100000"/>
              </a:lnSpc>
              <a:spcBef>
                <a:spcPct val="0"/>
              </a:spcBef>
              <a:buFontTx/>
              <a:buNone/>
            </a:pPr>
            <a:r>
              <a:rPr lang="fr-FR" altLang="fr-FR" sz="1800">
                <a:solidFill>
                  <a:srgbClr val="FF0000"/>
                </a:solidFill>
              </a:rPr>
              <a:t>= Cure d’éventration</a:t>
            </a:r>
          </a:p>
        </p:txBody>
      </p:sp>
      <p:sp>
        <p:nvSpPr>
          <p:cNvPr id="18" name="Accolade fermante 17">
            <a:extLst>
              <a:ext uri="{FF2B5EF4-FFF2-40B4-BE49-F238E27FC236}">
                <a16:creationId xmlns:a16="http://schemas.microsoft.com/office/drawing/2014/main" id="{96DE2749-8E97-F84D-AD43-534E9B5429DF}"/>
              </a:ext>
            </a:extLst>
          </p:cNvPr>
          <p:cNvSpPr/>
          <p:nvPr/>
        </p:nvSpPr>
        <p:spPr>
          <a:xfrm rot="5400000">
            <a:off x="4798220" y="3358356"/>
            <a:ext cx="423862" cy="974725"/>
          </a:xfrm>
          <a:prstGeom prst="rightBrace">
            <a:avLst>
              <a:gd name="adj1" fmla="val 0"/>
              <a:gd name="adj2" fmla="val 50000"/>
            </a:avLst>
          </a:prstGeom>
          <a:ln w="4762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fr-FR"/>
          </a:p>
        </p:txBody>
      </p:sp>
      <p:sp>
        <p:nvSpPr>
          <p:cNvPr id="19" name="ZoneTexte 18"/>
          <p:cNvSpPr txBox="1">
            <a:spLocks noChangeArrowheads="1"/>
          </p:cNvSpPr>
          <p:nvPr/>
        </p:nvSpPr>
        <p:spPr bwMode="auto">
          <a:xfrm>
            <a:off x="1978025" y="3705225"/>
            <a:ext cx="1027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a:t>Injection</a:t>
            </a:r>
          </a:p>
        </p:txBody>
      </p:sp>
      <p:sp>
        <p:nvSpPr>
          <p:cNvPr id="20" name="Accolade fermante 19">
            <a:extLst>
              <a:ext uri="{FF2B5EF4-FFF2-40B4-BE49-F238E27FC236}">
                <a16:creationId xmlns:a16="http://schemas.microsoft.com/office/drawing/2014/main" id="{1173750F-07F3-3E4B-A746-8779F3B8857F}"/>
              </a:ext>
            </a:extLst>
          </p:cNvPr>
          <p:cNvSpPr/>
          <p:nvPr/>
        </p:nvSpPr>
        <p:spPr>
          <a:xfrm rot="5400000">
            <a:off x="5175250" y="1895475"/>
            <a:ext cx="430213" cy="5910263"/>
          </a:xfrm>
          <a:prstGeom prst="rightBrace">
            <a:avLst>
              <a:gd name="adj1" fmla="val 0"/>
              <a:gd name="adj2" fmla="val 50000"/>
            </a:avLst>
          </a:prstGeom>
          <a:ln w="4762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fr-FR"/>
          </a:p>
        </p:txBody>
      </p:sp>
      <p:sp>
        <p:nvSpPr>
          <p:cNvPr id="21" name="ZoneTexte 20"/>
          <p:cNvSpPr txBox="1">
            <a:spLocks noChangeArrowheads="1"/>
          </p:cNvSpPr>
          <p:nvPr/>
        </p:nvSpPr>
        <p:spPr bwMode="auto">
          <a:xfrm>
            <a:off x="2249488" y="3130550"/>
            <a:ext cx="484187"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a:t>T0</a:t>
            </a:r>
          </a:p>
        </p:txBody>
      </p:sp>
      <p:sp>
        <p:nvSpPr>
          <p:cNvPr id="22" name="ZoneTexte 21"/>
          <p:cNvSpPr txBox="1">
            <a:spLocks noChangeArrowheads="1"/>
          </p:cNvSpPr>
          <p:nvPr/>
        </p:nvSpPr>
        <p:spPr bwMode="auto">
          <a:xfrm>
            <a:off x="4279900" y="3144838"/>
            <a:ext cx="484188"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a:t>S4</a:t>
            </a:r>
          </a:p>
        </p:txBody>
      </p:sp>
      <p:sp>
        <p:nvSpPr>
          <p:cNvPr id="23" name="ZoneTexte 22"/>
          <p:cNvSpPr txBox="1">
            <a:spLocks noChangeArrowheads="1"/>
          </p:cNvSpPr>
          <p:nvPr/>
        </p:nvSpPr>
        <p:spPr bwMode="auto">
          <a:xfrm>
            <a:off x="5256213" y="3140075"/>
            <a:ext cx="484187"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a:t>S6</a:t>
            </a:r>
          </a:p>
        </p:txBody>
      </p:sp>
      <p:sp>
        <p:nvSpPr>
          <p:cNvPr id="24" name="ZoneTexte 23"/>
          <p:cNvSpPr txBox="1">
            <a:spLocks noChangeArrowheads="1"/>
          </p:cNvSpPr>
          <p:nvPr/>
        </p:nvSpPr>
        <p:spPr bwMode="auto">
          <a:xfrm>
            <a:off x="8078788" y="3138488"/>
            <a:ext cx="533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a:t>S12</a:t>
            </a:r>
          </a:p>
        </p:txBody>
      </p:sp>
      <p:sp>
        <p:nvSpPr>
          <p:cNvPr id="25" name="ZoneTexte 24"/>
          <p:cNvSpPr txBox="1">
            <a:spLocks noChangeArrowheads="1"/>
          </p:cNvSpPr>
          <p:nvPr/>
        </p:nvSpPr>
        <p:spPr bwMode="auto">
          <a:xfrm>
            <a:off x="6230938" y="3140075"/>
            <a:ext cx="484187"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a:t>S8</a:t>
            </a:r>
          </a:p>
        </p:txBody>
      </p:sp>
      <p:sp>
        <p:nvSpPr>
          <p:cNvPr id="26" name="ZoneTexte 25"/>
          <p:cNvSpPr txBox="1">
            <a:spLocks noChangeArrowheads="1"/>
          </p:cNvSpPr>
          <p:nvPr/>
        </p:nvSpPr>
        <p:spPr bwMode="auto">
          <a:xfrm>
            <a:off x="3789363" y="5129213"/>
            <a:ext cx="32019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a:t>Durée d’effet de la TBA = 3 mois</a:t>
            </a:r>
          </a:p>
        </p:txBody>
      </p:sp>
      <p:sp>
        <p:nvSpPr>
          <p:cNvPr id="27" name="Titre 1"/>
          <p:cNvSpPr txBox="1">
            <a:spLocks/>
          </p:cNvSpPr>
          <p:nvPr/>
        </p:nvSpPr>
        <p:spPr bwMode="gray">
          <a:xfrm>
            <a:off x="1" y="0"/>
            <a:ext cx="3005138" cy="687208"/>
          </a:xfrm>
          <a:prstGeom prst="rect">
            <a:avLst/>
          </a:prstGeom>
          <a:solidFill>
            <a:schemeClr val="accent1">
              <a:lumMod val="60000"/>
              <a:lumOff val="40000"/>
            </a:schemeClr>
          </a:solidFill>
        </p:spPr>
        <p:txBody>
          <a:bodyPr vert="horz" lIns="91440" tIns="45720" rIns="91440" bIns="45720" rtlCol="0" anchor="ctr">
            <a:noAutofit/>
          </a:bodyPr>
          <a:lstStyle>
            <a:defPPr>
              <a:defRPr lang="fr-FR"/>
            </a:defPPr>
            <a:lvl1pPr>
              <a:lnSpc>
                <a:spcPct val="90000"/>
              </a:lnSpc>
              <a:spcBef>
                <a:spcPct val="0"/>
              </a:spcBef>
              <a:defRPr sz="4000" b="1">
                <a:latin typeface="+mj-lt"/>
                <a:ea typeface="+mj-ea"/>
                <a:cs typeface="+mj-cs"/>
              </a:defRPr>
            </a:lvl1pPr>
          </a:lstStyle>
          <a:p>
            <a:r>
              <a:rPr lang="fr-FR" altLang="fr-FR" dirty="0"/>
              <a:t>Quel timing?</a:t>
            </a:r>
            <a:endParaRPr lang="fr-FR" dirty="0"/>
          </a:p>
        </p:txBody>
      </p:sp>
    </p:spTree>
    <p:extLst>
      <p:ext uri="{BB962C8B-B14F-4D97-AF65-F5344CB8AC3E}">
        <p14:creationId xmlns:p14="http://schemas.microsoft.com/office/powerpoint/2010/main" val="22546961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Espace réservé du contenu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rot="16200000">
            <a:off x="4041775" y="921094"/>
            <a:ext cx="4108450" cy="7140575"/>
          </a:xfrm>
        </p:spPr>
      </p:pic>
      <p:pic>
        <p:nvPicPr>
          <p:cNvPr id="10" name="Image 9"/>
          <p:cNvPicPr>
            <a:picLocks noChangeAspect="1"/>
          </p:cNvPicPr>
          <p:nvPr/>
        </p:nvPicPr>
        <p:blipFill>
          <a:blip r:embed="rId4">
            <a:lum bright="-20000" contrast="40000"/>
          </a:blip>
          <a:stretch>
            <a:fillRect/>
          </a:stretch>
        </p:blipFill>
        <p:spPr>
          <a:xfrm>
            <a:off x="7265773" y="0"/>
            <a:ext cx="4915433" cy="2248702"/>
          </a:xfrm>
          <a:prstGeom prst="rect">
            <a:avLst/>
          </a:prstGeom>
          <a:ln w="12700">
            <a:solidFill>
              <a:schemeClr val="tx1"/>
            </a:solidFill>
          </a:ln>
        </p:spPr>
      </p:pic>
      <p:sp>
        <p:nvSpPr>
          <p:cNvPr id="11" name="Titre 1"/>
          <p:cNvSpPr txBox="1">
            <a:spLocks/>
          </p:cNvSpPr>
          <p:nvPr/>
        </p:nvSpPr>
        <p:spPr bwMode="gray">
          <a:xfrm>
            <a:off x="1" y="0"/>
            <a:ext cx="4658496" cy="687208"/>
          </a:xfrm>
          <a:prstGeom prst="rect">
            <a:avLst/>
          </a:prstGeom>
          <a:solidFill>
            <a:schemeClr val="accent1">
              <a:lumMod val="60000"/>
              <a:lumOff val="40000"/>
            </a:schemeClr>
          </a:solidFill>
        </p:spPr>
        <p:txBody>
          <a:bodyPr vert="horz" lIns="91440" tIns="45720" rIns="91440" bIns="45720" rtlCol="0" anchor="ctr">
            <a:noAutofit/>
          </a:bodyPr>
          <a:lstStyle>
            <a:defPPr>
              <a:defRPr lang="fr-FR"/>
            </a:defPPr>
            <a:lvl1pPr>
              <a:lnSpc>
                <a:spcPct val="90000"/>
              </a:lnSpc>
              <a:spcBef>
                <a:spcPct val="0"/>
              </a:spcBef>
              <a:defRPr sz="4000" b="1">
                <a:latin typeface="+mj-lt"/>
                <a:ea typeface="+mj-ea"/>
                <a:cs typeface="+mj-cs"/>
              </a:defRPr>
            </a:lvl1pPr>
          </a:lstStyle>
          <a:p>
            <a:r>
              <a:rPr lang="fr-FR" altLang="fr-FR" dirty="0"/>
              <a:t>Repères anatomiques</a:t>
            </a:r>
            <a:endParaRPr lang="fr-FR" dirty="0"/>
          </a:p>
        </p:txBody>
      </p:sp>
    </p:spTree>
    <p:extLst>
      <p:ext uri="{BB962C8B-B14F-4D97-AF65-F5344CB8AC3E}">
        <p14:creationId xmlns:p14="http://schemas.microsoft.com/office/powerpoint/2010/main" val="31540043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txBox="1">
            <a:spLocks/>
          </p:cNvSpPr>
          <p:nvPr/>
        </p:nvSpPr>
        <p:spPr bwMode="gray">
          <a:xfrm>
            <a:off x="1" y="0"/>
            <a:ext cx="3447534" cy="687208"/>
          </a:xfrm>
          <a:prstGeom prst="rect">
            <a:avLst/>
          </a:prstGeom>
          <a:solidFill>
            <a:schemeClr val="accent1">
              <a:lumMod val="60000"/>
              <a:lumOff val="40000"/>
            </a:schemeClr>
          </a:solidFill>
        </p:spPr>
        <p:txBody>
          <a:bodyPr vert="horz" lIns="91440" tIns="45720" rIns="91440" bIns="45720" rtlCol="0" anchor="ctr">
            <a:noAutofit/>
          </a:bodyPr>
          <a:lstStyle>
            <a:defPPr>
              <a:defRPr lang="fr-FR"/>
            </a:defPPr>
            <a:lvl1pPr>
              <a:lnSpc>
                <a:spcPct val="90000"/>
              </a:lnSpc>
              <a:spcBef>
                <a:spcPct val="0"/>
              </a:spcBef>
              <a:defRPr sz="4000" b="1">
                <a:latin typeface="+mj-lt"/>
                <a:ea typeface="+mj-ea"/>
                <a:cs typeface="+mj-cs"/>
              </a:defRPr>
            </a:lvl1pPr>
          </a:lstStyle>
          <a:p>
            <a:r>
              <a:rPr lang="fr-FR" altLang="fr-FR" dirty="0"/>
              <a:t>Comment faire?</a:t>
            </a:r>
            <a:endParaRPr lang="fr-FR" dirty="0"/>
          </a:p>
        </p:txBody>
      </p:sp>
      <p:pic>
        <p:nvPicPr>
          <p:cNvPr id="9" name="IMG_4160">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423361" y="1825625"/>
            <a:ext cx="9345278" cy="4351338"/>
          </a:xfrm>
        </p:spPr>
      </p:pic>
    </p:spTree>
    <p:extLst>
      <p:ext uri="{BB962C8B-B14F-4D97-AF65-F5344CB8AC3E}">
        <p14:creationId xmlns:p14="http://schemas.microsoft.com/office/powerpoint/2010/main" val="2711783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0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after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63C43C9-C7EE-8249-B189-C723072CB749}"/>
              </a:ext>
            </a:extLst>
          </p:cNvPr>
          <p:cNvSpPr>
            <a:spLocks noGrp="1"/>
          </p:cNvSpPr>
          <p:nvPr>
            <p:ph sz="half" idx="1"/>
          </p:nvPr>
        </p:nvSpPr>
        <p:spPr>
          <a:xfrm>
            <a:off x="838200" y="1201608"/>
            <a:ext cx="5181600" cy="4351338"/>
          </a:xfrm>
        </p:spPr>
        <p:txBody>
          <a:bodyPr rtlCol="0">
            <a:normAutofit fontScale="85000" lnSpcReduction="20000"/>
          </a:bodyPr>
          <a:lstStyle/>
          <a:p>
            <a:pPr marL="0" indent="0" eaLnBrk="1" fontAlgn="auto" hangingPunct="1">
              <a:spcAft>
                <a:spcPts val="0"/>
              </a:spcAft>
              <a:buNone/>
              <a:defRPr/>
            </a:pPr>
            <a:r>
              <a:rPr lang="fr-FR" dirty="0"/>
              <a:t>Une injection de 8 ml dans chaque muscle </a:t>
            </a:r>
          </a:p>
          <a:p>
            <a:pPr marL="457200" lvl="1" indent="0" eaLnBrk="1" fontAlgn="auto" hangingPunct="1">
              <a:spcAft>
                <a:spcPts val="0"/>
              </a:spcAft>
              <a:buNone/>
              <a:defRPr/>
            </a:pPr>
            <a:r>
              <a:rPr lang="fr-FR" dirty="0"/>
              <a:t>Dilution 2UI/</a:t>
            </a:r>
            <a:r>
              <a:rPr lang="fr-FR" dirty="0" err="1"/>
              <a:t>mL</a:t>
            </a:r>
            <a:endParaRPr lang="fr-FR" dirty="0"/>
          </a:p>
          <a:p>
            <a:pPr marL="0" indent="0" eaLnBrk="1" fontAlgn="auto" hangingPunct="1">
              <a:spcAft>
                <a:spcPts val="0"/>
              </a:spcAft>
              <a:buNone/>
              <a:defRPr/>
            </a:pPr>
            <a:endParaRPr lang="fr-FR" dirty="0"/>
          </a:p>
          <a:p>
            <a:pPr marL="0" indent="0" eaLnBrk="1" fontAlgn="auto" hangingPunct="1">
              <a:spcAft>
                <a:spcPts val="0"/>
              </a:spcAft>
              <a:buNone/>
              <a:defRPr/>
            </a:pPr>
            <a:r>
              <a:rPr lang="fr-FR" dirty="0"/>
              <a:t>De la profondeur à la superficie </a:t>
            </a:r>
          </a:p>
          <a:p>
            <a:pPr marL="457200" lvl="1" indent="0" eaLnBrk="1" fontAlgn="auto" hangingPunct="1">
              <a:spcAft>
                <a:spcPts val="0"/>
              </a:spcAft>
              <a:buNone/>
              <a:defRPr/>
            </a:pPr>
            <a:r>
              <a:rPr lang="fr-FR" dirty="0"/>
              <a:t>pour éviter la survenue d’artéfacts échographique gênants liés à l’injection </a:t>
            </a:r>
          </a:p>
          <a:p>
            <a:pPr marL="0" indent="0" eaLnBrk="1" fontAlgn="auto" hangingPunct="1">
              <a:spcAft>
                <a:spcPts val="0"/>
              </a:spcAft>
              <a:buNone/>
              <a:defRPr/>
            </a:pPr>
            <a:endParaRPr lang="fr-FR" dirty="0"/>
          </a:p>
          <a:p>
            <a:pPr marL="0" indent="0" eaLnBrk="1" fontAlgn="auto" hangingPunct="1">
              <a:spcAft>
                <a:spcPts val="0"/>
              </a:spcAft>
              <a:buNone/>
              <a:defRPr/>
            </a:pPr>
            <a:r>
              <a:rPr lang="fr-FR" dirty="0"/>
              <a:t>De chaque côté</a:t>
            </a:r>
          </a:p>
          <a:p>
            <a:pPr marL="0" indent="0" eaLnBrk="1" fontAlgn="auto" hangingPunct="1">
              <a:spcAft>
                <a:spcPts val="0"/>
              </a:spcAft>
              <a:buNone/>
              <a:defRPr/>
            </a:pPr>
            <a:endParaRPr lang="fr-FR" dirty="0"/>
          </a:p>
          <a:p>
            <a:pPr marL="0" indent="0" eaLnBrk="1" fontAlgn="auto" hangingPunct="1">
              <a:spcAft>
                <a:spcPts val="0"/>
              </a:spcAft>
              <a:buNone/>
              <a:defRPr/>
            </a:pPr>
            <a:r>
              <a:rPr lang="fr-FR" dirty="0"/>
              <a:t>Sous contrôle échographique</a:t>
            </a:r>
          </a:p>
          <a:p>
            <a:pPr marL="0" indent="0">
              <a:buNone/>
              <a:defRPr/>
            </a:pPr>
            <a:r>
              <a:rPr lang="fr-FR" dirty="0"/>
              <a:t> </a:t>
            </a:r>
          </a:p>
        </p:txBody>
      </p:sp>
      <p:sp>
        <p:nvSpPr>
          <p:cNvPr id="6" name="Espace réservé du contenu 2">
            <a:extLst>
              <a:ext uri="{FF2B5EF4-FFF2-40B4-BE49-F238E27FC236}">
                <a16:creationId xmlns:a16="http://schemas.microsoft.com/office/drawing/2014/main" id="{4A290FD5-1EA2-A84F-AC60-B801FBF23C97}"/>
              </a:ext>
            </a:extLst>
          </p:cNvPr>
          <p:cNvSpPr txBox="1">
            <a:spLocks/>
          </p:cNvSpPr>
          <p:nvPr/>
        </p:nvSpPr>
        <p:spPr>
          <a:xfrm>
            <a:off x="838200" y="5876925"/>
            <a:ext cx="10515600" cy="555625"/>
          </a:xfrm>
          <a:prstGeom prst="rect">
            <a:avLst/>
          </a:prstGeom>
          <a:ln>
            <a:solidFill>
              <a:srgbClr val="FF0000"/>
            </a:solidFill>
          </a:ln>
        </p:spPr>
        <p:style>
          <a:lnRef idx="2">
            <a:schemeClr val="accent1"/>
          </a:lnRef>
          <a:fillRef idx="1">
            <a:schemeClr val="lt1"/>
          </a:fillRef>
          <a:effectRef idx="0">
            <a:schemeClr val="accent1"/>
          </a:effectRef>
          <a:fontRef idx="minor">
            <a:schemeClr val="dk1"/>
          </a:fontRef>
        </p:style>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spcAft>
                <a:spcPts val="0"/>
              </a:spcAft>
              <a:buFont typeface="Arial" panose="020B0604020202020204" pitchFamily="34" charset="0"/>
              <a:buNone/>
              <a:defRPr/>
            </a:pPr>
            <a:r>
              <a:rPr lang="fr-FR" dirty="0">
                <a:solidFill>
                  <a:srgbClr val="FF0000"/>
                </a:solidFill>
              </a:rPr>
              <a:t> 1 côté = 9 sites d’injection au niveau de 3 points de ponction</a:t>
            </a:r>
          </a:p>
        </p:txBody>
      </p:sp>
      <p:sp>
        <p:nvSpPr>
          <p:cNvPr id="7" name="Titre 1"/>
          <p:cNvSpPr txBox="1">
            <a:spLocks/>
          </p:cNvSpPr>
          <p:nvPr/>
        </p:nvSpPr>
        <p:spPr bwMode="gray">
          <a:xfrm>
            <a:off x="1" y="0"/>
            <a:ext cx="5887994" cy="687208"/>
          </a:xfrm>
          <a:prstGeom prst="rect">
            <a:avLst/>
          </a:prstGeom>
          <a:solidFill>
            <a:schemeClr val="accent1">
              <a:lumMod val="60000"/>
              <a:lumOff val="40000"/>
            </a:schemeClr>
          </a:solidFill>
        </p:spPr>
        <p:txBody>
          <a:bodyPr vert="horz" lIns="91440" tIns="45720" rIns="91440" bIns="45720" rtlCol="0" anchor="ctr">
            <a:noAutofit/>
          </a:bodyPr>
          <a:lstStyle>
            <a:defPPr>
              <a:defRPr lang="fr-FR"/>
            </a:defPPr>
            <a:lvl1pPr>
              <a:lnSpc>
                <a:spcPct val="90000"/>
              </a:lnSpc>
              <a:spcBef>
                <a:spcPct val="0"/>
              </a:spcBef>
              <a:defRPr sz="4000" b="1">
                <a:latin typeface="+mj-lt"/>
                <a:ea typeface="+mj-ea"/>
                <a:cs typeface="+mj-cs"/>
              </a:defRPr>
            </a:lvl1pPr>
          </a:lstStyle>
          <a:p>
            <a:r>
              <a:rPr lang="fr-FR" altLang="fr-FR" dirty="0"/>
              <a:t>Quel technique d’injection?</a:t>
            </a:r>
            <a:endParaRPr lang="fr-FR" dirty="0"/>
          </a:p>
        </p:txBody>
      </p:sp>
      <p:pic>
        <p:nvPicPr>
          <p:cNvPr id="9"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72200" y="1484249"/>
            <a:ext cx="5181600" cy="3786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31802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G_416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27263" y="1825625"/>
            <a:ext cx="7735887" cy="4351338"/>
          </a:xfrm>
        </p:spPr>
      </p:pic>
      <p:sp>
        <p:nvSpPr>
          <p:cNvPr id="5" name="Titre 1"/>
          <p:cNvSpPr txBox="1">
            <a:spLocks/>
          </p:cNvSpPr>
          <p:nvPr/>
        </p:nvSpPr>
        <p:spPr bwMode="gray">
          <a:xfrm>
            <a:off x="1" y="0"/>
            <a:ext cx="3447534" cy="687208"/>
          </a:xfrm>
          <a:prstGeom prst="rect">
            <a:avLst/>
          </a:prstGeom>
          <a:solidFill>
            <a:schemeClr val="accent1">
              <a:lumMod val="60000"/>
              <a:lumOff val="40000"/>
            </a:schemeClr>
          </a:solidFill>
        </p:spPr>
        <p:txBody>
          <a:bodyPr vert="horz" lIns="91440" tIns="45720" rIns="91440" bIns="45720" rtlCol="0" anchor="ctr">
            <a:noAutofit/>
          </a:bodyPr>
          <a:lstStyle>
            <a:defPPr>
              <a:defRPr lang="fr-FR"/>
            </a:defPPr>
            <a:lvl1pPr>
              <a:lnSpc>
                <a:spcPct val="90000"/>
              </a:lnSpc>
              <a:spcBef>
                <a:spcPct val="0"/>
              </a:spcBef>
              <a:defRPr sz="4000" b="1">
                <a:latin typeface="+mj-lt"/>
                <a:ea typeface="+mj-ea"/>
                <a:cs typeface="+mj-cs"/>
              </a:defRPr>
            </a:lvl1pPr>
          </a:lstStyle>
          <a:p>
            <a:r>
              <a:rPr lang="fr-FR" altLang="fr-FR" dirty="0"/>
              <a:t>Comment faire?</a:t>
            </a:r>
            <a:endParaRPr lang="fr-FR" dirty="0"/>
          </a:p>
        </p:txBody>
      </p:sp>
    </p:spTree>
    <p:extLst>
      <p:ext uri="{BB962C8B-B14F-4D97-AF65-F5344CB8AC3E}">
        <p14:creationId xmlns:p14="http://schemas.microsoft.com/office/powerpoint/2010/main" val="1663540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4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1458</TotalTime>
  <Words>577</Words>
  <Application>Microsoft Office PowerPoint</Application>
  <PresentationFormat>Grand écran</PresentationFormat>
  <Paragraphs>107</Paragraphs>
  <Slides>14</Slides>
  <Notes>3</Notes>
  <HiddenSlides>0</HiddenSlides>
  <MMClips>3</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14</vt:i4>
      </vt:variant>
    </vt:vector>
  </HeadingPairs>
  <TitlesOfParts>
    <vt:vector size="22" baseType="lpstr">
      <vt:lpstr>Arial</vt:lpstr>
      <vt:lpstr>Book Antiqua</vt:lpstr>
      <vt:lpstr>Calibri</vt:lpstr>
      <vt:lpstr>Calibri Light</vt:lpstr>
      <vt:lpstr>Cambria Math</vt:lpstr>
      <vt:lpstr>Tahoma</vt:lpstr>
      <vt:lpstr>Wingdings</vt:lpstr>
      <vt:lpstr>Thème Office</vt:lpstr>
      <vt:lpstr>Technique d'injection de toxine botulique  avant cure d’éventration géante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Technique d'injection de toxine botulique  avant cure d’éventration géante</vt:lpstr>
    </vt:vector>
  </TitlesOfParts>
  <Company>APHP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Séance de la société de chirurgie de Lyon  du 6 Février 2020  Gestion des éventrations complexes chez l’obèse : quelles stratégies ?</dc:title>
  <dc:creator>MOSZKOWICZ David</dc:creator>
  <cp:lastModifiedBy>MDC6</cp:lastModifiedBy>
  <cp:revision>102</cp:revision>
  <dcterms:created xsi:type="dcterms:W3CDTF">2020-01-15T15:33:35Z</dcterms:created>
  <dcterms:modified xsi:type="dcterms:W3CDTF">2022-06-17T07:45:45Z</dcterms:modified>
</cp:coreProperties>
</file>