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93" r:id="rId2"/>
    <p:sldId id="353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3820E7-82D0-4909-BD04-88D96B0EA8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5FEDF1-9F39-44F9-9746-420A395CD3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064C76-41D4-4BA5-86CE-C0083B8464A5}" type="datetimeFigureOut">
              <a:rPr lang="nl-BE"/>
              <a:pPr>
                <a:defRPr/>
              </a:pPr>
              <a:t>20/06/2018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6F5E92-9D6E-4EBC-BF11-AE9A5D74A7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C57C5-CFEA-4456-86A7-B27F80D627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70821A-D32A-4059-8237-1F2725F59725}" type="slidenum">
              <a:rPr lang="nl-BE" altLang="fr-FR"/>
              <a:pPr/>
              <a:t>‹N°›</a:t>
            </a:fld>
            <a:endParaRPr lang="nl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237B797-5CD1-41A8-A850-AC1DB161BB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BAB184-9326-460B-B089-34D0BAE322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B4B17A-4A97-41C2-82DF-0146E5EB5FC1}" type="datetimeFigureOut">
              <a:rPr lang="nl-BE"/>
              <a:pPr>
                <a:defRPr/>
              </a:pPr>
              <a:t>20/06/2018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49C375EB-51D0-4EEA-B081-C2A128576B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7DE6653-8288-4976-934A-3FF2A4AAB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B2B925-3AC7-4E14-813B-001422988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3765E1-14A4-4884-8F34-ADC0B4EA3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136327-55DC-4AA2-9E71-00DD7F2CA2A0}" type="slidenum">
              <a:rPr lang="nl-BE" altLang="fr-FR"/>
              <a:pPr/>
              <a:t>‹N°›</a:t>
            </a:fld>
            <a:endParaRPr lang="nl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>
            <a:extLst>
              <a:ext uri="{FF2B5EF4-FFF2-40B4-BE49-F238E27FC236}">
                <a16:creationId xmlns:a16="http://schemas.microsoft.com/office/drawing/2014/main" id="{68735181-0C70-4ED8-A7BF-90000E385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Tijdelijke aanduiding voor notities 2">
            <a:extLst>
              <a:ext uri="{FF2B5EF4-FFF2-40B4-BE49-F238E27FC236}">
                <a16:creationId xmlns:a16="http://schemas.microsoft.com/office/drawing/2014/main" id="{C7E9C383-F771-46F5-A430-7554A1154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altLang="fr-FR"/>
          </a:p>
        </p:txBody>
      </p:sp>
      <p:sp>
        <p:nvSpPr>
          <p:cNvPr id="71684" name="Tijdelijke aanduiding voor dianummer 3">
            <a:extLst>
              <a:ext uri="{FF2B5EF4-FFF2-40B4-BE49-F238E27FC236}">
                <a16:creationId xmlns:a16="http://schemas.microsoft.com/office/drawing/2014/main" id="{908086A2-7ABB-40BE-BC81-DA01CEC59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14CF5E-01E9-43E4-80EE-E4D0C5593E47}" type="slidenum">
              <a:rPr lang="nl-BE" altLang="fr-FR"/>
              <a:pPr eaLnBrk="1" hangingPunct="1"/>
              <a:t>1</a:t>
            </a:fld>
            <a:endParaRPr lang="nl-BE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C3E1175D-B83D-478D-A1C8-6A9539968B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14BE9635-320B-4E7D-B182-748101406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Personal made diagram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7089467-DD94-4887-9440-1A94E3F34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B3FF67-BD34-4892-B017-5D007A2D7355}" type="slidenum">
              <a:rPr lang="nl-BE" altLang="en-US" sz="1300"/>
              <a:pPr eaLnBrk="1" hangingPunct="1"/>
              <a:t>22</a:t>
            </a:fld>
            <a:endParaRPr lang="nl-BE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uzgent.be/" TargetMode="External"/><Relationship Id="rId5" Type="http://schemas.openxmlformats.org/officeDocument/2006/relationships/hyperlink" Target="http://www.twitter.com/uzgent" TargetMode="External"/><Relationship Id="rId4" Type="http://schemas.openxmlformats.org/officeDocument/2006/relationships/hyperlink" Target="http://www.facebook.com/uzgent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6">
            <a:extLst>
              <a:ext uri="{FF2B5EF4-FFF2-40B4-BE49-F238E27FC236}">
                <a16:creationId xmlns:a16="http://schemas.microsoft.com/office/drawing/2014/main" id="{C583B4CA-6C60-4D8E-9D4D-87CD4BEE9D22}"/>
              </a:ext>
            </a:extLst>
          </p:cNvPr>
          <p:cNvSpPr/>
          <p:nvPr userDrawn="1"/>
        </p:nvSpPr>
        <p:spPr>
          <a:xfrm flipH="1">
            <a:off x="7086600" y="4114800"/>
            <a:ext cx="20574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ED7AF0B9-CA38-4C74-9E5E-659430B2D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743200"/>
            <a:ext cx="49672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4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Z_Slo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>
            <a:extLst>
              <a:ext uri="{FF2B5EF4-FFF2-40B4-BE49-F238E27FC236}">
                <a16:creationId xmlns:a16="http://schemas.microsoft.com/office/drawing/2014/main" id="{B97CBAE4-EF5B-430A-B21D-E48EB3CCF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4986338"/>
            <a:ext cx="4016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7">
            <a:extLst>
              <a:ext uri="{FF2B5EF4-FFF2-40B4-BE49-F238E27FC236}">
                <a16:creationId xmlns:a16="http://schemas.microsoft.com/office/drawing/2014/main" id="{01502EC1-1529-48FD-B516-78F184C8A3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6363" y="1625600"/>
            <a:ext cx="4572000" cy="5175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nl-NL" altLang="nl-BE" sz="1400">
                <a:solidFill>
                  <a:srgbClr val="FFFFFF"/>
                </a:solidFill>
                <a:cs typeface="+mn-cs"/>
              </a:rPr>
              <a:t>Functie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nl-NL" altLang="nl-BE" sz="1400">
                <a:solidFill>
                  <a:srgbClr val="FFFFFF"/>
                </a:solidFill>
                <a:cs typeface="+mn-cs"/>
              </a:rPr>
              <a:t>Afdeling of dienst</a:t>
            </a:r>
            <a:endParaRPr lang="nl-BE" altLang="nl-BE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hthoek 8">
            <a:extLst>
              <a:ext uri="{FF2B5EF4-FFF2-40B4-BE49-F238E27FC236}">
                <a16:creationId xmlns:a16="http://schemas.microsoft.com/office/drawing/2014/main" id="{C5D5AA09-A119-44CA-BF65-877220945E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5050" y="3092450"/>
            <a:ext cx="4572000" cy="10334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nl-NL" altLang="nl-BE" sz="1400">
                <a:solidFill>
                  <a:srgbClr val="1E64C8"/>
                </a:solidFill>
                <a:cs typeface="+mn-cs"/>
              </a:rPr>
              <a:t>Universitair Ziekenhuis Gent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nl-NL" altLang="nl-BE" sz="1400">
                <a:solidFill>
                  <a:srgbClr val="1E64C8"/>
                </a:solidFill>
                <a:cs typeface="+mn-cs"/>
              </a:rPr>
              <a:t>C. Heymanslaan 10  |  B 9000 Gent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nl-NL" altLang="nl-BE" sz="1400">
                <a:solidFill>
                  <a:srgbClr val="1E64C8"/>
                </a:solidFill>
                <a:cs typeface="+mn-cs"/>
              </a:rPr>
              <a:t>T +32 (0)9 332 21 11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nl-NL" altLang="nl-BE" sz="1400">
                <a:solidFill>
                  <a:srgbClr val="1E64C8"/>
                </a:solidFill>
                <a:cs typeface="+mn-cs"/>
              </a:rPr>
              <a:t>E info@uzgent.be</a:t>
            </a:r>
          </a:p>
        </p:txBody>
      </p:sp>
      <p:sp>
        <p:nvSpPr>
          <p:cNvPr id="9" name="Rechthoek 9">
            <a:extLst>
              <a:ext uri="{FF2B5EF4-FFF2-40B4-BE49-F238E27FC236}">
                <a16:creationId xmlns:a16="http://schemas.microsoft.com/office/drawing/2014/main" id="{A8711AF2-FD5F-4D0C-A7CF-21085A281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5050" y="4351338"/>
            <a:ext cx="4572000" cy="5349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nl-NL" altLang="nl-BE" sz="1400" b="1">
                <a:solidFill>
                  <a:srgbClr val="1E64C8"/>
                </a:solidFill>
                <a:cs typeface="+mn-cs"/>
              </a:rPr>
              <a:t>www.uzgent.be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nl-NL" altLang="nl-BE" sz="1500">
                <a:solidFill>
                  <a:srgbClr val="1E64C8"/>
                </a:solidFill>
                <a:cs typeface="+mn-cs"/>
              </a:rPr>
              <a:t>Volg ons op</a:t>
            </a:r>
            <a:endParaRPr lang="nl-BE" altLang="nl-BE" sz="1500">
              <a:solidFill>
                <a:srgbClr val="1E64C8"/>
              </a:solidFill>
              <a:cs typeface="+mn-cs"/>
            </a:endParaRPr>
          </a:p>
        </p:txBody>
      </p:sp>
      <p:cxnSp>
        <p:nvCxnSpPr>
          <p:cNvPr id="10" name="Rechte verbindingslijn 10">
            <a:extLst>
              <a:ext uri="{FF2B5EF4-FFF2-40B4-BE49-F238E27FC236}">
                <a16:creationId xmlns:a16="http://schemas.microsoft.com/office/drawing/2014/main" id="{69FF33C9-7CE0-4A1C-9F97-1F73CE4EB657}"/>
              </a:ext>
            </a:extLst>
          </p:cNvPr>
          <p:cNvCxnSpPr/>
          <p:nvPr userDrawn="1"/>
        </p:nvCxnSpPr>
        <p:spPr>
          <a:xfrm>
            <a:off x="1028700" y="2984500"/>
            <a:ext cx="693738" cy="0"/>
          </a:xfrm>
          <a:prstGeom prst="line">
            <a:avLst/>
          </a:prstGeom>
          <a:ln w="3048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ige driehoek 11">
            <a:extLst>
              <a:ext uri="{FF2B5EF4-FFF2-40B4-BE49-F238E27FC236}">
                <a16:creationId xmlns:a16="http://schemas.microsoft.com/office/drawing/2014/main" id="{06EDDA00-44C1-49CC-918B-80157D740D10}"/>
              </a:ext>
            </a:extLst>
          </p:cNvPr>
          <p:cNvSpPr/>
          <p:nvPr userDrawn="1"/>
        </p:nvSpPr>
        <p:spPr>
          <a:xfrm flipH="1">
            <a:off x="7086600" y="2754313"/>
            <a:ext cx="20574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Afbeelding 12">
            <a:extLst>
              <a:ext uri="{FF2B5EF4-FFF2-40B4-BE49-F238E27FC236}">
                <a16:creationId xmlns:a16="http://schemas.microsoft.com/office/drawing/2014/main" id="{D70E2CC0-85A5-4A22-B2D9-0319ECCFED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59450"/>
            <a:ext cx="1966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3">
            <a:hlinkClick r:id="rId4"/>
            <a:extLst>
              <a:ext uri="{FF2B5EF4-FFF2-40B4-BE49-F238E27FC236}">
                <a16:creationId xmlns:a16="http://schemas.microsoft.com/office/drawing/2014/main" id="{E3DB62D3-E3E1-4191-8D69-2217477D5E63}"/>
              </a:ext>
            </a:extLst>
          </p:cNvPr>
          <p:cNvSpPr/>
          <p:nvPr userDrawn="1"/>
        </p:nvSpPr>
        <p:spPr>
          <a:xfrm>
            <a:off x="954088" y="4884738"/>
            <a:ext cx="217487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Rechthoek 14">
            <a:hlinkClick r:id="rId5"/>
            <a:extLst>
              <a:ext uri="{FF2B5EF4-FFF2-40B4-BE49-F238E27FC236}">
                <a16:creationId xmlns:a16="http://schemas.microsoft.com/office/drawing/2014/main" id="{30C267E5-8F93-40CC-9AD1-F90A9FFBD625}"/>
              </a:ext>
            </a:extLst>
          </p:cNvPr>
          <p:cNvSpPr/>
          <p:nvPr userDrawn="1"/>
        </p:nvSpPr>
        <p:spPr>
          <a:xfrm>
            <a:off x="1225550" y="4873625"/>
            <a:ext cx="21590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15" name="Rechthoek 15">
            <a:hlinkClick r:id="rId6"/>
            <a:extLst>
              <a:ext uri="{FF2B5EF4-FFF2-40B4-BE49-F238E27FC236}">
                <a16:creationId xmlns:a16="http://schemas.microsoft.com/office/drawing/2014/main" id="{93402050-F4FD-4826-8A8A-FEEC4D423DF1}"/>
              </a:ext>
            </a:extLst>
          </p:cNvPr>
          <p:cNvSpPr/>
          <p:nvPr userDrawn="1"/>
        </p:nvSpPr>
        <p:spPr>
          <a:xfrm>
            <a:off x="1008063" y="4316413"/>
            <a:ext cx="1008062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Tijdelijke aanduiding voor tekst 4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034390" y="1431927"/>
            <a:ext cx="3760787" cy="17235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70000"/>
              </a:lnSpc>
              <a:buFontTx/>
              <a:buNone/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tekst 23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1034389" y="1665327"/>
            <a:ext cx="3606800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ijdelijke aanduiding voor tekst 23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1034389" y="1923036"/>
            <a:ext cx="3606800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6089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6">
            <a:extLst>
              <a:ext uri="{FF2B5EF4-FFF2-40B4-BE49-F238E27FC236}">
                <a16:creationId xmlns:a16="http://schemas.microsoft.com/office/drawing/2014/main" id="{6F99AA75-349C-48BB-BCDC-5681356890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588" y="0"/>
            <a:ext cx="9145588" cy="6869113"/>
            <a:chOff x="-2135" y="0"/>
            <a:chExt cx="12194135" cy="6869347"/>
          </a:xfrm>
        </p:grpSpPr>
        <p:cxnSp>
          <p:nvCxnSpPr>
            <p:cNvPr id="3" name="Rechte verbindingslijn 7">
              <a:extLst>
                <a:ext uri="{FF2B5EF4-FFF2-40B4-BE49-F238E27FC236}">
                  <a16:creationId xmlns:a16="http://schemas.microsoft.com/office/drawing/2014/main" id="{5E2934C1-172D-45DC-8ADB-847F9FC1E7B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8" y="2735356"/>
              <a:ext cx="12192018" cy="142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8">
              <a:extLst>
                <a:ext uri="{FF2B5EF4-FFF2-40B4-BE49-F238E27FC236}">
                  <a16:creationId xmlns:a16="http://schemas.microsoft.com/office/drawing/2014/main" id="{0F2F35DB-6E72-49D0-8435-8444E0A1FC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8" y="4119703"/>
              <a:ext cx="1219201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9">
              <a:extLst>
                <a:ext uri="{FF2B5EF4-FFF2-40B4-BE49-F238E27FC236}">
                  <a16:creationId xmlns:a16="http://schemas.microsoft.com/office/drawing/2014/main" id="{EAE61DD6-388F-4B9F-88C9-7C78D653A3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0555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10">
              <a:extLst>
                <a:ext uri="{FF2B5EF4-FFF2-40B4-BE49-F238E27FC236}">
                  <a16:creationId xmlns:a16="http://schemas.microsoft.com/office/drawing/2014/main" id="{4AD9AADF-67DF-49F6-8E8C-B19953D91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2157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1">
              <a:extLst>
                <a:ext uri="{FF2B5EF4-FFF2-40B4-BE49-F238E27FC236}">
                  <a16:creationId xmlns:a16="http://schemas.microsoft.com/office/drawing/2014/main" id="{2A529BC8-0D12-4B44-B6F2-DEDAB198A0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643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2">
              <a:extLst>
                <a:ext uri="{FF2B5EF4-FFF2-40B4-BE49-F238E27FC236}">
                  <a16:creationId xmlns:a16="http://schemas.microsoft.com/office/drawing/2014/main" id="{1C3BE68C-AD47-43FD-86B2-D6C74391F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21128" y="0"/>
              <a:ext cx="0" cy="68582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3">
              <a:extLst>
                <a:ext uri="{FF2B5EF4-FFF2-40B4-BE49-F238E27FC236}">
                  <a16:creationId xmlns:a16="http://schemas.microsoft.com/office/drawing/2014/main" id="{76B672A1-28BB-4B1E-B833-6261638E276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135" y="5497700"/>
              <a:ext cx="1219413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4">
              <a:extLst>
                <a:ext uri="{FF2B5EF4-FFF2-40B4-BE49-F238E27FC236}">
                  <a16:creationId xmlns:a16="http://schemas.microsoft.com/office/drawing/2014/main" id="{9658FD09-107F-4550-A8FB-90D720E9A92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135" y="1374822"/>
              <a:ext cx="1219413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5">
              <a:extLst>
                <a:ext uri="{FF2B5EF4-FFF2-40B4-BE49-F238E27FC236}">
                  <a16:creationId xmlns:a16="http://schemas.microsoft.com/office/drawing/2014/main" id="{25163B50-6C89-4A25-B271-E402162018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69468" y="0"/>
              <a:ext cx="0" cy="68582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6">
              <a:extLst>
                <a:ext uri="{FF2B5EF4-FFF2-40B4-BE49-F238E27FC236}">
                  <a16:creationId xmlns:a16="http://schemas.microsoft.com/office/drawing/2014/main" id="{D05C3C1E-3B71-4C47-B20F-D90BE9C51D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1070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7">
              <a:extLst>
                <a:ext uri="{FF2B5EF4-FFF2-40B4-BE49-F238E27FC236}">
                  <a16:creationId xmlns:a16="http://schemas.microsoft.com/office/drawing/2014/main" id="{64EAD4B2-B36A-43BB-B9C3-FA3D0CB867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01196" y="11113"/>
              <a:ext cx="0" cy="68582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8">
              <a:extLst>
                <a:ext uri="{FF2B5EF4-FFF2-40B4-BE49-F238E27FC236}">
                  <a16:creationId xmlns:a16="http://schemas.microsoft.com/office/drawing/2014/main" id="{658798BB-5177-4097-80F7-F42730B05A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72798" y="0"/>
              <a:ext cx="0" cy="68582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699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6">
            <a:extLst>
              <a:ext uri="{FF2B5EF4-FFF2-40B4-BE49-F238E27FC236}">
                <a16:creationId xmlns:a16="http://schemas.microsoft.com/office/drawing/2014/main" id="{9EA6EC39-6C86-46AA-8D35-66DA450FB59C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AAD3FF-8A47-492A-B40D-860216A33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510C71-61B2-4623-8F67-FF287BEE9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BF88B-15F3-4D4C-B812-BA76C3655A12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250144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6">
            <a:extLst>
              <a:ext uri="{FF2B5EF4-FFF2-40B4-BE49-F238E27FC236}">
                <a16:creationId xmlns:a16="http://schemas.microsoft.com/office/drawing/2014/main" id="{5267C2D8-B21D-43E1-89F0-1BC235BFF167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FD4740-98B8-4331-90FD-30C9AEA988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C65B9D-CE5C-49E5-A061-F4D0FCB1C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9326EF-8067-4EC5-A9D0-9C69835B4A88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102800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6">
            <a:extLst>
              <a:ext uri="{FF2B5EF4-FFF2-40B4-BE49-F238E27FC236}">
                <a16:creationId xmlns:a16="http://schemas.microsoft.com/office/drawing/2014/main" id="{399B705A-0490-4428-8A1B-A5F14388DA5B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44488D-4A58-49C9-BDE2-99AC59D4E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016376-7CDE-4342-B338-0F9B2005F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D4A35D-EF88-4877-81BC-EAF4D03C5686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297104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ige driehoek 6">
            <a:extLst>
              <a:ext uri="{FF2B5EF4-FFF2-40B4-BE49-F238E27FC236}">
                <a16:creationId xmlns:a16="http://schemas.microsoft.com/office/drawing/2014/main" id="{1EEE3952-4DE5-4A4A-BE67-BFC269CB5070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38DE29-9BC8-4D11-B2EE-34501C2602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FD23B-B5D9-49CE-8D74-318B591B3C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E0D020-484A-42DE-8F70-18F7CAC4C9AE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233889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8C2172CE-AFAB-4F0C-9373-6A32B5D5CC81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4306C0-28FD-484E-81C2-D2BA5C8B0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BFCB61-1A2A-4EA7-B081-26B30006B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15FDA1-6C62-4F0D-8F09-8BC4DCDCCC43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105668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ige driehoek 6">
            <a:extLst>
              <a:ext uri="{FF2B5EF4-FFF2-40B4-BE49-F238E27FC236}">
                <a16:creationId xmlns:a16="http://schemas.microsoft.com/office/drawing/2014/main" id="{B1205DF1-CB7C-4AC9-9C19-090FCED38BDB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CE7EA6-4C20-45C8-B9DE-25196ADB9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1B2EC8-095B-4859-9F9B-EFBB95783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D2E06A-188F-4373-A976-89B962555E65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258420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ige driehoek 6">
            <a:extLst>
              <a:ext uri="{FF2B5EF4-FFF2-40B4-BE49-F238E27FC236}">
                <a16:creationId xmlns:a16="http://schemas.microsoft.com/office/drawing/2014/main" id="{A52935B4-172B-46F6-92FE-9F798796E70D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/>
          </p:cNvPr>
          <p:cNvSpPr>
            <a:spLocks noGrp="1"/>
          </p:cNvSpPr>
          <p:nvPr>
            <p:ph idx="1"/>
          </p:nvPr>
        </p:nvSpPr>
        <p:spPr>
          <a:xfrm>
            <a:off x="3885009" y="848531"/>
            <a:ext cx="4629150" cy="4873625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 sz="2400"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5EA5E7-C447-49CB-96D8-15ED279E9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F8D27D-7730-4AA6-8D72-69A74AAB1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844FC-6EB9-4DC3-A2ED-239FEC726B34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2161858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ige driehoek 6">
            <a:extLst>
              <a:ext uri="{FF2B5EF4-FFF2-40B4-BE49-F238E27FC236}">
                <a16:creationId xmlns:a16="http://schemas.microsoft.com/office/drawing/2014/main" id="{44B193F4-3B08-4715-9D2E-19E84A8539B1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8E7D81-AD27-4308-9EF1-D13598238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4AA35C-E00C-44ED-8895-37319490C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439529-F12A-414E-BEAE-6D0DFB7CFD55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248325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Titel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ige driehoek 6">
            <a:extLst>
              <a:ext uri="{FF2B5EF4-FFF2-40B4-BE49-F238E27FC236}">
                <a16:creationId xmlns:a16="http://schemas.microsoft.com/office/drawing/2014/main" id="{1ED283C8-AE4E-4B99-B060-BE60C31CFDF8}"/>
              </a:ext>
            </a:extLst>
          </p:cNvPr>
          <p:cNvSpPr/>
          <p:nvPr userDrawn="1"/>
        </p:nvSpPr>
        <p:spPr>
          <a:xfrm flipH="1">
            <a:off x="7086600" y="2754313"/>
            <a:ext cx="20574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D88EE1-7C85-4171-ABDE-905B15B3A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59450"/>
            <a:ext cx="1966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040131" y="1273216"/>
            <a:ext cx="5119255" cy="2005839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7" name="Ond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040130" y="3477086"/>
            <a:ext cx="3641436" cy="646331"/>
          </a:xfrm>
          <a:noFill/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4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627275" y="518489"/>
            <a:ext cx="3975100" cy="2215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datum 2">
            <a:extLst>
              <a:ext uri="{FF2B5EF4-FFF2-40B4-BE49-F238E27FC236}">
                <a16:creationId xmlns:a16="http://schemas.microsoft.com/office/drawing/2014/main" id="{5340E399-3C97-4EEA-96A7-B0800F71EF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3710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6">
            <a:extLst>
              <a:ext uri="{FF2B5EF4-FFF2-40B4-BE49-F238E27FC236}">
                <a16:creationId xmlns:a16="http://schemas.microsoft.com/office/drawing/2014/main" id="{BC9F1807-0785-4527-8972-E8CD06D710EB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34453-2FD0-40BF-B6ED-FB3AAF307F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B1E8CC-026B-4548-8DFD-285558447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433DE-F0D6-4B88-8035-DF4BC7446CE5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434226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6">
            <a:extLst>
              <a:ext uri="{FF2B5EF4-FFF2-40B4-BE49-F238E27FC236}">
                <a16:creationId xmlns:a16="http://schemas.microsoft.com/office/drawing/2014/main" id="{0DD350FF-7005-4AEF-8CF9-DE988417809C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Verticale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FF39BE-D0E1-4FCA-82ED-EB44CA2BCB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5A12A1-45C9-4FA5-9EA4-7CD2F9FDD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4104-BBEC-4312-919B-86D97A2A850D}" type="slidenum">
              <a:rPr lang="nl-BE" altLang="fr-FR"/>
              <a:pPr/>
              <a:t>‹N°›</a:t>
            </a:fld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13608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Slo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6">
            <a:extLst>
              <a:ext uri="{FF2B5EF4-FFF2-40B4-BE49-F238E27FC236}">
                <a16:creationId xmlns:a16="http://schemas.microsoft.com/office/drawing/2014/main" id="{6EDC99F3-0378-4EB4-A153-F04E43618465}"/>
              </a:ext>
            </a:extLst>
          </p:cNvPr>
          <p:cNvSpPr/>
          <p:nvPr userDrawn="1"/>
        </p:nvSpPr>
        <p:spPr>
          <a:xfrm flipH="1">
            <a:off x="8115300" y="4121150"/>
            <a:ext cx="1033463" cy="137636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5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16">
            <a:extLst>
              <a:ext uri="{FF2B5EF4-FFF2-40B4-BE49-F238E27FC236}">
                <a16:creationId xmlns:a16="http://schemas.microsoft.com/office/drawing/2014/main" id="{FDD13ECC-B6B4-4FAA-A96C-17947307667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39938" y="3962400"/>
            <a:ext cx="7104062" cy="1031875"/>
            <a:chOff x="2737031" y="3977599"/>
            <a:chExt cx="9472777" cy="1031601"/>
          </a:xfrm>
        </p:grpSpPr>
        <p:sp>
          <p:nvSpPr>
            <p:cNvPr id="6" name="Vrije vorm 7">
              <a:extLst>
                <a:ext uri="{FF2B5EF4-FFF2-40B4-BE49-F238E27FC236}">
                  <a16:creationId xmlns:a16="http://schemas.microsoft.com/office/drawing/2014/main" id="{53313CD3-13FE-4855-8274-2C63093F356B}"/>
                </a:ext>
              </a:extLst>
            </p:cNvPr>
            <p:cNvSpPr/>
            <p:nvPr userDrawn="1"/>
          </p:nvSpPr>
          <p:spPr>
            <a:xfrm rot="10800000">
              <a:off x="3962670" y="3977599"/>
              <a:ext cx="8247138" cy="1031601"/>
            </a:xfrm>
            <a:custGeom>
              <a:avLst/>
              <a:gdLst>
                <a:gd name="connsiteX0" fmla="*/ 8247379 w 8247379"/>
                <a:gd name="connsiteY0" fmla="*/ 928815 h 928815"/>
                <a:gd name="connsiteX1" fmla="*/ 0 w 8247379"/>
                <a:gd name="connsiteY1" fmla="*/ 928815 h 928815"/>
                <a:gd name="connsiteX2" fmla="*/ 0 w 8247379"/>
                <a:gd name="connsiteY2" fmla="*/ 0 h 928815"/>
                <a:gd name="connsiteX3" fmla="*/ 8247379 w 8247379"/>
                <a:gd name="connsiteY3" fmla="*/ 0 h 92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379" h="928815">
                  <a:moveTo>
                    <a:pt x="8247379" y="928815"/>
                  </a:moveTo>
                  <a:lnTo>
                    <a:pt x="0" y="928815"/>
                  </a:lnTo>
                  <a:lnTo>
                    <a:pt x="0" y="0"/>
                  </a:lnTo>
                  <a:lnTo>
                    <a:pt x="8247379" y="0"/>
                  </a:lnTo>
                  <a:close/>
                </a:path>
              </a:pathLst>
            </a:cu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 err="1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  <p:sp>
          <p:nvSpPr>
            <p:cNvPr id="7" name="Vrije vorm 8">
              <a:extLst>
                <a:ext uri="{FF2B5EF4-FFF2-40B4-BE49-F238E27FC236}">
                  <a16:creationId xmlns:a16="http://schemas.microsoft.com/office/drawing/2014/main" id="{974E5991-5FF2-4E55-997D-B0D0F8AB245A}"/>
                </a:ext>
              </a:extLst>
            </p:cNvPr>
            <p:cNvSpPr/>
            <p:nvPr userDrawn="1"/>
          </p:nvSpPr>
          <p:spPr>
            <a:xfrm flipH="1">
              <a:off x="2737031" y="3977599"/>
              <a:ext cx="1225639" cy="1031601"/>
            </a:xfrm>
            <a:custGeom>
              <a:avLst/>
              <a:gdLst>
                <a:gd name="connsiteX0" fmla="*/ 0 w 909748"/>
                <a:gd name="connsiteY0" fmla="*/ 765869 h 765869"/>
                <a:gd name="connsiteX1" fmla="*/ 24592 w 909748"/>
                <a:gd name="connsiteY1" fmla="*/ 763803 h 765869"/>
                <a:gd name="connsiteX2" fmla="*/ 42131 w 909748"/>
                <a:gd name="connsiteY2" fmla="*/ 763803 h 765869"/>
                <a:gd name="connsiteX3" fmla="*/ 42131 w 909748"/>
                <a:gd name="connsiteY3" fmla="*/ 762332 h 765869"/>
                <a:gd name="connsiteX4" fmla="*/ 178356 w 909748"/>
                <a:gd name="connsiteY4" fmla="*/ 750886 h 765869"/>
                <a:gd name="connsiteX5" fmla="*/ 909748 w 909748"/>
                <a:gd name="connsiteY5" fmla="*/ 3062 h 765869"/>
                <a:gd name="connsiteX6" fmla="*/ 909006 w 909748"/>
                <a:gd name="connsiteY6" fmla="*/ 0 h 765869"/>
                <a:gd name="connsiteX7" fmla="*/ 0 w 909748"/>
                <a:gd name="connsiteY7" fmla="*/ 0 h 76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9748" h="765869">
                  <a:moveTo>
                    <a:pt x="0" y="765869"/>
                  </a:moveTo>
                  <a:lnTo>
                    <a:pt x="24592" y="763803"/>
                  </a:lnTo>
                  <a:lnTo>
                    <a:pt x="42131" y="763803"/>
                  </a:lnTo>
                  <a:lnTo>
                    <a:pt x="42131" y="762332"/>
                  </a:lnTo>
                  <a:lnTo>
                    <a:pt x="178356" y="750886"/>
                  </a:lnTo>
                  <a:cubicBezTo>
                    <a:pt x="595764" y="679709"/>
                    <a:pt x="909748" y="371942"/>
                    <a:pt x="909748" y="3062"/>
                  </a:cubicBezTo>
                  <a:lnTo>
                    <a:pt x="9090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 err="1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</p:grp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4125"/>
            <a:ext cx="9144000" cy="3967163"/>
          </a:xfrm>
        </p:spPr>
        <p:txBody>
          <a:bodyPr lIns="1080000" tIns="468000" rIns="1080000"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0" y="2668804"/>
            <a:ext cx="9144000" cy="1305744"/>
          </a:xfrm>
          <a:solidFill>
            <a:schemeClr val="accent1">
              <a:alpha val="62000"/>
            </a:schemeClr>
          </a:solidFill>
        </p:spPr>
        <p:txBody>
          <a:bodyPr lIns="720000" rIns="72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71821" y="3964974"/>
            <a:ext cx="6172179" cy="104339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33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1" y="1011427"/>
            <a:ext cx="7831931" cy="4463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DE6C9DB-EEE3-4382-9AD7-C64D984C8D2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580313" y="6459538"/>
            <a:ext cx="639762" cy="1873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08-02-17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D861264-A087-4738-A86E-C78FF5FB1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111A3D1-144D-479F-A9D2-43ACEBE356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02613" y="6459538"/>
            <a:ext cx="339725" cy="187325"/>
          </a:xfrm>
        </p:spPr>
        <p:txBody>
          <a:bodyPr/>
          <a:lstStyle>
            <a:lvl1pPr>
              <a:defRPr/>
            </a:lvl1pPr>
          </a:lstStyle>
          <a:p>
            <a:fld id="{28762CAF-D9CD-41A6-AEF6-347C6C916F18}" type="slidenum">
              <a:rPr lang="nl-NL" altLang="fr-FR"/>
              <a:pPr/>
              <a:t>‹N°›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814097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nder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87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31431" cy="4087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1" y="1011427"/>
            <a:ext cx="7831931" cy="4463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C320DD60-F8F9-40E0-94AE-A0A153F168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08-02-17</a:t>
            </a:r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A992E71B-8C66-49E0-BF55-9E21777983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9" name="Tijdelijke aanduiding voor dianummer 6">
            <a:extLst>
              <a:ext uri="{FF2B5EF4-FFF2-40B4-BE49-F238E27FC236}">
                <a16:creationId xmlns:a16="http://schemas.microsoft.com/office/drawing/2014/main" id="{C40A6C4A-A5D0-42C3-A1D2-EED69FE5EF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45B79E-ECFC-4FB9-B0BA-1E65550756B7}" type="slidenum">
              <a:rPr lang="nl-NL" altLang="fr-FR"/>
              <a:pPr/>
              <a:t>‹N°›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222522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id="{E641128F-D7F0-43F2-BFE5-FFFE6C74A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85113" y="6524625"/>
            <a:ext cx="1079500" cy="203200"/>
          </a:xfrm>
        </p:spPr>
        <p:txBody>
          <a:bodyPr/>
          <a:lstStyle>
            <a:lvl1pPr>
              <a:defRPr/>
            </a:lvl1pPr>
          </a:lstStyle>
          <a:p>
            <a:fld id="{0A594242-DABF-4EAF-B877-513801F775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44383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Hoofdstuk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ige driehoek 6">
            <a:extLst>
              <a:ext uri="{FF2B5EF4-FFF2-40B4-BE49-F238E27FC236}">
                <a16:creationId xmlns:a16="http://schemas.microsoft.com/office/drawing/2014/main" id="{EE614414-4B7C-48CB-8719-E27F77DF44D0}"/>
              </a:ext>
            </a:extLst>
          </p:cNvPr>
          <p:cNvSpPr/>
          <p:nvPr userDrawn="1"/>
        </p:nvSpPr>
        <p:spPr>
          <a:xfrm rot="10800000" flipH="1">
            <a:off x="1030288" y="0"/>
            <a:ext cx="1031875" cy="13763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5EA9571E-8070-4820-8D2D-D2F9122A3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59450"/>
            <a:ext cx="1966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029867" y="1854778"/>
            <a:ext cx="6961897" cy="1405805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736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1EF139E1-2A22-4766-90AC-C373E5DE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59450"/>
            <a:ext cx="1966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afbeelding 7">
            <a:extLst/>
          </p:cNvPr>
          <p:cNvSpPr>
            <a:spLocks noGrp="1"/>
          </p:cNvSpPr>
          <p:nvPr>
            <p:ph type="pic" sz="quarter" idx="15"/>
          </p:nvPr>
        </p:nvSpPr>
        <p:spPr>
          <a:xfrm>
            <a:off x="527644" y="0"/>
            <a:ext cx="8616356" cy="5486400"/>
          </a:xfrm>
          <a:custGeom>
            <a:avLst/>
            <a:gdLst>
              <a:gd name="connsiteX0" fmla="*/ 9664 w 11488475"/>
              <a:gd name="connsiteY0" fmla="*/ 0 h 5486400"/>
              <a:gd name="connsiteX1" fmla="*/ 8246800 w 11488475"/>
              <a:gd name="connsiteY1" fmla="*/ 0 h 5486400"/>
              <a:gd name="connsiteX2" fmla="*/ 8608723 w 11488475"/>
              <a:gd name="connsiteY2" fmla="*/ 0 h 5486400"/>
              <a:gd name="connsiteX3" fmla="*/ 11488475 w 11488475"/>
              <a:gd name="connsiteY3" fmla="*/ 0 h 5486400"/>
              <a:gd name="connsiteX4" fmla="*/ 11488475 w 11488475"/>
              <a:gd name="connsiteY4" fmla="*/ 5486400 h 5486400"/>
              <a:gd name="connsiteX5" fmla="*/ 8608723 w 11488475"/>
              <a:gd name="connsiteY5" fmla="*/ 5486400 h 5486400"/>
              <a:gd name="connsiteX6" fmla="*/ 8246800 w 11488475"/>
              <a:gd name="connsiteY6" fmla="*/ 5486400 h 5486400"/>
              <a:gd name="connsiteX7" fmla="*/ 9236 w 11488475"/>
              <a:gd name="connsiteY7" fmla="*/ 5486400 h 5486400"/>
              <a:gd name="connsiteX8" fmla="*/ 0 w 11488475"/>
              <a:gd name="connsiteY8" fmla="*/ 4148442 h 5486400"/>
              <a:gd name="connsiteX9" fmla="*/ 2776839 w 11488475"/>
              <a:gd name="connsiteY9" fmla="*/ 1371601 h 5486400"/>
              <a:gd name="connsiteX10" fmla="*/ 9664 w 11488475"/>
              <a:gd name="connsiteY10" fmla="*/ 1371601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88475" h="5486400">
                <a:moveTo>
                  <a:pt x="9664" y="0"/>
                </a:moveTo>
                <a:lnTo>
                  <a:pt x="8246800" y="0"/>
                </a:lnTo>
                <a:lnTo>
                  <a:pt x="8608723" y="0"/>
                </a:lnTo>
                <a:lnTo>
                  <a:pt x="11488475" y="0"/>
                </a:lnTo>
                <a:lnTo>
                  <a:pt x="11488475" y="5486400"/>
                </a:lnTo>
                <a:lnTo>
                  <a:pt x="8608723" y="5486400"/>
                </a:lnTo>
                <a:lnTo>
                  <a:pt x="8246800" y="5486400"/>
                </a:lnTo>
                <a:lnTo>
                  <a:pt x="9236" y="5486400"/>
                </a:lnTo>
                <a:cubicBezTo>
                  <a:pt x="6157" y="4957286"/>
                  <a:pt x="3079" y="4677556"/>
                  <a:pt x="0" y="4148442"/>
                </a:cubicBezTo>
                <a:lnTo>
                  <a:pt x="2776839" y="1371601"/>
                </a:lnTo>
                <a:lnTo>
                  <a:pt x="9664" y="1371601"/>
                </a:lnTo>
                <a:close/>
              </a:path>
            </a:pathLst>
          </a:custGeom>
          <a:noFill/>
        </p:spPr>
        <p:txBody>
          <a:bodyPr rtlCol="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9131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Afbeelding zonder hoek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CCCE3867-0476-4BD9-8474-3C27BB16B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59450"/>
            <a:ext cx="1966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afbeelding 7">
            <a:extLst/>
          </p:cNvPr>
          <p:cNvSpPr>
            <a:spLocks noGrp="1"/>
          </p:cNvSpPr>
          <p:nvPr>
            <p:ph type="pic" sz="quarter" idx="15"/>
          </p:nvPr>
        </p:nvSpPr>
        <p:spPr>
          <a:xfrm>
            <a:off x="527644" y="0"/>
            <a:ext cx="8616356" cy="54864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2D9073-8B93-426C-A020-824E5E2FB3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33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itel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ige driehoek 6">
            <a:extLst>
              <a:ext uri="{FF2B5EF4-FFF2-40B4-BE49-F238E27FC236}">
                <a16:creationId xmlns:a16="http://schemas.microsoft.com/office/drawing/2014/main" id="{F0196726-9A78-456B-80F0-37CA73F06D87}"/>
              </a:ext>
            </a:extLst>
          </p:cNvPr>
          <p:cNvSpPr/>
          <p:nvPr userDrawn="1"/>
        </p:nvSpPr>
        <p:spPr>
          <a:xfrm rot="10800000" flipH="1">
            <a:off x="1030288" y="0"/>
            <a:ext cx="1031875" cy="13763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Tijdelijke aanduiding voor tekst 3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1446767" y="3184526"/>
            <a:ext cx="6097191" cy="713221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2056472" y="1302328"/>
            <a:ext cx="5257800" cy="129309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tekst 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357430" y="3897746"/>
            <a:ext cx="6097587" cy="1588654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DC5F36C9-ACD3-4163-9EA2-669E687AD9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663950" y="6265863"/>
            <a:ext cx="4268788" cy="1365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900" cap="all" baseline="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1FFF65F-34E3-4AB8-9382-38193A35FA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32738" y="6265863"/>
            <a:ext cx="296862" cy="136525"/>
          </a:xfrm>
        </p:spPr>
        <p:txBody>
          <a:bodyPr/>
          <a:lstStyle>
            <a:lvl1pPr>
              <a:defRPr/>
            </a:lvl1pPr>
          </a:lstStyle>
          <a:p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  </a:t>
            </a:r>
            <a:fld id="{492C5315-2CAC-4D6C-8F3F-4D8E0FCADD56}" type="slidenum">
              <a:rPr lang="nl-BE" altLang="fr-FR"/>
              <a:pPr/>
              <a:t>‹N°›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388083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ige driehoek 6">
            <a:extLst>
              <a:ext uri="{FF2B5EF4-FFF2-40B4-BE49-F238E27FC236}">
                <a16:creationId xmlns:a16="http://schemas.microsoft.com/office/drawing/2014/main" id="{D8AB8E61-0AFF-4A01-99F4-EC2D53365256}"/>
              </a:ext>
            </a:extLst>
          </p:cNvPr>
          <p:cNvSpPr/>
          <p:nvPr userDrawn="1"/>
        </p:nvSpPr>
        <p:spPr>
          <a:xfrm flipH="1">
            <a:off x="8116888" y="5483225"/>
            <a:ext cx="1031875" cy="13747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8" name="Tijdelijke aanduiding voor tekst 3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956311" y="1436290"/>
            <a:ext cx="6097191" cy="739981"/>
          </a:xfrm>
        </p:spPr>
        <p:txBody>
          <a:bodyPr/>
          <a:lstStyle>
            <a:lvl1pPr marL="0" indent="0">
              <a:buNone/>
              <a:defRPr sz="17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894397" y="2194560"/>
            <a:ext cx="6408567" cy="361517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29" name="Tijdelijke aanduiding voor tekst 3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956311" y="1048271"/>
            <a:ext cx="6097191" cy="406307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8FAD44C-D481-4553-B42F-7A52B98E17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63950" y="6265863"/>
            <a:ext cx="4268788" cy="1365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900" cap="all" baseline="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7C71B76-B361-4A5C-BD4F-020BBDA301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932738" y="6265863"/>
            <a:ext cx="296862" cy="136525"/>
          </a:xfrm>
        </p:spPr>
        <p:txBody>
          <a:bodyPr/>
          <a:lstStyle>
            <a:lvl1pPr>
              <a:defRPr/>
            </a:lvl1pPr>
          </a:lstStyle>
          <a:p>
            <a:r>
              <a:rPr lang="nl-BE" altLang="fr-FR"/>
              <a:t> </a:t>
            </a:r>
            <a:r>
              <a:rPr lang="nl-BE" altLang="fr-FR">
                <a:solidFill>
                  <a:srgbClr val="1E64C8"/>
                </a:solidFill>
              </a:rPr>
              <a:t>/  </a:t>
            </a:r>
            <a:fld id="{1EC8CB62-C464-442D-BF17-6EC660D79F0D}" type="slidenum">
              <a:rPr lang="nl-BE" altLang="fr-FR"/>
              <a:pPr/>
              <a:t>‹N°›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315238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ekst+Beeld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tekst 3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942314" y="671805"/>
            <a:ext cx="2855283" cy="782773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9" name="Tijdelijke aanduiding voor tekst 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900265" y="1666240"/>
            <a:ext cx="2897333" cy="414349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afbeelding 3">
            <a:extLst/>
          </p:cNvPr>
          <p:cNvSpPr>
            <a:spLocks noGrp="1"/>
          </p:cNvSpPr>
          <p:nvPr>
            <p:ph type="pic" sz="quarter" idx="14"/>
          </p:nvPr>
        </p:nvSpPr>
        <p:spPr>
          <a:xfrm>
            <a:off x="4647162" y="-1"/>
            <a:ext cx="4497275" cy="68477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65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802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7836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796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84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84 h 10000"/>
              <a:gd name="connsiteX3" fmla="*/ 688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9985"/>
              <a:gd name="connsiteX1" fmla="*/ 10000 w 10000"/>
              <a:gd name="connsiteY1" fmla="*/ 0 h 9985"/>
              <a:gd name="connsiteX2" fmla="*/ 9977 w 10000"/>
              <a:gd name="connsiteY2" fmla="*/ 7984 h 9985"/>
              <a:gd name="connsiteX3" fmla="*/ 6888 w 10000"/>
              <a:gd name="connsiteY3" fmla="*/ 9985 h 9985"/>
              <a:gd name="connsiteX4" fmla="*/ 47 w 10000"/>
              <a:gd name="connsiteY4" fmla="*/ 9985 h 9985"/>
              <a:gd name="connsiteX5" fmla="*/ 0 w 10000"/>
              <a:gd name="connsiteY5" fmla="*/ 0 h 9985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96 h 10000"/>
              <a:gd name="connsiteX3" fmla="*/ 6911 w 10000"/>
              <a:gd name="connsiteY3" fmla="*/ 10000 h 10000"/>
              <a:gd name="connsiteX4" fmla="*/ 47 w 10000"/>
              <a:gd name="connsiteY4" fmla="*/ 10000 h 10000"/>
              <a:gd name="connsiteX5" fmla="*/ 0 w 10000"/>
              <a:gd name="connsiteY5" fmla="*/ 0 h 10000"/>
              <a:gd name="connsiteX0" fmla="*/ 0 w 10001"/>
              <a:gd name="connsiteY0" fmla="*/ 0 h 10000"/>
              <a:gd name="connsiteX1" fmla="*/ 10000 w 10001"/>
              <a:gd name="connsiteY1" fmla="*/ 0 h 10000"/>
              <a:gd name="connsiteX2" fmla="*/ 9999 w 10001"/>
              <a:gd name="connsiteY2" fmla="*/ 7996 h 10000"/>
              <a:gd name="connsiteX3" fmla="*/ 6911 w 10001"/>
              <a:gd name="connsiteY3" fmla="*/ 10000 h 10000"/>
              <a:gd name="connsiteX4" fmla="*/ 47 w 10001"/>
              <a:gd name="connsiteY4" fmla="*/ 10000 h 10000"/>
              <a:gd name="connsiteX5" fmla="*/ 0 w 10001"/>
              <a:gd name="connsiteY5" fmla="*/ 0 h 10000"/>
              <a:gd name="connsiteX0" fmla="*/ 0 w 10001"/>
              <a:gd name="connsiteY0" fmla="*/ 0 h 10000"/>
              <a:gd name="connsiteX1" fmla="*/ 10000 w 10001"/>
              <a:gd name="connsiteY1" fmla="*/ 0 h 10000"/>
              <a:gd name="connsiteX2" fmla="*/ 9999 w 10001"/>
              <a:gd name="connsiteY2" fmla="*/ 7996 h 10000"/>
              <a:gd name="connsiteX3" fmla="*/ 7718 w 10001"/>
              <a:gd name="connsiteY3" fmla="*/ 10000 h 10000"/>
              <a:gd name="connsiteX4" fmla="*/ 47 w 10001"/>
              <a:gd name="connsiteY4" fmla="*/ 10000 h 10000"/>
              <a:gd name="connsiteX5" fmla="*/ 0 w 1000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00">
                <a:moveTo>
                  <a:pt x="0" y="0"/>
                </a:moveTo>
                <a:lnTo>
                  <a:pt x="10000" y="0"/>
                </a:lnTo>
                <a:cubicBezTo>
                  <a:pt x="9992" y="2557"/>
                  <a:pt x="10007" y="5439"/>
                  <a:pt x="9999" y="7996"/>
                </a:cubicBezTo>
                <a:lnTo>
                  <a:pt x="7718" y="10000"/>
                </a:lnTo>
                <a:lnTo>
                  <a:pt x="47" y="10000"/>
                </a:lnTo>
                <a:cubicBezTo>
                  <a:pt x="31" y="6667"/>
                  <a:pt x="16" y="3333"/>
                  <a:pt x="0" y="0"/>
                </a:cubicBezTo>
                <a:close/>
              </a:path>
            </a:pathLst>
          </a:custGeom>
          <a:noFill/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11994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Tekst+Beeld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8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901543" y="1666240"/>
            <a:ext cx="3366623" cy="414349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26" name="Tijdelijke aanduiding voor tekst 3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942314" y="671805"/>
            <a:ext cx="2855283" cy="782773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9" name="Tijdelijke aanduiding voor afbeelding 5">
            <a:extLst/>
          </p:cNvPr>
          <p:cNvSpPr>
            <a:spLocks noGrp="1"/>
          </p:cNvSpPr>
          <p:nvPr>
            <p:ph type="pic" sz="quarter" idx="17"/>
          </p:nvPr>
        </p:nvSpPr>
        <p:spPr>
          <a:xfrm>
            <a:off x="4645800" y="0"/>
            <a:ext cx="4498200" cy="2286000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0" name="Tijdelijke aanduiding voor afbeelding 5">
            <a:extLst/>
          </p:cNvPr>
          <p:cNvSpPr>
            <a:spLocks noGrp="1"/>
          </p:cNvSpPr>
          <p:nvPr>
            <p:ph type="pic" sz="quarter" idx="18"/>
          </p:nvPr>
        </p:nvSpPr>
        <p:spPr>
          <a:xfrm>
            <a:off x="4645800" y="2286001"/>
            <a:ext cx="4498200" cy="2286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 typeface="Webdings" panose="05030102010509060703" pitchFamily="18" charset="2"/>
              <a:buNone/>
              <a:tabLst/>
              <a:defRPr sz="15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1" name="Tijdelijke aanduiding voor afbeelding 5">
            <a:extLst/>
          </p:cNvPr>
          <p:cNvSpPr>
            <a:spLocks noGrp="1"/>
          </p:cNvSpPr>
          <p:nvPr>
            <p:ph type="pic" sz="quarter" idx="19"/>
          </p:nvPr>
        </p:nvSpPr>
        <p:spPr>
          <a:xfrm>
            <a:off x="4645800" y="4572001"/>
            <a:ext cx="4498200" cy="2286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 typeface="Webdings" panose="05030102010509060703" pitchFamily="18" charset="2"/>
              <a:buNone/>
              <a:tabLst/>
              <a:defRPr sz="15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81635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DCDE4E64-6533-43BD-9154-C8F6311F51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stijl te bewerken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2EA8E237-105D-4E25-A30B-1908E031D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Tekststijl van het model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F327D-A17F-4112-982D-F12E8FA26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42100" y="777875"/>
            <a:ext cx="1960563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1E64C8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2EBAAA-48D2-4EFA-9FD0-DF38CE72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9488" y="6265863"/>
            <a:ext cx="3135312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prstClr val="black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nl-BE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4834D-85FD-4875-B1DA-A9EC1E782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38" y="6265863"/>
            <a:ext cx="666750" cy="1365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D52CCBF2-C9C1-415F-8F4B-BD90123E7F59}" type="slidenum">
              <a:rPr lang="nl-BE" altLang="fr-FR"/>
              <a:pPr/>
              <a:t>‹N°›</a:t>
            </a:fld>
            <a:r>
              <a:rPr lang="nl-BE" altLang="fr-FR"/>
              <a:t>  </a:t>
            </a:r>
            <a:r>
              <a:rPr lang="nl-BE" altLang="fr-FR">
                <a:solidFill>
                  <a:srgbClr val="1E64C8"/>
                </a:solidFill>
              </a:rPr>
              <a:t>/</a:t>
            </a:r>
            <a:r>
              <a:rPr lang="nl-BE" altLang="fr-FR"/>
              <a:t> 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  <p:sldLayoutId id="2147484203" r:id="rId18"/>
    <p:sldLayoutId id="2147484204" r:id="rId19"/>
    <p:sldLayoutId id="2147484205" r:id="rId20"/>
    <p:sldLayoutId id="2147484206" r:id="rId21"/>
    <p:sldLayoutId id="2147484207" r:id="rId22"/>
    <p:sldLayoutId id="2147484208" r:id="rId23"/>
    <p:sldLayoutId id="2147484209" r:id="rId24"/>
    <p:sldLayoutId id="2147484210" r:id="rId25"/>
    <p:sldLayoutId id="2147484211" r:id="rId26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3850" indent="-3238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bg2"/>
        </a:buClr>
        <a:buFont typeface="Webdings" panose="05030102010509060703" pitchFamily="18" charset="2"/>
        <a:buChar char="4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2625" indent="-3238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bg2"/>
        </a:buClr>
        <a:buFont typeface="Webdings" panose="05030102010509060703" pitchFamily="18" charset="2"/>
        <a:buChar char="4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1042988" indent="-3238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403350" indent="-3238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763713" indent="-3238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ndertitel 1">
            <a:extLst>
              <a:ext uri="{FF2B5EF4-FFF2-40B4-BE49-F238E27FC236}">
                <a16:creationId xmlns:a16="http://schemas.microsoft.com/office/drawing/2014/main" id="{9C7D8D63-2580-434C-AEE4-0D8E7275D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13" y="4038600"/>
            <a:ext cx="4903787" cy="9239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BE" altLang="nl-BE"/>
              <a:t>Prof.Dr.F.Berrevoet</a:t>
            </a:r>
          </a:p>
          <a:p>
            <a:pPr eaLnBrk="1" hangingPunct="1">
              <a:spcBef>
                <a:spcPct val="0"/>
              </a:spcBef>
            </a:pPr>
            <a:r>
              <a:rPr lang="nl-BE" altLang="nl-BE"/>
              <a:t>Dept. of General and HPB Surgery</a:t>
            </a:r>
          </a:p>
          <a:p>
            <a:pPr eaLnBrk="1" hangingPunct="1">
              <a:spcBef>
                <a:spcPct val="0"/>
              </a:spcBef>
            </a:pPr>
            <a:r>
              <a:rPr lang="nl-BE" altLang="nl-BE"/>
              <a:t>Ghent University Hospital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91870F29-4AE6-40BF-BDAD-401E227C3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246313"/>
            <a:ext cx="8388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nl-BE" sz="3200" b="1">
                <a:solidFill>
                  <a:schemeClr val="bg2"/>
                </a:solidFill>
              </a:rPr>
              <a:t>The real truth about Botox, Goni~Moreno or both in large incisional hernia repair: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nl-BE" sz="3200" b="1">
                <a:solidFill>
                  <a:schemeClr val="bg2"/>
                </a:solidFill>
              </a:rPr>
              <a:t>Is there any?</a:t>
            </a:r>
          </a:p>
        </p:txBody>
      </p:sp>
      <p:sp>
        <p:nvSpPr>
          <p:cNvPr id="28676" name="AutoShape 7" descr="Afbeeldingsresultaat voor MESH prothèses parietales">
            <a:extLst>
              <a:ext uri="{FF2B5EF4-FFF2-40B4-BE49-F238E27FC236}">
                <a16:creationId xmlns:a16="http://schemas.microsoft.com/office/drawing/2014/main" id="{0D6FFEFC-7AF2-4C9A-93A5-0F6863195A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fr-FR"/>
          </a:p>
        </p:txBody>
      </p:sp>
      <p:sp>
        <p:nvSpPr>
          <p:cNvPr id="28677" name="AutoShape 9" descr="Afbeeldingsresultaat voor MESH prothèses parietales">
            <a:extLst>
              <a:ext uri="{FF2B5EF4-FFF2-40B4-BE49-F238E27FC236}">
                <a16:creationId xmlns:a16="http://schemas.microsoft.com/office/drawing/2014/main" id="{85065CAC-2840-4F16-B2EF-00654EA1D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fr-FR"/>
          </a:p>
        </p:txBody>
      </p:sp>
      <p:sp>
        <p:nvSpPr>
          <p:cNvPr id="28678" name="AutoShape 11" descr="Afbeeldingsresultaat voor MESH prothèses parietales">
            <a:extLst>
              <a:ext uri="{FF2B5EF4-FFF2-40B4-BE49-F238E27FC236}">
                <a16:creationId xmlns:a16="http://schemas.microsoft.com/office/drawing/2014/main" id="{5984528A-DACD-4B56-8AFB-E662062D62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fr-FR"/>
          </a:p>
        </p:txBody>
      </p:sp>
      <p:pic>
        <p:nvPicPr>
          <p:cNvPr id="28679" name="Picture 14" descr="https://cdn-az.allevents.in/banners/0f793b579c9212dfb834b8f576c35539-rimg-w720-h642-gmir.jpg">
            <a:extLst>
              <a:ext uri="{FF2B5EF4-FFF2-40B4-BE49-F238E27FC236}">
                <a16:creationId xmlns:a16="http://schemas.microsoft.com/office/drawing/2014/main" id="{A62AE3A7-9965-4A04-9A42-AF80022A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3098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77E84A8-B6AA-47E0-A337-4DC40700AF5F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7416800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BE" kern="0" dirty="0" err="1">
                <a:solidFill>
                  <a:schemeClr val="bg1"/>
                </a:solidFill>
              </a:rPr>
              <a:t>What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dosage</a:t>
            </a:r>
            <a:r>
              <a:rPr lang="nl-BE" kern="0" dirty="0">
                <a:solidFill>
                  <a:schemeClr val="bg1"/>
                </a:solidFill>
              </a:rPr>
              <a:t> do we </a:t>
            </a:r>
            <a:r>
              <a:rPr lang="nl-BE" kern="0" dirty="0" err="1">
                <a:solidFill>
                  <a:schemeClr val="bg1"/>
                </a:solidFill>
              </a:rPr>
              <a:t>need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to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use</a:t>
            </a:r>
            <a:r>
              <a:rPr lang="nl-BE" kern="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D5E2C858-8087-45A5-8619-C7B472A1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39147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>
            <a:extLst>
              <a:ext uri="{FF2B5EF4-FFF2-40B4-BE49-F238E27FC236}">
                <a16:creationId xmlns:a16="http://schemas.microsoft.com/office/drawing/2014/main" id="{C29916F6-A119-4F69-8CB4-8AB12A96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376988"/>
            <a:ext cx="312261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F9E1263-C9BA-4E86-9E7D-5FF20C471DB3}"/>
              </a:ext>
            </a:extLst>
          </p:cNvPr>
          <p:cNvSpPr txBox="1">
            <a:spLocks/>
          </p:cNvSpPr>
          <p:nvPr/>
        </p:nvSpPr>
        <p:spPr>
          <a:xfrm>
            <a:off x="228600" y="1600200"/>
            <a:ext cx="4895850" cy="1481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A7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BE" altLang="nl-BE" sz="2000" kern="0" dirty="0">
                <a:solidFill>
                  <a:schemeClr val="bg1"/>
                </a:solidFill>
              </a:rPr>
              <a:t>“</a:t>
            </a:r>
            <a:r>
              <a:rPr lang="nl-BE" altLang="nl-BE" sz="2000" kern="0" dirty="0" err="1">
                <a:solidFill>
                  <a:schemeClr val="bg1"/>
                </a:solidFill>
              </a:rPr>
              <a:t>All</a:t>
            </a:r>
            <a:r>
              <a:rPr lang="nl-BE" altLang="nl-BE" sz="2000" kern="0" dirty="0">
                <a:solidFill>
                  <a:schemeClr val="bg1"/>
                </a:solidFill>
              </a:rPr>
              <a:t> </a:t>
            </a:r>
            <a:r>
              <a:rPr lang="nl-BE" altLang="nl-BE" sz="2000" kern="0" dirty="0" err="1">
                <a:solidFill>
                  <a:schemeClr val="bg1"/>
                </a:solidFill>
              </a:rPr>
              <a:t>things</a:t>
            </a:r>
            <a:r>
              <a:rPr lang="nl-BE" altLang="nl-BE" sz="2000" kern="0" dirty="0">
                <a:solidFill>
                  <a:schemeClr val="bg1"/>
                </a:solidFill>
              </a:rPr>
              <a:t> are </a:t>
            </a:r>
            <a:r>
              <a:rPr lang="nl-BE" altLang="nl-BE" sz="2000" kern="0" dirty="0" err="1">
                <a:solidFill>
                  <a:schemeClr val="bg1"/>
                </a:solidFill>
              </a:rPr>
              <a:t>poisons</a:t>
            </a:r>
            <a:r>
              <a:rPr lang="nl-BE" altLang="nl-BE" sz="2000" kern="0" dirty="0">
                <a:solidFill>
                  <a:schemeClr val="bg1"/>
                </a:solidFill>
              </a:rPr>
              <a:t>, </a:t>
            </a:r>
            <a:r>
              <a:rPr lang="nl-BE" altLang="nl-BE" sz="2000" kern="0" dirty="0" err="1">
                <a:solidFill>
                  <a:schemeClr val="bg1"/>
                </a:solidFill>
              </a:rPr>
              <a:t>and</a:t>
            </a:r>
            <a:r>
              <a:rPr lang="nl-BE" altLang="nl-BE" sz="2000" kern="0" dirty="0">
                <a:solidFill>
                  <a:schemeClr val="bg1"/>
                </a:solidFill>
              </a:rPr>
              <a:t> </a:t>
            </a:r>
            <a:r>
              <a:rPr lang="nl-BE" altLang="nl-BE" sz="2000" kern="0" dirty="0" err="1">
                <a:solidFill>
                  <a:schemeClr val="bg1"/>
                </a:solidFill>
              </a:rPr>
              <a:t>there</a:t>
            </a:r>
            <a:r>
              <a:rPr lang="nl-BE" altLang="nl-BE" sz="2000" kern="0" dirty="0">
                <a:solidFill>
                  <a:schemeClr val="bg1"/>
                </a:solidFill>
              </a:rPr>
              <a:t> is</a:t>
            </a:r>
          </a:p>
          <a:p>
            <a:pPr>
              <a:defRPr/>
            </a:pPr>
            <a:r>
              <a:rPr lang="nl-BE" altLang="nl-BE" sz="2000" kern="0" dirty="0" err="1">
                <a:solidFill>
                  <a:schemeClr val="bg1"/>
                </a:solidFill>
              </a:rPr>
              <a:t>nothing</a:t>
            </a:r>
            <a:r>
              <a:rPr lang="nl-BE" altLang="nl-BE" sz="2000" kern="0" dirty="0">
                <a:solidFill>
                  <a:schemeClr val="bg1"/>
                </a:solidFill>
              </a:rPr>
              <a:t> </a:t>
            </a:r>
            <a:r>
              <a:rPr lang="nl-BE" altLang="nl-BE" sz="2000" kern="0" dirty="0" err="1">
                <a:solidFill>
                  <a:schemeClr val="bg1"/>
                </a:solidFill>
              </a:rPr>
              <a:t>that</a:t>
            </a:r>
            <a:r>
              <a:rPr lang="nl-BE" altLang="nl-BE" sz="2000" kern="0" dirty="0">
                <a:solidFill>
                  <a:schemeClr val="bg1"/>
                </a:solidFill>
              </a:rPr>
              <a:t> is </a:t>
            </a:r>
            <a:r>
              <a:rPr lang="nl-BE" altLang="nl-BE" sz="2000" kern="0" dirty="0" err="1">
                <a:solidFill>
                  <a:schemeClr val="bg1"/>
                </a:solidFill>
              </a:rPr>
              <a:t>harmless</a:t>
            </a:r>
            <a:r>
              <a:rPr lang="nl-BE" altLang="nl-BE" sz="2000" kern="0" dirty="0">
                <a:solidFill>
                  <a:schemeClr val="bg1"/>
                </a:solidFill>
              </a:rPr>
              <a:t>;</a:t>
            </a:r>
          </a:p>
          <a:p>
            <a:pPr>
              <a:defRPr/>
            </a:pPr>
            <a:r>
              <a:rPr lang="nl-BE" altLang="nl-BE" sz="2000" kern="0" dirty="0" err="1">
                <a:solidFill>
                  <a:schemeClr val="bg1"/>
                </a:solidFill>
              </a:rPr>
              <a:t>the</a:t>
            </a:r>
            <a:r>
              <a:rPr lang="nl-BE" altLang="nl-BE" sz="2000" kern="0" dirty="0">
                <a:solidFill>
                  <a:schemeClr val="bg1"/>
                </a:solidFill>
              </a:rPr>
              <a:t> </a:t>
            </a:r>
            <a:r>
              <a:rPr lang="nl-BE" altLang="nl-BE" sz="2000" kern="0" dirty="0" err="1">
                <a:solidFill>
                  <a:schemeClr val="bg1"/>
                </a:solidFill>
              </a:rPr>
              <a:t>dose</a:t>
            </a:r>
            <a:r>
              <a:rPr lang="nl-BE" altLang="nl-BE" sz="2000" kern="0" dirty="0">
                <a:solidFill>
                  <a:schemeClr val="bg1"/>
                </a:solidFill>
              </a:rPr>
              <a:t> </a:t>
            </a:r>
            <a:r>
              <a:rPr lang="nl-BE" altLang="nl-BE" sz="2000" kern="0" dirty="0" err="1">
                <a:solidFill>
                  <a:schemeClr val="bg1"/>
                </a:solidFill>
              </a:rPr>
              <a:t>alone</a:t>
            </a:r>
            <a:r>
              <a:rPr lang="nl-BE" altLang="nl-BE" sz="2000" kern="0" dirty="0">
                <a:solidFill>
                  <a:schemeClr val="bg1"/>
                </a:solidFill>
              </a:rPr>
              <a:t> </a:t>
            </a:r>
            <a:r>
              <a:rPr lang="nl-BE" altLang="nl-BE" sz="2000" kern="0" dirty="0" err="1">
                <a:solidFill>
                  <a:schemeClr val="bg1"/>
                </a:solidFill>
              </a:rPr>
              <a:t>decides</a:t>
            </a:r>
            <a:r>
              <a:rPr lang="nl-BE" altLang="nl-BE" sz="2000" kern="0" dirty="0">
                <a:solidFill>
                  <a:schemeClr val="bg1"/>
                </a:solidFill>
              </a:rPr>
              <a:t> </a:t>
            </a:r>
            <a:r>
              <a:rPr lang="nl-BE" altLang="nl-BE" sz="2000" kern="0" dirty="0" err="1">
                <a:solidFill>
                  <a:schemeClr val="bg1"/>
                </a:solidFill>
              </a:rPr>
              <a:t>that</a:t>
            </a:r>
            <a:r>
              <a:rPr lang="nl-BE" altLang="nl-BE" sz="2000" kern="0" dirty="0">
                <a:solidFill>
                  <a:schemeClr val="bg1"/>
                </a:solidFill>
              </a:rPr>
              <a:t> </a:t>
            </a:r>
            <a:r>
              <a:rPr lang="nl-BE" altLang="nl-BE" sz="2000" kern="0" dirty="0" err="1">
                <a:solidFill>
                  <a:schemeClr val="bg1"/>
                </a:solidFill>
              </a:rPr>
              <a:t>something</a:t>
            </a:r>
            <a:endParaRPr lang="nl-BE" altLang="nl-BE" sz="2000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l-BE" altLang="nl-BE" sz="2000" kern="0" dirty="0">
                <a:solidFill>
                  <a:schemeClr val="bg1"/>
                </a:solidFill>
              </a:rPr>
              <a:t>is a </a:t>
            </a:r>
            <a:r>
              <a:rPr lang="nl-BE" altLang="nl-BE" sz="2000" kern="0" dirty="0" err="1">
                <a:solidFill>
                  <a:schemeClr val="bg1"/>
                </a:solidFill>
              </a:rPr>
              <a:t>poison</a:t>
            </a:r>
            <a:r>
              <a:rPr lang="nl-BE" altLang="nl-BE" sz="2000" kern="0" dirty="0">
                <a:solidFill>
                  <a:schemeClr val="bg1"/>
                </a:solidFill>
              </a:rPr>
              <a:t>” </a:t>
            </a:r>
            <a:r>
              <a:rPr lang="nl-BE" altLang="nl-BE" sz="2000" kern="0" dirty="0" err="1">
                <a:solidFill>
                  <a:schemeClr val="bg1"/>
                </a:solidFill>
              </a:rPr>
              <a:t>Paracelsus</a:t>
            </a:r>
            <a:r>
              <a:rPr lang="nl-BE" altLang="nl-BE" sz="2000" kern="0" dirty="0">
                <a:solidFill>
                  <a:schemeClr val="bg1"/>
                </a:solidFill>
              </a:rPr>
              <a:t> (1493 – 1541)</a:t>
            </a:r>
            <a:endParaRPr lang="nl-NL" altLang="nl-BE" sz="2000" kern="0" dirty="0">
              <a:solidFill>
                <a:schemeClr val="bg1"/>
              </a:solidFill>
            </a:endParaRPr>
          </a:p>
        </p:txBody>
      </p:sp>
      <p:sp>
        <p:nvSpPr>
          <p:cNvPr id="37894" name="Tekstvak 8">
            <a:extLst>
              <a:ext uri="{FF2B5EF4-FFF2-40B4-BE49-F238E27FC236}">
                <a16:creationId xmlns:a16="http://schemas.microsoft.com/office/drawing/2014/main" id="{A9741674-ADE4-40FD-AF1C-1F9D759AE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687763"/>
            <a:ext cx="30051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>
                <a:solidFill>
                  <a:schemeClr val="bg1"/>
                </a:solidFill>
              </a:rPr>
              <a:t>300 Units in 150cc of saline</a:t>
            </a:r>
          </a:p>
          <a:p>
            <a:pPr eaLnBrk="1" hangingPunct="1"/>
            <a:endParaRPr lang="nl-BE" altLang="nl-BE">
              <a:solidFill>
                <a:schemeClr val="bg1"/>
              </a:solidFill>
            </a:endParaRPr>
          </a:p>
          <a:p>
            <a:pPr eaLnBrk="1" hangingPunct="1"/>
            <a:r>
              <a:rPr lang="nl-BE" altLang="nl-BE">
                <a:solidFill>
                  <a:schemeClr val="bg1"/>
                </a:solidFill>
              </a:rPr>
              <a:t>8.3cc (?) per muscle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</a:rPr>
              <a:t>25cc per injection site</a:t>
            </a:r>
          </a:p>
          <a:p>
            <a:pPr eaLnBrk="1" hangingPunct="1"/>
            <a:endParaRPr lang="nl-BE" altLang="nl-BE">
              <a:solidFill>
                <a:schemeClr val="bg1"/>
              </a:solidFill>
            </a:endParaRP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ECD3C202-654A-40C2-AC70-C944F0DF8A41}"/>
              </a:ext>
            </a:extLst>
          </p:cNvPr>
          <p:cNvSpPr/>
          <p:nvPr/>
        </p:nvSpPr>
        <p:spPr>
          <a:xfrm>
            <a:off x="914400" y="3505200"/>
            <a:ext cx="3384550" cy="191452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DD92EFC3-C8C3-475C-BCAE-B51E1E5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What is the ideal waiting period?</a:t>
            </a:r>
          </a:p>
        </p:txBody>
      </p:sp>
      <p:sp>
        <p:nvSpPr>
          <p:cNvPr id="38915" name="Tijdelijke aanduiding voor inhoud 3">
            <a:extLst>
              <a:ext uri="{FF2B5EF4-FFF2-40B4-BE49-F238E27FC236}">
                <a16:creationId xmlns:a16="http://schemas.microsoft.com/office/drawing/2014/main" id="{E7990A4F-7893-423A-91A3-511B14F4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257800"/>
            <a:ext cx="7408863" cy="8636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Might be of importance in OA closure….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Better a little too long than too short waiting time?</a:t>
            </a: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95070A2C-1838-40A0-8BA8-E25CC48A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400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>
            <a:extLst>
              <a:ext uri="{FF2B5EF4-FFF2-40B4-BE49-F238E27FC236}">
                <a16:creationId xmlns:a16="http://schemas.microsoft.com/office/drawing/2014/main" id="{ED1B2FAB-BF99-4A69-8BF8-A7E3D0A4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3"/>
            <a:ext cx="31226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87C26503-6A4D-4582-BEC6-6A9DB967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34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BF14F79F-0BC0-458C-A420-34313672A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841625"/>
            <a:ext cx="3848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5D486752-2FF5-4801-89CA-BE1F9C82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841625"/>
            <a:ext cx="3848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0142511C-03C1-488A-B1C6-7B6C96A8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5507038"/>
            <a:ext cx="200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3">
            <a:extLst>
              <a:ext uri="{FF2B5EF4-FFF2-40B4-BE49-F238E27FC236}">
                <a16:creationId xmlns:a16="http://schemas.microsoft.com/office/drawing/2014/main" id="{8C1D22E3-8AD8-4368-A3E8-A959D89B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997200"/>
            <a:ext cx="7416800" cy="936625"/>
          </a:xfrm>
        </p:spPr>
        <p:txBody>
          <a:bodyPr/>
          <a:lstStyle/>
          <a:p>
            <a:pPr algn="ctr"/>
            <a:r>
              <a:rPr lang="nl-BE" altLang="nl-BE" sz="3600"/>
              <a:t>BOTOX</a:t>
            </a:r>
            <a:br>
              <a:rPr lang="nl-BE" altLang="nl-BE" sz="3600"/>
            </a:br>
            <a:r>
              <a:rPr lang="nl-BE" altLang="nl-BE" sz="3600"/>
              <a:t> </a:t>
            </a:r>
            <a:br>
              <a:rPr lang="nl-BE" altLang="nl-BE" sz="3600"/>
            </a:br>
            <a:r>
              <a:rPr lang="nl-BE" altLang="nl-BE" sz="3600"/>
              <a:t>is </a:t>
            </a:r>
            <a:br>
              <a:rPr lang="nl-BE" altLang="nl-BE" sz="3600"/>
            </a:br>
            <a:br>
              <a:rPr lang="nl-BE" altLang="nl-BE" sz="3600"/>
            </a:br>
            <a:r>
              <a:rPr lang="nl-BE" altLang="nl-BE" sz="3600"/>
              <a:t>HOT</a:t>
            </a:r>
            <a:endParaRPr lang="nl-NL" altLang="nl-BE" sz="3600"/>
          </a:p>
        </p:txBody>
      </p:sp>
      <p:sp>
        <p:nvSpPr>
          <p:cNvPr id="40963" name="AutoShape 2" descr="Afbeeldingsresultaat voor robotic hernia repair">
            <a:extLst>
              <a:ext uri="{FF2B5EF4-FFF2-40B4-BE49-F238E27FC236}">
                <a16:creationId xmlns:a16="http://schemas.microsoft.com/office/drawing/2014/main" id="{00E9BB51-C742-41B1-B1A9-A2D5579FB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BE"/>
          </a:p>
        </p:txBody>
      </p:sp>
      <p:sp>
        <p:nvSpPr>
          <p:cNvPr id="40964" name="AutoShape 4" descr="Afbeeldingsresultaat voor robotic hernia repair">
            <a:extLst>
              <a:ext uri="{FF2B5EF4-FFF2-40B4-BE49-F238E27FC236}">
                <a16:creationId xmlns:a16="http://schemas.microsoft.com/office/drawing/2014/main" id="{A912198B-88D4-4CA1-96B8-7FF3A60F39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BE"/>
          </a:p>
        </p:txBody>
      </p:sp>
      <p:pic>
        <p:nvPicPr>
          <p:cNvPr id="40965" name="Afbeelding 8" descr="ROBOTICS.jpg">
            <a:extLst>
              <a:ext uri="{FF2B5EF4-FFF2-40B4-BE49-F238E27FC236}">
                <a16:creationId xmlns:a16="http://schemas.microsoft.com/office/drawing/2014/main" id="{7BADB47F-6205-452A-A2BF-F62A3A4B9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33825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Afbeelding 9" descr="botox image1.jpg">
            <a:extLst>
              <a:ext uri="{FF2B5EF4-FFF2-40B4-BE49-F238E27FC236}">
                <a16:creationId xmlns:a16="http://schemas.microsoft.com/office/drawing/2014/main" id="{F5C1AD6E-A44C-4AC2-9BF8-6A521065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1543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E7CE8361-4EF9-4605-8FFA-16BB1077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7416800" cy="936625"/>
          </a:xfrm>
        </p:spPr>
        <p:txBody>
          <a:bodyPr/>
          <a:lstStyle/>
          <a:p>
            <a:r>
              <a:rPr lang="nl-BE" altLang="nl-BE"/>
              <a:t>But biological meshes were once hot as well….</a:t>
            </a:r>
          </a:p>
        </p:txBody>
      </p:sp>
      <p:sp>
        <p:nvSpPr>
          <p:cNvPr id="41987" name="Tijdelijke aanduiding voor inhoud 2">
            <a:extLst>
              <a:ext uri="{FF2B5EF4-FFF2-40B4-BE49-F238E27FC236}">
                <a16:creationId xmlns:a16="http://schemas.microsoft.com/office/drawing/2014/main" id="{AD6AB423-589C-49CA-A620-43A631EE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No doubt that BTA infiltrations might help relaxing the abdominal wall musculature…..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 sz="1800"/>
              <a:t> What about the application?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 sz="1800"/>
              <a:t> How do we know whether the application is correct?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 sz="1800"/>
              <a:t> How does it work along the whole flank?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 sz="1800"/>
              <a:t> What dosage?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 sz="1800"/>
              <a:t> What is the ideal waiting period?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 sz="1800"/>
              <a:t> What are the precise indications compared to PPP and CST?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 sz="1800"/>
              <a:t> What is the muscle length gain compared to CST?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 sz="1800"/>
              <a:t> Does it add to CST alone?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>
            <a:extLst>
              <a:ext uri="{FF2B5EF4-FFF2-40B4-BE49-F238E27FC236}">
                <a16:creationId xmlns:a16="http://schemas.microsoft.com/office/drawing/2014/main" id="{5F226BF9-D880-4644-B37D-B73AB8A6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How to evaluate a correct application?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DACFFBA7-E2D1-4280-B5B2-75D4F2C7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/>
          <a:stretch>
            <a:fillRect/>
          </a:stretch>
        </p:blipFill>
        <p:spPr bwMode="auto">
          <a:xfrm>
            <a:off x="1331913" y="2343150"/>
            <a:ext cx="23050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A1663A76-AA50-4B2B-BCD1-5562887B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345113"/>
            <a:ext cx="1958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>
            <a:extLst>
              <a:ext uri="{FF2B5EF4-FFF2-40B4-BE49-F238E27FC236}">
                <a16:creationId xmlns:a16="http://schemas.microsoft.com/office/drawing/2014/main" id="{3CAB67C9-EEC8-4E77-B93E-539760F0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24706" r="21785" b="16219"/>
          <a:stretch>
            <a:fillRect/>
          </a:stretch>
        </p:blipFill>
        <p:spPr bwMode="auto">
          <a:xfrm>
            <a:off x="3636963" y="2997200"/>
            <a:ext cx="274478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1D780410-89AD-4707-86C2-3DA348E5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6" t="27165" r="14861" b="22990"/>
          <a:stretch>
            <a:fillRect/>
          </a:stretch>
        </p:blipFill>
        <p:spPr bwMode="auto">
          <a:xfrm>
            <a:off x="6399213" y="2997200"/>
            <a:ext cx="272573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33EA5BB5-D211-4008-BEE1-C6D6CBB7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416800" cy="636588"/>
          </a:xfrm>
        </p:spPr>
        <p:txBody>
          <a:bodyPr/>
          <a:lstStyle/>
          <a:p>
            <a:r>
              <a:rPr lang="nl-BE" altLang="nl-BE"/>
              <a:t>Role of EMG?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4F12AE46-A694-4A66-8A51-FB8A6A2C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51351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kstvak 4">
            <a:extLst>
              <a:ext uri="{FF2B5EF4-FFF2-40B4-BE49-F238E27FC236}">
                <a16:creationId xmlns:a16="http://schemas.microsoft.com/office/drawing/2014/main" id="{899DC6E4-C87C-42C1-A1A2-434DF86C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516563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/>
              <a:t>Bueno-Lledo et al Hernia 2017</a:t>
            </a:r>
            <a:endParaRPr lang="nl-NL" altLang="nl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3">
            <a:extLst>
              <a:ext uri="{FF2B5EF4-FFF2-40B4-BE49-F238E27FC236}">
                <a16:creationId xmlns:a16="http://schemas.microsoft.com/office/drawing/2014/main" id="{43826F3B-6E3A-4D40-B78E-01D75E4F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7416800" cy="431800"/>
          </a:xfrm>
        </p:spPr>
        <p:txBody>
          <a:bodyPr/>
          <a:lstStyle/>
          <a:p>
            <a:r>
              <a:rPr lang="nl-BE" altLang="nl-BE"/>
              <a:t>What are the correct indications?</a:t>
            </a:r>
          </a:p>
        </p:txBody>
      </p:sp>
      <p:sp>
        <p:nvSpPr>
          <p:cNvPr id="45059" name="Tijdelijke aanduiding voor inhoud 4">
            <a:extLst>
              <a:ext uri="{FF2B5EF4-FFF2-40B4-BE49-F238E27FC236}">
                <a16:creationId xmlns:a16="http://schemas.microsoft.com/office/drawing/2014/main" id="{22A5FA1A-12F3-4CF0-AE95-5EA8B605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408863" cy="374491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Only when thick muscles are present?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Only in moderate hernia gaps?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Only for giant hernia defects &gt;20cm?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07023745-3A76-410C-B27B-2FBE14D6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14714" r="6902" b="15424"/>
          <a:stretch>
            <a:fillRect/>
          </a:stretch>
        </p:blipFill>
        <p:spPr bwMode="auto">
          <a:xfrm>
            <a:off x="5445125" y="2884488"/>
            <a:ext cx="25336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Afbeelding 6">
            <a:extLst>
              <a:ext uri="{FF2B5EF4-FFF2-40B4-BE49-F238E27FC236}">
                <a16:creationId xmlns:a16="http://schemas.microsoft.com/office/drawing/2014/main" id="{0CAC9C19-6F5B-4661-8BFC-BC11BC4D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8804" b="19942"/>
          <a:stretch>
            <a:fillRect/>
          </a:stretch>
        </p:blipFill>
        <p:spPr bwMode="auto">
          <a:xfrm>
            <a:off x="381000" y="2895600"/>
            <a:ext cx="2549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">
            <a:extLst>
              <a:ext uri="{FF2B5EF4-FFF2-40B4-BE49-F238E27FC236}">
                <a16:creationId xmlns:a16="http://schemas.microsoft.com/office/drawing/2014/main" id="{B47ACB4D-A1F0-4D59-BA2C-BCB27557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6837" r="5666"/>
          <a:stretch>
            <a:fillRect/>
          </a:stretch>
        </p:blipFill>
        <p:spPr bwMode="auto">
          <a:xfrm>
            <a:off x="3065463" y="2884488"/>
            <a:ext cx="23066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BA7F71D9-BE4C-44D6-94FE-03CCC96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8458200" cy="576263"/>
          </a:xfrm>
        </p:spPr>
        <p:txBody>
          <a:bodyPr/>
          <a:lstStyle/>
          <a:p>
            <a:r>
              <a:rPr lang="nl-BE" altLang="nl-BE"/>
              <a:t>Real benefit compared to CST and  PPP?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78BBEE5B-6458-4F3D-8675-B5953D8F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10065" r="32559" b="23203"/>
          <a:stretch>
            <a:fillRect/>
          </a:stretch>
        </p:blipFill>
        <p:spPr bwMode="auto">
          <a:xfrm>
            <a:off x="830263" y="1879600"/>
            <a:ext cx="35147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>
            <a:extLst>
              <a:ext uri="{FF2B5EF4-FFF2-40B4-BE49-F238E27FC236}">
                <a16:creationId xmlns:a16="http://schemas.microsoft.com/office/drawing/2014/main" id="{1C450E81-9B7C-424B-AA3A-987C36B8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879600"/>
            <a:ext cx="27495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>
            <a:extLst>
              <a:ext uri="{FF2B5EF4-FFF2-40B4-BE49-F238E27FC236}">
                <a16:creationId xmlns:a16="http://schemas.microsoft.com/office/drawing/2014/main" id="{C64832B5-CA63-4140-8B0D-06B5B0FA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86188"/>
            <a:ext cx="27495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>
            <a:extLst>
              <a:ext uri="{FF2B5EF4-FFF2-40B4-BE49-F238E27FC236}">
                <a16:creationId xmlns:a16="http://schemas.microsoft.com/office/drawing/2014/main" id="{8C6580EC-A06B-4280-A3A9-C0A212DE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5659438"/>
            <a:ext cx="1428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ECB6C914-8248-4CC7-BC00-3395D506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>
            <a:extLst>
              <a:ext uri="{FF2B5EF4-FFF2-40B4-BE49-F238E27FC236}">
                <a16:creationId xmlns:a16="http://schemas.microsoft.com/office/drawing/2014/main" id="{861C6E07-ABA1-4E67-9B60-CF0775A5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99001896-1059-4194-BE4E-FCAF7531FDCF}"/>
              </a:ext>
            </a:extLst>
          </p:cNvPr>
          <p:cNvSpPr/>
          <p:nvPr/>
        </p:nvSpPr>
        <p:spPr>
          <a:xfrm>
            <a:off x="1547813" y="1196975"/>
            <a:ext cx="1511300" cy="2376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EE843DD5-E013-4E6D-826B-5A70A466F90F}"/>
              </a:ext>
            </a:extLst>
          </p:cNvPr>
          <p:cNvSpPr/>
          <p:nvPr/>
        </p:nvSpPr>
        <p:spPr>
          <a:xfrm>
            <a:off x="5940425" y="1196975"/>
            <a:ext cx="1511300" cy="2376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587278CD-4F86-4E8B-9899-54D3B5AE899C}"/>
              </a:ext>
            </a:extLst>
          </p:cNvPr>
          <p:cNvSpPr/>
          <p:nvPr/>
        </p:nvSpPr>
        <p:spPr>
          <a:xfrm>
            <a:off x="2555875" y="3933825"/>
            <a:ext cx="2952750" cy="2374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7111" name="Tekstvak 8">
            <a:extLst>
              <a:ext uri="{FF2B5EF4-FFF2-40B4-BE49-F238E27FC236}">
                <a16:creationId xmlns:a16="http://schemas.microsoft.com/office/drawing/2014/main" id="{9B18FCA0-C098-4AA5-A771-7D6BE3D7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488113"/>
            <a:ext cx="265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/>
              <a:t>Soltanizadeh et al. 2017</a:t>
            </a:r>
            <a:endParaRPr lang="nl-NL" alt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C5007534-8D16-47AA-AE9E-CB2A8BB9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50925"/>
            <a:ext cx="7416800" cy="936625"/>
          </a:xfrm>
        </p:spPr>
        <p:txBody>
          <a:bodyPr/>
          <a:lstStyle/>
          <a:p>
            <a:pPr algn="ctr"/>
            <a:r>
              <a:rPr lang="nl-BE" altLang="nl-BE"/>
              <a:t>Preoperative strategy is the most important, but often also the most difficult</a:t>
            </a:r>
            <a:endParaRPr lang="nl-NL" altLang="nl-BE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7D8602F6-9E48-4F76-8A38-E9C121B99865}"/>
              </a:ext>
            </a:extLst>
          </p:cNvPr>
          <p:cNvSpPr/>
          <p:nvPr/>
        </p:nvSpPr>
        <p:spPr>
          <a:xfrm>
            <a:off x="990600" y="609600"/>
            <a:ext cx="7451725" cy="180022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29700" name="Afbeelding 4" descr="behind_cartoon_toolbox_vector_297846.jpg">
            <a:extLst>
              <a:ext uri="{FF2B5EF4-FFF2-40B4-BE49-F238E27FC236}">
                <a16:creationId xmlns:a16="http://schemas.microsoft.com/office/drawing/2014/main" id="{29223454-D3BF-40FE-B26D-426823FB3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995613"/>
            <a:ext cx="37163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258CC8F9-28A0-47E8-A8B0-119BC59F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416800" cy="431800"/>
          </a:xfrm>
        </p:spPr>
        <p:txBody>
          <a:bodyPr/>
          <a:lstStyle/>
          <a:p>
            <a:r>
              <a:rPr lang="nl-BE" altLang="nl-BE"/>
              <a:t>Conclusions</a:t>
            </a:r>
            <a:endParaRPr lang="nl-NL" altLang="nl-BE"/>
          </a:p>
        </p:txBody>
      </p:sp>
      <p:sp>
        <p:nvSpPr>
          <p:cNvPr id="48131" name="Tijdelijke aanduiding voor inhoud 2">
            <a:extLst>
              <a:ext uri="{FF2B5EF4-FFF2-40B4-BE49-F238E27FC236}">
                <a16:creationId xmlns:a16="http://schemas.microsoft.com/office/drawing/2014/main" id="{E07DEF74-A82D-4AC2-9A0A-4A122CC31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60851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Botox infiltration is certainly an important asset to the hernia surgeon’s armentarium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As costs are considerable, the right indications should be determined to prevent overuse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Follow-up on the (very) longterm is absolutely necessary to know the down-sides of its use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Botox alone will not be sufficient for treating loss of domain issues…..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4D736506-EA55-494A-856E-21B055A3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416800" cy="936625"/>
          </a:xfrm>
        </p:spPr>
        <p:txBody>
          <a:bodyPr/>
          <a:lstStyle/>
          <a:p>
            <a:r>
              <a:rPr lang="en-GB" altLang="nl-BE"/>
              <a:t>Preoperative imaging:</a:t>
            </a:r>
          </a:p>
        </p:txBody>
      </p:sp>
      <p:sp>
        <p:nvSpPr>
          <p:cNvPr id="49155" name="Tijdelijke aanduiding voor inhoud 2">
            <a:extLst>
              <a:ext uri="{FF2B5EF4-FFF2-40B4-BE49-F238E27FC236}">
                <a16:creationId xmlns:a16="http://schemas.microsoft.com/office/drawing/2014/main" id="{0CD2F6B3-B861-430E-B803-44846FFE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0"/>
            <a:ext cx="5597525" cy="29718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altLang="nl-BE"/>
              <a:t>Tanaka et al. 2010</a:t>
            </a:r>
          </a:p>
          <a:p>
            <a:pPr lvl="1">
              <a:buFontTx/>
              <a:buBlip>
                <a:blip r:embed="rId2"/>
              </a:buBlip>
            </a:pPr>
            <a:endParaRPr lang="en-GB" altLang="nl-BE" sz="2000"/>
          </a:p>
          <a:p>
            <a:pPr lvl="1">
              <a:buFontTx/>
              <a:buBlip>
                <a:blip r:embed="rId2"/>
              </a:buBlip>
            </a:pPr>
            <a:r>
              <a:rPr lang="en-GB" altLang="nl-BE" sz="2000"/>
              <a:t> CT might offer easy method to calculate hernia sac and abdiminal cavity volume with loss of domain.</a:t>
            </a:r>
          </a:p>
          <a:p>
            <a:pPr lvl="1">
              <a:buFontTx/>
              <a:buBlip>
                <a:blip r:embed="rId2"/>
              </a:buBlip>
            </a:pPr>
            <a:endParaRPr lang="en-GB" altLang="nl-BE" sz="2000"/>
          </a:p>
          <a:p>
            <a:pPr lvl="1">
              <a:buFontTx/>
              <a:buBlip>
                <a:blip r:embed="rId2"/>
              </a:buBlip>
            </a:pPr>
            <a:r>
              <a:rPr lang="en-GB" altLang="nl-BE" sz="2000"/>
              <a:t> PPP is necessary when volume hernia sac divided by abdominal cavity is over 20-25%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188C08D-9779-402D-A060-B10553D0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46588"/>
            <a:ext cx="219551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>
            <a:extLst>
              <a:ext uri="{FF2B5EF4-FFF2-40B4-BE49-F238E27FC236}">
                <a16:creationId xmlns:a16="http://schemas.microsoft.com/office/drawing/2014/main" id="{8041FB1C-D390-4448-A367-68464031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28750"/>
            <a:ext cx="21431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7B86FEE5-9BC9-42D4-9FA7-AE008052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416800" cy="431800"/>
          </a:xfrm>
        </p:spPr>
        <p:txBody>
          <a:bodyPr/>
          <a:lstStyle/>
          <a:p>
            <a:r>
              <a:rPr lang="nl-BE" altLang="nl-BE">
                <a:solidFill>
                  <a:schemeClr val="bg1"/>
                </a:solidFill>
              </a:rPr>
              <a:t>	Algorythm  (Hernia Width)</a:t>
            </a:r>
            <a:endParaRPr lang="nl-NL" altLang="nl-BE">
              <a:solidFill>
                <a:schemeClr val="bg1"/>
              </a:solidFill>
            </a:endParaRPr>
          </a:p>
        </p:txBody>
      </p:sp>
      <p:sp>
        <p:nvSpPr>
          <p:cNvPr id="50179" name="Tekstvak 1">
            <a:extLst>
              <a:ext uri="{FF2B5EF4-FFF2-40B4-BE49-F238E27FC236}">
                <a16:creationId xmlns:a16="http://schemas.microsoft.com/office/drawing/2014/main" id="{85FDA2BB-23DD-40F7-A83F-A2614E99C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2066925"/>
            <a:ext cx="7346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en-US">
                <a:solidFill>
                  <a:schemeClr val="bg1"/>
                </a:solidFill>
              </a:rPr>
              <a:t>&lt;10cm	   10-14cm	14-18cm		18-22cm		&gt;22cm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E456DFD-FB90-412C-A513-3B87E28D4638}"/>
              </a:ext>
            </a:extLst>
          </p:cNvPr>
          <p:cNvCxnSpPr/>
          <p:nvPr/>
        </p:nvCxnSpPr>
        <p:spPr>
          <a:xfrm flipH="1">
            <a:off x="1477963" y="1346200"/>
            <a:ext cx="1800225" cy="649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5A6A612-0E47-44DC-8D72-FF4F7D4E3E46}"/>
              </a:ext>
            </a:extLst>
          </p:cNvPr>
          <p:cNvCxnSpPr/>
          <p:nvPr/>
        </p:nvCxnSpPr>
        <p:spPr>
          <a:xfrm flipH="1">
            <a:off x="2701925" y="1389063"/>
            <a:ext cx="1204913" cy="676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F080FA2-DDE8-4DB3-AFFA-F93BBD897845}"/>
              </a:ext>
            </a:extLst>
          </p:cNvPr>
          <p:cNvCxnSpPr/>
          <p:nvPr/>
        </p:nvCxnSpPr>
        <p:spPr>
          <a:xfrm flipH="1" flipV="1">
            <a:off x="4933950" y="1390650"/>
            <a:ext cx="965200" cy="674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5213EA2-F079-4FA4-8E18-A33EF3A11A21}"/>
              </a:ext>
            </a:extLst>
          </p:cNvPr>
          <p:cNvCxnSpPr/>
          <p:nvPr/>
        </p:nvCxnSpPr>
        <p:spPr>
          <a:xfrm flipH="1">
            <a:off x="4357688" y="1395413"/>
            <a:ext cx="0" cy="600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752A114-F2D2-4D27-86B4-83A6CB6BCE78}"/>
              </a:ext>
            </a:extLst>
          </p:cNvPr>
          <p:cNvCxnSpPr/>
          <p:nvPr/>
        </p:nvCxnSpPr>
        <p:spPr>
          <a:xfrm flipH="1" flipV="1">
            <a:off x="5437188" y="1411288"/>
            <a:ext cx="2089150" cy="655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F894E3E-80CB-49C8-A2CD-DDE8285C720F}"/>
              </a:ext>
            </a:extLst>
          </p:cNvPr>
          <p:cNvCxnSpPr/>
          <p:nvPr/>
        </p:nvCxnSpPr>
        <p:spPr>
          <a:xfrm flipH="1">
            <a:off x="1262063" y="2452688"/>
            <a:ext cx="215900" cy="622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46B101E-5916-49F2-A905-FCF48B0056DC}"/>
              </a:ext>
            </a:extLst>
          </p:cNvPr>
          <p:cNvCxnSpPr/>
          <p:nvPr/>
        </p:nvCxnSpPr>
        <p:spPr>
          <a:xfrm>
            <a:off x="2690813" y="2616200"/>
            <a:ext cx="0" cy="1250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80C7038D-52F9-4C51-B2B6-5B566A52BE39}"/>
              </a:ext>
            </a:extLst>
          </p:cNvPr>
          <p:cNvCxnSpPr/>
          <p:nvPr/>
        </p:nvCxnSpPr>
        <p:spPr>
          <a:xfrm>
            <a:off x="4349750" y="2498725"/>
            <a:ext cx="0" cy="623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C32257A-F7AD-48E2-AEFB-FAA96C951993}"/>
              </a:ext>
            </a:extLst>
          </p:cNvPr>
          <p:cNvCxnSpPr/>
          <p:nvPr/>
        </p:nvCxnSpPr>
        <p:spPr>
          <a:xfrm>
            <a:off x="5648325" y="3490913"/>
            <a:ext cx="0" cy="622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69EB102D-D789-4F4B-98AC-8BE8653A26FF}"/>
              </a:ext>
            </a:extLst>
          </p:cNvPr>
          <p:cNvCxnSpPr/>
          <p:nvPr/>
        </p:nvCxnSpPr>
        <p:spPr>
          <a:xfrm>
            <a:off x="6726238" y="3498850"/>
            <a:ext cx="360362" cy="1554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0" name="Tekstvak 20">
            <a:extLst>
              <a:ext uri="{FF2B5EF4-FFF2-40B4-BE49-F238E27FC236}">
                <a16:creationId xmlns:a16="http://schemas.microsoft.com/office/drawing/2014/main" id="{98C2F93E-37EF-4460-BD23-7D2065B2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3127375"/>
            <a:ext cx="163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Retromuscular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repair</a:t>
            </a:r>
          </a:p>
        </p:txBody>
      </p:sp>
      <p:sp>
        <p:nvSpPr>
          <p:cNvPr id="50191" name="Tekstvak 28">
            <a:extLst>
              <a:ext uri="{FF2B5EF4-FFF2-40B4-BE49-F238E27FC236}">
                <a16:creationId xmlns:a16="http://schemas.microsoft.com/office/drawing/2014/main" id="{6142D0D1-D7A2-45C7-8738-8C7AB9FD6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3876675"/>
            <a:ext cx="1449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Bilateral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Endoscopic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Anterior CST</a:t>
            </a:r>
          </a:p>
        </p:txBody>
      </p:sp>
      <p:sp>
        <p:nvSpPr>
          <p:cNvPr id="50192" name="Tekstvak 29">
            <a:extLst>
              <a:ext uri="{FF2B5EF4-FFF2-40B4-BE49-F238E27FC236}">
                <a16:creationId xmlns:a16="http://schemas.microsoft.com/office/drawing/2014/main" id="{385D9FCE-D0B1-4DEA-B2DB-B6249CBFF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8" y="3122613"/>
            <a:ext cx="1449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Bilateral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Open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Anterior CST</a:t>
            </a:r>
          </a:p>
        </p:txBody>
      </p:sp>
      <p:sp>
        <p:nvSpPr>
          <p:cNvPr id="50193" name="Tekstvak 31">
            <a:extLst>
              <a:ext uri="{FF2B5EF4-FFF2-40B4-BE49-F238E27FC236}">
                <a16:creationId xmlns:a16="http://schemas.microsoft.com/office/drawing/2014/main" id="{EFE01BF2-CF59-40F4-86AB-A5126446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4130675"/>
            <a:ext cx="1449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Bilateral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Open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Anterior CST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420C45B8-6181-4EDE-A82E-AEED183D8A4F}"/>
              </a:ext>
            </a:extLst>
          </p:cNvPr>
          <p:cNvCxnSpPr/>
          <p:nvPr/>
        </p:nvCxnSpPr>
        <p:spPr>
          <a:xfrm>
            <a:off x="6373813" y="2865438"/>
            <a:ext cx="215900" cy="261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7142EE0A-D88B-4EF0-AC0B-3560B334BAFB}"/>
              </a:ext>
            </a:extLst>
          </p:cNvPr>
          <p:cNvCxnSpPr/>
          <p:nvPr/>
        </p:nvCxnSpPr>
        <p:spPr>
          <a:xfrm flipH="1">
            <a:off x="5797550" y="2865438"/>
            <a:ext cx="252413" cy="261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6" name="Tekstvak 37">
            <a:extLst>
              <a:ext uri="{FF2B5EF4-FFF2-40B4-BE49-F238E27FC236}">
                <a16:creationId xmlns:a16="http://schemas.microsoft.com/office/drawing/2014/main" id="{9E2B51C6-5820-414B-BD75-0412D34FF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2509838"/>
            <a:ext cx="150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en-US" sz="1400" b="1">
                <a:solidFill>
                  <a:schemeClr val="bg1"/>
                </a:solidFill>
              </a:rPr>
              <a:t>Loss of domain</a:t>
            </a:r>
          </a:p>
        </p:txBody>
      </p:sp>
      <p:sp>
        <p:nvSpPr>
          <p:cNvPr id="50197" name="Tekstvak 44">
            <a:extLst>
              <a:ext uri="{FF2B5EF4-FFF2-40B4-BE49-F238E27FC236}">
                <a16:creationId xmlns:a16="http://schemas.microsoft.com/office/drawing/2014/main" id="{DBF8E6F1-674D-4BD0-B19A-C07DD3249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5883275"/>
            <a:ext cx="194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Botox infiltrations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(PPP)</a:t>
            </a:r>
          </a:p>
        </p:txBody>
      </p:sp>
      <p:sp>
        <p:nvSpPr>
          <p:cNvPr id="50198" name="Tekstvak 48">
            <a:extLst>
              <a:ext uri="{FF2B5EF4-FFF2-40B4-BE49-F238E27FC236}">
                <a16:creationId xmlns:a16="http://schemas.microsoft.com/office/drawing/2014/main" id="{07B0F8CD-B34A-41A5-9EDF-D318D9A46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2498725"/>
            <a:ext cx="150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en-US" sz="1400" b="1">
                <a:solidFill>
                  <a:schemeClr val="bg1"/>
                </a:solidFill>
              </a:rPr>
              <a:t>Loss of domain</a:t>
            </a:r>
          </a:p>
        </p:txBody>
      </p:sp>
      <p:sp>
        <p:nvSpPr>
          <p:cNvPr id="50199" name="Tekstvak 47">
            <a:extLst>
              <a:ext uri="{FF2B5EF4-FFF2-40B4-BE49-F238E27FC236}">
                <a16:creationId xmlns:a16="http://schemas.microsoft.com/office/drawing/2014/main" id="{17068918-FA1E-42B5-8E71-72C65399C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3182938"/>
            <a:ext cx="493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en-US" sz="1400" b="1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50200" name="Tekstvak 50">
            <a:extLst>
              <a:ext uri="{FF2B5EF4-FFF2-40B4-BE49-F238E27FC236}">
                <a16:creationId xmlns:a16="http://schemas.microsoft.com/office/drawing/2014/main" id="{C04C178F-576C-43BF-BA79-C31C9014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3182938"/>
            <a:ext cx="423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en-US" sz="1400" b="1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50201" name="Tekstvak 52">
            <a:extLst>
              <a:ext uri="{FF2B5EF4-FFF2-40B4-BE49-F238E27FC236}">
                <a16:creationId xmlns:a16="http://schemas.microsoft.com/office/drawing/2014/main" id="{505A024D-8882-4027-957D-5243885E6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5053013"/>
            <a:ext cx="1449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Bilateral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Open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Anterior CST</a:t>
            </a:r>
          </a:p>
        </p:txBody>
      </p:sp>
      <p:sp>
        <p:nvSpPr>
          <p:cNvPr id="50202" name="Tekstvak 53">
            <a:extLst>
              <a:ext uri="{FF2B5EF4-FFF2-40B4-BE49-F238E27FC236}">
                <a16:creationId xmlns:a16="http://schemas.microsoft.com/office/drawing/2014/main" id="{50BA9442-6784-40AE-86ED-D61892FD5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711575"/>
            <a:ext cx="194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Botox infiltrations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PPP</a:t>
            </a:r>
          </a:p>
        </p:txBody>
      </p:sp>
      <p:sp>
        <p:nvSpPr>
          <p:cNvPr id="50203" name="Tekstvak 54">
            <a:extLst>
              <a:ext uri="{FF2B5EF4-FFF2-40B4-BE49-F238E27FC236}">
                <a16:creationId xmlns:a16="http://schemas.microsoft.com/office/drawing/2014/main" id="{C01310F5-1D39-4073-8B52-8E528E92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2879725"/>
            <a:ext cx="1449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Bilateral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Open </a:t>
            </a:r>
          </a:p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Anterior CST</a:t>
            </a:r>
          </a:p>
        </p:txBody>
      </p:sp>
      <p:sp>
        <p:nvSpPr>
          <p:cNvPr id="50204" name="Rechthoek 58">
            <a:extLst>
              <a:ext uri="{FF2B5EF4-FFF2-40B4-BE49-F238E27FC236}">
                <a16:creationId xmlns:a16="http://schemas.microsoft.com/office/drawing/2014/main" id="{9E03CACB-D35C-4989-B959-55484B684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4962525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1600" b="1">
                <a:solidFill>
                  <a:schemeClr val="bg1"/>
                </a:solidFill>
              </a:rPr>
              <a:t>Botox infiltrations</a:t>
            </a:r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0FF069FD-45DF-4FF2-8162-2ABB6A110F90}"/>
              </a:ext>
            </a:extLst>
          </p:cNvPr>
          <p:cNvSpPr/>
          <p:nvPr/>
        </p:nvSpPr>
        <p:spPr>
          <a:xfrm>
            <a:off x="4933950" y="2066925"/>
            <a:ext cx="3779838" cy="79216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3866780C-0D25-451D-B86C-47ADBF169498}"/>
              </a:ext>
            </a:extLst>
          </p:cNvPr>
          <p:cNvCxnSpPr/>
          <p:nvPr/>
        </p:nvCxnSpPr>
        <p:spPr>
          <a:xfrm>
            <a:off x="1447800" y="2438400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BFBF70EA-89E7-45B1-BB8B-CD5F2D277505}"/>
              </a:ext>
            </a:extLst>
          </p:cNvPr>
          <p:cNvCxnSpPr/>
          <p:nvPr/>
        </p:nvCxnSpPr>
        <p:spPr>
          <a:xfrm>
            <a:off x="6705600" y="3581400"/>
            <a:ext cx="3810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6C0D8127-4C4E-4C7C-A3D4-BD4A5435C71F}"/>
              </a:ext>
            </a:extLst>
          </p:cNvPr>
          <p:cNvCxnSpPr/>
          <p:nvPr/>
        </p:nvCxnSpPr>
        <p:spPr>
          <a:xfrm>
            <a:off x="5715000" y="3581400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DE5866D5-744C-4DC1-A7DB-4819D5761DE0}"/>
              </a:ext>
            </a:extLst>
          </p:cNvPr>
          <p:cNvCxnSpPr/>
          <p:nvPr/>
        </p:nvCxnSpPr>
        <p:spPr>
          <a:xfrm>
            <a:off x="6172200" y="2819400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758CB7B-1D6C-45AC-951D-6129F5097C09}"/>
              </a:ext>
            </a:extLst>
          </p:cNvPr>
          <p:cNvCxnSpPr/>
          <p:nvPr/>
        </p:nvCxnSpPr>
        <p:spPr>
          <a:xfrm>
            <a:off x="4267200" y="2438400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17485907-3B89-40EB-8116-68C67AE9D7BE}"/>
              </a:ext>
            </a:extLst>
          </p:cNvPr>
          <p:cNvCxnSpPr/>
          <p:nvPr/>
        </p:nvCxnSpPr>
        <p:spPr>
          <a:xfrm>
            <a:off x="2667000" y="2514600"/>
            <a:ext cx="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6938B6AD-8DF9-4AA5-A049-4F309F28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BTA + Pneumoperitoneum	</a:t>
            </a:r>
            <a:endParaRPr lang="nl-NL" altLang="nl-BE"/>
          </a:p>
        </p:txBody>
      </p:sp>
      <p:sp>
        <p:nvSpPr>
          <p:cNvPr id="51203" name="Tijdelijke aanduiding voor inhoud 2">
            <a:extLst>
              <a:ext uri="{FF2B5EF4-FFF2-40B4-BE49-F238E27FC236}">
                <a16:creationId xmlns:a16="http://schemas.microsoft.com/office/drawing/2014/main" id="{ECBAD7F7-E300-4990-A978-6DDD26C2B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Both techniques simultaneously: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The effects of pneumo are enhanced?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Reducing the days of pneumo?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Greater and easier increase of the abdominal capacity?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Our practice: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Day 0 injection of botox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Day 14 placement of intraperitoneal catheter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Day 28 Abdominal wall reconstruction</a:t>
            </a:r>
            <a:endParaRPr lang="nl-NL" altLang="nl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71F00B72-00E3-4C26-99C4-538DA122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36625"/>
          </a:xfrm>
        </p:spPr>
        <p:txBody>
          <a:bodyPr/>
          <a:lstStyle/>
          <a:p>
            <a:r>
              <a:rPr lang="nl-BE" altLang="nl-BE"/>
              <a:t>Preoperative progressive  pneumoperitoneum</a:t>
            </a:r>
            <a:endParaRPr lang="nl-NL" altLang="nl-BE"/>
          </a:p>
        </p:txBody>
      </p:sp>
      <p:sp>
        <p:nvSpPr>
          <p:cNvPr id="31747" name="Tijdelijke aanduiding voor inhoud 2">
            <a:extLst>
              <a:ext uri="{FF2B5EF4-FFF2-40B4-BE49-F238E27FC236}">
                <a16:creationId xmlns:a16="http://schemas.microsoft.com/office/drawing/2014/main" id="{01A965BA-00B1-418C-AB18-403DB619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7408863" cy="4248150"/>
          </a:xfrm>
        </p:spPr>
        <p:txBody>
          <a:bodyPr/>
          <a:lstStyle/>
          <a:p>
            <a:pPr>
              <a:buFontTx/>
              <a:buBlip>
                <a:blip r:embed="rId2"/>
              </a:buBlip>
              <a:defRPr/>
            </a:pPr>
            <a:r>
              <a:rPr lang="nl-BE" altLang="nl-BE" dirty="0"/>
              <a:t> Goals:</a:t>
            </a:r>
          </a:p>
          <a:p>
            <a:pPr lvl="1">
              <a:buFontTx/>
              <a:buBlip>
                <a:blip r:embed="rId2"/>
              </a:buBlip>
              <a:defRPr/>
            </a:pPr>
            <a:r>
              <a:rPr lang="nl-BE" altLang="nl-BE" sz="2000" dirty="0"/>
              <a:t> </a:t>
            </a:r>
            <a:r>
              <a:rPr lang="nl-BE" altLang="nl-BE" sz="2000" dirty="0" err="1"/>
              <a:t>Diagnostic</a:t>
            </a:r>
            <a:endParaRPr lang="nl-NL" altLang="nl-BE" sz="2000" dirty="0"/>
          </a:p>
          <a:p>
            <a:pPr lvl="1">
              <a:buFontTx/>
              <a:buBlip>
                <a:blip r:embed="rId2"/>
              </a:buBlip>
              <a:defRPr/>
            </a:pPr>
            <a:r>
              <a:rPr lang="nl-BE" altLang="nl-BE" sz="2000" dirty="0"/>
              <a:t> </a:t>
            </a:r>
            <a:r>
              <a:rPr lang="nl-BE" altLang="nl-BE" sz="2000" dirty="0" err="1"/>
              <a:t>Therapeutic</a:t>
            </a:r>
            <a:endParaRPr lang="nl-BE" altLang="nl-BE" sz="2000" dirty="0"/>
          </a:p>
          <a:p>
            <a:pPr>
              <a:buFontTx/>
              <a:buBlip>
                <a:blip r:embed="rId2"/>
              </a:buBlip>
              <a:defRPr/>
            </a:pPr>
            <a:endParaRPr lang="nl-BE" altLang="nl-BE" dirty="0"/>
          </a:p>
          <a:p>
            <a:pPr marL="342900" lvl="1" indent="-342900">
              <a:buFontTx/>
              <a:buBlip>
                <a:blip r:embed="rId2"/>
              </a:buBlip>
              <a:defRPr/>
            </a:pPr>
            <a:r>
              <a:rPr lang="nl-BE" altLang="nl-BE" sz="2000" b="1" dirty="0" err="1"/>
              <a:t>Tolerance</a:t>
            </a:r>
            <a:r>
              <a:rPr lang="nl-BE" altLang="nl-BE" sz="2000" b="1" dirty="0"/>
              <a:t> of the </a:t>
            </a:r>
            <a:r>
              <a:rPr lang="nl-BE" altLang="nl-BE" sz="2000" b="1" dirty="0" err="1"/>
              <a:t>created</a:t>
            </a:r>
            <a:r>
              <a:rPr lang="nl-BE" altLang="nl-BE" sz="2000" b="1" dirty="0"/>
              <a:t> IAH</a:t>
            </a:r>
          </a:p>
          <a:p>
            <a:pPr lvl="1">
              <a:buFontTx/>
              <a:buBlip>
                <a:blip r:embed="rId2"/>
              </a:buBlip>
              <a:defRPr/>
            </a:pPr>
            <a:r>
              <a:rPr lang="nl-BE" altLang="nl-BE" sz="2000" dirty="0"/>
              <a:t> </a:t>
            </a:r>
            <a:r>
              <a:rPr lang="nl-BE" altLang="nl-BE" sz="2000" dirty="0" err="1"/>
              <a:t>It</a:t>
            </a:r>
            <a:r>
              <a:rPr lang="nl-BE" altLang="nl-BE" sz="2000" dirty="0"/>
              <a:t> </a:t>
            </a:r>
            <a:r>
              <a:rPr lang="nl-BE" altLang="nl-BE" sz="2000" dirty="0" err="1"/>
              <a:t>determines</a:t>
            </a:r>
            <a:r>
              <a:rPr lang="nl-BE" altLang="nl-BE" sz="2000" dirty="0"/>
              <a:t> the </a:t>
            </a:r>
            <a:r>
              <a:rPr lang="nl-BE" altLang="nl-BE" sz="2000" dirty="0" err="1"/>
              <a:t>patient’s</a:t>
            </a:r>
            <a:r>
              <a:rPr lang="nl-BE" altLang="nl-BE" sz="2000" dirty="0"/>
              <a:t> </a:t>
            </a:r>
            <a:r>
              <a:rPr lang="nl-BE" altLang="nl-BE" sz="2000" dirty="0" err="1"/>
              <a:t>tolerence</a:t>
            </a:r>
            <a:r>
              <a:rPr lang="nl-BE" altLang="nl-BE" sz="2000" dirty="0"/>
              <a:t> to hernia </a:t>
            </a:r>
            <a:r>
              <a:rPr lang="nl-BE" altLang="nl-BE" sz="2000" dirty="0" err="1"/>
              <a:t>reduction</a:t>
            </a:r>
            <a:r>
              <a:rPr lang="nl-BE" altLang="nl-BE" sz="2000" dirty="0"/>
              <a:t>.</a:t>
            </a:r>
          </a:p>
          <a:p>
            <a:pPr>
              <a:buFontTx/>
              <a:buBlip>
                <a:blip r:embed="rId2"/>
              </a:buBlip>
              <a:defRPr/>
            </a:pPr>
            <a:endParaRPr lang="nl-BE" altLang="nl-BE" dirty="0"/>
          </a:p>
          <a:p>
            <a:pPr>
              <a:buFontTx/>
              <a:buBlip>
                <a:blip r:embed="rId2"/>
              </a:buBlip>
              <a:defRPr/>
            </a:pPr>
            <a:r>
              <a:rPr lang="nl-BE" altLang="nl-BE" dirty="0"/>
              <a:t> </a:t>
            </a:r>
            <a:r>
              <a:rPr lang="nl-BE" altLang="nl-BE" dirty="0" err="1"/>
              <a:t>Increases</a:t>
            </a:r>
            <a:r>
              <a:rPr lang="nl-BE" altLang="nl-BE" dirty="0"/>
              <a:t> the </a:t>
            </a:r>
            <a:r>
              <a:rPr lang="nl-BE" altLang="nl-BE" dirty="0" err="1"/>
              <a:t>size</a:t>
            </a:r>
            <a:r>
              <a:rPr lang="nl-BE" altLang="nl-BE" dirty="0"/>
              <a:t> of the </a:t>
            </a:r>
            <a:r>
              <a:rPr lang="nl-BE" altLang="nl-BE" dirty="0" err="1"/>
              <a:t>abdominal</a:t>
            </a:r>
            <a:r>
              <a:rPr lang="nl-BE" altLang="nl-BE" dirty="0"/>
              <a:t> </a:t>
            </a:r>
            <a:r>
              <a:rPr lang="nl-BE" altLang="nl-BE" dirty="0" err="1"/>
              <a:t>cavity</a:t>
            </a:r>
            <a:endParaRPr lang="nl-BE" altLang="nl-BE" dirty="0"/>
          </a:p>
          <a:p>
            <a:pPr>
              <a:buFontTx/>
              <a:buBlip>
                <a:blip r:embed="rId2"/>
              </a:buBlip>
              <a:defRPr/>
            </a:pPr>
            <a:endParaRPr lang="nl-BE" altLang="nl-BE" dirty="0"/>
          </a:p>
          <a:p>
            <a:pPr>
              <a:buFontTx/>
              <a:buBlip>
                <a:blip r:embed="rId2"/>
              </a:buBlip>
              <a:defRPr/>
            </a:pPr>
            <a:r>
              <a:rPr lang="nl-BE" altLang="nl-BE" dirty="0"/>
              <a:t> </a:t>
            </a:r>
            <a:r>
              <a:rPr lang="nl-BE" altLang="nl-BE" dirty="0" err="1"/>
              <a:t>Pneumatic</a:t>
            </a:r>
            <a:r>
              <a:rPr lang="nl-BE" altLang="nl-BE" dirty="0"/>
              <a:t> </a:t>
            </a:r>
            <a:r>
              <a:rPr lang="nl-BE" altLang="nl-BE" dirty="0" err="1"/>
              <a:t>lysis</a:t>
            </a:r>
            <a:r>
              <a:rPr lang="nl-BE" altLang="nl-BE" dirty="0"/>
              <a:t> of </a:t>
            </a:r>
            <a:r>
              <a:rPr lang="nl-BE" altLang="nl-BE" dirty="0" err="1"/>
              <a:t>adhesions</a:t>
            </a:r>
            <a:r>
              <a:rPr lang="nl-BE" altLang="nl-BE" dirty="0"/>
              <a:t> to </a:t>
            </a:r>
            <a:r>
              <a:rPr lang="nl-BE" altLang="nl-BE" dirty="0" err="1"/>
              <a:t>increase</a:t>
            </a:r>
            <a:r>
              <a:rPr lang="nl-BE" altLang="nl-BE" dirty="0"/>
              <a:t> </a:t>
            </a:r>
            <a:r>
              <a:rPr lang="nl-BE" altLang="nl-BE" dirty="0" err="1"/>
              <a:t>reducibility</a:t>
            </a:r>
            <a:endParaRPr lang="nl-BE" alt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>
            <a:extLst>
              <a:ext uri="{FF2B5EF4-FFF2-40B4-BE49-F238E27FC236}">
                <a16:creationId xmlns:a16="http://schemas.microsoft.com/office/drawing/2014/main" id="{F268BD74-41C2-4496-A14D-911B3CF4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416800" cy="936625"/>
          </a:xfrm>
        </p:spPr>
        <p:txBody>
          <a:bodyPr/>
          <a:lstStyle/>
          <a:p>
            <a:r>
              <a:rPr lang="nl-BE" altLang="nl-BE"/>
              <a:t>How we do it?</a:t>
            </a:r>
            <a:endParaRPr lang="nl-NL" altLang="nl-BE"/>
          </a:p>
        </p:txBody>
      </p:sp>
      <p:sp>
        <p:nvSpPr>
          <p:cNvPr id="53251" name="Tijdelijke aanduiding voor inhoud 2">
            <a:extLst>
              <a:ext uri="{FF2B5EF4-FFF2-40B4-BE49-F238E27FC236}">
                <a16:creationId xmlns:a16="http://schemas.microsoft.com/office/drawing/2014/main" id="{48931997-E59C-47EA-BBCA-44907A2A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39261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Before admission: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Cardiological evaluation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Respiratory evaluation (respiratory rehabilitation)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The patient is admitted to the hospital 14 days before surgery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On the first day of admission: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Placement of the catheter into the peritoneal cavity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Insufflation of 2L of air</a:t>
            </a:r>
          </a:p>
          <a:p>
            <a:pPr lvl="1">
              <a:buFontTx/>
              <a:buBlip>
                <a:blip r:embed="rId2"/>
              </a:buBlip>
            </a:pPr>
            <a:endParaRPr lang="nl-BE" altLang="nl-BE" sz="2000"/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Starting thromboprophylaxis at therapeutic dose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87">
            <a:extLst>
              <a:ext uri="{FF2B5EF4-FFF2-40B4-BE49-F238E27FC236}">
                <a16:creationId xmlns:a16="http://schemas.microsoft.com/office/drawing/2014/main" id="{23E7EC0E-B236-4DB8-833C-D3709DE00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6FF44-DB85-4672-A30D-0642A1F1DEF6}" type="slidenum">
              <a:rPr lang="nl-NL" altLang="nl-BE" sz="800">
                <a:solidFill>
                  <a:srgbClr val="FFFFFF"/>
                </a:solidFill>
              </a:rPr>
              <a:pPr eaLnBrk="1" hangingPunct="1"/>
              <a:t>26</a:t>
            </a:fld>
            <a:endParaRPr lang="nl-NL" altLang="nl-BE" sz="800">
              <a:solidFill>
                <a:srgbClr val="FFFFFF"/>
              </a:solidFill>
            </a:endParaRPr>
          </a:p>
        </p:txBody>
      </p:sp>
      <p:sp>
        <p:nvSpPr>
          <p:cNvPr id="54275" name="Shape 88">
            <a:extLst>
              <a:ext uri="{FF2B5EF4-FFF2-40B4-BE49-F238E27FC236}">
                <a16:creationId xmlns:a16="http://schemas.microsoft.com/office/drawing/2014/main" id="{FE500EE2-0F07-478C-B1C4-3AA8349821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416800" cy="720725"/>
          </a:xfrm>
        </p:spPr>
        <p:txBody>
          <a:bodyPr lIns="0" tIns="0" rIns="0" bIns="0"/>
          <a:lstStyle/>
          <a:p>
            <a:r>
              <a:rPr lang="nl-NL" altLang="nl-BE"/>
              <a:t>Our first case</a:t>
            </a:r>
          </a:p>
        </p:txBody>
      </p:sp>
      <p:sp>
        <p:nvSpPr>
          <p:cNvPr id="54276" name="Shape 89">
            <a:extLst>
              <a:ext uri="{FF2B5EF4-FFF2-40B4-BE49-F238E27FC236}">
                <a16:creationId xmlns:a16="http://schemas.microsoft.com/office/drawing/2014/main" id="{A58399CF-850B-478E-986F-A8B1CCA22C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4400" y="1752600"/>
            <a:ext cx="7408863" cy="3744913"/>
          </a:xfrm>
        </p:spPr>
        <p:txBody>
          <a:bodyPr lIns="0" tIns="0" rIns="0" bIns="0"/>
          <a:lstStyle/>
          <a:p>
            <a:r>
              <a:rPr lang="nl-NL" altLang="nl-BE"/>
              <a:t>What did we do?</a:t>
            </a:r>
          </a:p>
          <a:p>
            <a:endParaRPr lang="nl-NL" altLang="nl-BE"/>
          </a:p>
          <a:p>
            <a:pPr lvl="1"/>
            <a:r>
              <a:rPr lang="nl-NL" altLang="nl-BE" sz="2000"/>
              <a:t>Placing a 5 Fr pigtail over the anterior side of the liver to apply progressive pneumoperitoneum (day 0)</a:t>
            </a:r>
          </a:p>
        </p:txBody>
      </p:sp>
      <p:pic>
        <p:nvPicPr>
          <p:cNvPr id="54277" name="DSC07317.jpeg">
            <a:extLst>
              <a:ext uri="{FF2B5EF4-FFF2-40B4-BE49-F238E27FC236}">
                <a16:creationId xmlns:a16="http://schemas.microsoft.com/office/drawing/2014/main" id="{3ED1A482-E188-42AA-BDFC-F6B01178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3702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4278" name="DSC07319.jpeg">
            <a:extLst>
              <a:ext uri="{FF2B5EF4-FFF2-40B4-BE49-F238E27FC236}">
                <a16:creationId xmlns:a16="http://schemas.microsoft.com/office/drawing/2014/main" id="{31733E43-45EB-41DE-9D50-E887C12D3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702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1A96EB96-5ECF-40ED-9186-0D3E0A1F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65008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>
            <a:extLst>
              <a:ext uri="{FF2B5EF4-FFF2-40B4-BE49-F238E27FC236}">
                <a16:creationId xmlns:a16="http://schemas.microsoft.com/office/drawing/2014/main" id="{8FDD6919-FD36-49DB-A706-0CCF7ADD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47958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>
            <a:extLst>
              <a:ext uri="{FF2B5EF4-FFF2-40B4-BE49-F238E27FC236}">
                <a16:creationId xmlns:a16="http://schemas.microsoft.com/office/drawing/2014/main" id="{517E4E2A-7DAC-4D0B-A6E7-8C9CED28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000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>
            <a:extLst>
              <a:ext uri="{FF2B5EF4-FFF2-40B4-BE49-F238E27FC236}">
                <a16:creationId xmlns:a16="http://schemas.microsoft.com/office/drawing/2014/main" id="{4C9EA236-A82A-4F56-9E8E-77C31965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2946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4A1EC6A3-49BA-49FD-8AED-FD7E937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Over the next days</a:t>
            </a:r>
            <a:endParaRPr lang="nl-NL" altLang="nl-BE"/>
          </a:p>
        </p:txBody>
      </p:sp>
      <p:sp>
        <p:nvSpPr>
          <p:cNvPr id="56323" name="Tijdelijke aanduiding voor inhoud 2">
            <a:extLst>
              <a:ext uri="{FF2B5EF4-FFF2-40B4-BE49-F238E27FC236}">
                <a16:creationId xmlns:a16="http://schemas.microsoft.com/office/drawing/2014/main" id="{93B39744-723A-4FDE-BD60-8671447C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5117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Sitting position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Insufflation of 1000 ml of air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Shoulder pain or dysnea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In-patient procedure</a:t>
            </a:r>
            <a:endParaRPr lang="nl-NL" altLang="nl-B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>
            <a:extLst>
              <a:ext uri="{FF2B5EF4-FFF2-40B4-BE49-F238E27FC236}">
                <a16:creationId xmlns:a16="http://schemas.microsoft.com/office/drawing/2014/main" id="{BE359851-AFD7-4D3B-BFE2-DF1A3039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How much insufflation do we aim for?</a:t>
            </a:r>
            <a:endParaRPr lang="nl-NL" altLang="nl-BE"/>
          </a:p>
        </p:txBody>
      </p:sp>
      <p:sp>
        <p:nvSpPr>
          <p:cNvPr id="57347" name="Tijdelijke aanduiding voor inhoud 2">
            <a:extLst>
              <a:ext uri="{FF2B5EF4-FFF2-40B4-BE49-F238E27FC236}">
                <a16:creationId xmlns:a16="http://schemas.microsoft.com/office/drawing/2014/main" id="{50E1CC55-2338-4F13-9B26-9A37B6AA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7408863" cy="280828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Depends on the outcome and efficiency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Within 14 days, CT after 7 days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Not always an efficient expansion of the abdominal wall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Patient’s tolerance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endParaRPr lang="nl-NL" alt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C8F054A5-CE77-4D92-A198-2F950BFD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Depending on evaluation:</a:t>
            </a:r>
            <a:endParaRPr lang="nl-NL" altLang="nl-BE"/>
          </a:p>
        </p:txBody>
      </p:sp>
      <p:sp>
        <p:nvSpPr>
          <p:cNvPr id="30723" name="Tijdelijke aanduiding voor inhoud 2">
            <a:extLst>
              <a:ext uri="{FF2B5EF4-FFF2-40B4-BE49-F238E27FC236}">
                <a16:creationId xmlns:a16="http://schemas.microsoft.com/office/drawing/2014/main" id="{8ECA9E40-2E2C-4425-880E-40908B5C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Component separation technique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Endoscopic anterior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Open anterior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Transversus Abdominis Release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>
                <a:solidFill>
                  <a:srgbClr val="FF0000"/>
                </a:solidFill>
              </a:rPr>
              <a:t> Botulinum toxin application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>
                <a:solidFill>
                  <a:srgbClr val="FF0000"/>
                </a:solidFill>
              </a:rPr>
              <a:t> Progressive pneumoperitoneum</a:t>
            </a:r>
            <a:endParaRPr lang="nl-NL" altLang="nl-B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8ACA2464-3CA3-495B-9DFA-2CCC5335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>
            <a:extLst>
              <a:ext uri="{FF2B5EF4-FFF2-40B4-BE49-F238E27FC236}">
                <a16:creationId xmlns:a16="http://schemas.microsoft.com/office/drawing/2014/main" id="{EED54ECD-0D3D-4409-B89D-8FF2650B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644900"/>
            <a:ext cx="60594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>
            <a:extLst>
              <a:ext uri="{FF2B5EF4-FFF2-40B4-BE49-F238E27FC236}">
                <a16:creationId xmlns:a16="http://schemas.microsoft.com/office/drawing/2014/main" id="{002D6C4C-E3CE-4ABF-B727-29B69A80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0138"/>
            <a:ext cx="33480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kstvak 9">
            <a:extLst>
              <a:ext uri="{FF2B5EF4-FFF2-40B4-BE49-F238E27FC236}">
                <a16:creationId xmlns:a16="http://schemas.microsoft.com/office/drawing/2014/main" id="{A5F22206-BE58-4916-B929-62145175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6488113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/>
              <a:t>Elstner et al. 2017</a:t>
            </a:r>
            <a:endParaRPr lang="nl-NL" altLang="nl-B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2">
            <a:extLst>
              <a:ext uri="{FF2B5EF4-FFF2-40B4-BE49-F238E27FC236}">
                <a16:creationId xmlns:a16="http://schemas.microsoft.com/office/drawing/2014/main" id="{E8774A3D-9EF7-44D9-B04A-0B4B1DC1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Management of large incisional hernias with loss of domain: prospective series</a:t>
            </a:r>
            <a:endParaRPr lang="nl-NL" altLang="nl-BE"/>
          </a:p>
        </p:txBody>
      </p:sp>
      <p:sp>
        <p:nvSpPr>
          <p:cNvPr id="59395" name="Tijdelijke aanduiding voor inhoud 7">
            <a:extLst>
              <a:ext uri="{FF2B5EF4-FFF2-40B4-BE49-F238E27FC236}">
                <a16:creationId xmlns:a16="http://schemas.microsoft.com/office/drawing/2014/main" id="{D4FBF66F-D6EB-4F6F-BF19-46283F36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24200"/>
            <a:ext cx="7745413" cy="246538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45 patients treated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94C47A3E-D11C-49B9-9E20-E4899F57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69135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>
            <a:extLst>
              <a:ext uri="{FF2B5EF4-FFF2-40B4-BE49-F238E27FC236}">
                <a16:creationId xmlns:a16="http://schemas.microsoft.com/office/drawing/2014/main" id="{DF16ACE3-83DE-43E0-8B65-011433366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4628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inhoud 5">
            <a:extLst>
              <a:ext uri="{FF2B5EF4-FFF2-40B4-BE49-F238E27FC236}">
                <a16:creationId xmlns:a16="http://schemas.microsoft.com/office/drawing/2014/main" id="{712BA4E4-149A-439C-B1E0-C22E965F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3400"/>
            <a:ext cx="7408863" cy="22860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45 out of 899 pts (5%)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38% loss of domain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Mean width of 15cm…..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Large pore meshes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No component separation used</a:t>
            </a:r>
          </a:p>
          <a:p>
            <a:pPr>
              <a:buFontTx/>
              <a:buNone/>
            </a:pPr>
            <a:endParaRPr lang="nl-BE" altLang="nl-BE"/>
          </a:p>
          <a:p>
            <a:pPr>
              <a:buFontTx/>
              <a:buNone/>
            </a:pPr>
            <a:endParaRPr lang="nl-NL" altLang="nl-BE"/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ECB20D46-C0B5-4E92-9285-D775169C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3893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>
            <a:extLst>
              <a:ext uri="{FF2B5EF4-FFF2-40B4-BE49-F238E27FC236}">
                <a16:creationId xmlns:a16="http://schemas.microsoft.com/office/drawing/2014/main" id="{12AD1BED-14F0-4D78-9964-976ECDE4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895600"/>
            <a:ext cx="53514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>
            <a:extLst>
              <a:ext uri="{FF2B5EF4-FFF2-40B4-BE49-F238E27FC236}">
                <a16:creationId xmlns:a16="http://schemas.microsoft.com/office/drawing/2014/main" id="{F12E23F8-28FE-4FFD-8937-4E8F65FA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7416800" cy="647700"/>
          </a:xfrm>
        </p:spPr>
        <p:txBody>
          <a:bodyPr/>
          <a:lstStyle/>
          <a:p>
            <a:r>
              <a:rPr lang="nl-BE" altLang="nl-BE"/>
              <a:t>Conclusion on PPP:</a:t>
            </a:r>
            <a:endParaRPr lang="nl-NL" altLang="nl-BE"/>
          </a:p>
        </p:txBody>
      </p:sp>
      <p:sp>
        <p:nvSpPr>
          <p:cNvPr id="61443" name="Tijdelijke aanduiding voor inhoud 2">
            <a:extLst>
              <a:ext uri="{FF2B5EF4-FFF2-40B4-BE49-F238E27FC236}">
                <a16:creationId xmlns:a16="http://schemas.microsoft.com/office/drawing/2014/main" id="{F2C2D976-6770-4F63-92A0-04074F29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3217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A useful adjunct in the treatment of loss of domain of &gt;20-25%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Passively expands the abdominal cavity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Minimizes the risk for abdominal compartment syndrome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But certainly a higher complication rate than botox application…..</a:t>
            </a:r>
            <a:endParaRPr lang="nl-NL" altLang="nl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641DA943-53D0-4011-ADD4-65C6B887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416800" cy="647700"/>
          </a:xfrm>
        </p:spPr>
        <p:txBody>
          <a:bodyPr/>
          <a:lstStyle/>
          <a:p>
            <a:r>
              <a:rPr lang="nl-BE" altLang="nl-BE"/>
              <a:t>Conclusions</a:t>
            </a:r>
            <a:endParaRPr lang="nl-NL" altLang="nl-BE"/>
          </a:p>
        </p:txBody>
      </p:sp>
      <p:sp>
        <p:nvSpPr>
          <p:cNvPr id="62467" name="Tijdelijke aanduiding voor inhoud 2">
            <a:extLst>
              <a:ext uri="{FF2B5EF4-FFF2-40B4-BE49-F238E27FC236}">
                <a16:creationId xmlns:a16="http://schemas.microsoft.com/office/drawing/2014/main" id="{CC376D7D-E430-42CF-BC6D-02F227DA0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7408863" cy="374491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 Botulinum toxin: Large AWH defects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Safe and efficient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Not efficient as a single tool to treat loss of domain</a:t>
            </a:r>
          </a:p>
          <a:p>
            <a:pPr lvl="1">
              <a:buFontTx/>
              <a:buBlip>
                <a:blip r:embed="rId2"/>
              </a:buBlip>
            </a:pPr>
            <a:endParaRPr lang="nl-BE" altLang="nl-BE" sz="2000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Pneumoperitoneum:  Loss of domain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Higher morbidity</a:t>
            </a:r>
          </a:p>
          <a:p>
            <a:pPr lvl="1">
              <a:buFontTx/>
              <a:buBlip>
                <a:blip r:embed="rId2"/>
              </a:buBlip>
            </a:pPr>
            <a:r>
              <a:rPr lang="nl-BE" altLang="nl-BE" sz="2000"/>
              <a:t> High efficacy</a:t>
            </a:r>
          </a:p>
          <a:p>
            <a:pPr lvl="1"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 Their role in relation to CST  has still to be determined…..</a:t>
            </a:r>
          </a:p>
          <a:p>
            <a:pPr>
              <a:buFontTx/>
              <a:buNone/>
            </a:pPr>
            <a:endParaRPr lang="nl-NL" altLang="nl-B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074B6F56-3FA4-413C-B6A4-C7903154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1503363"/>
            <a:ext cx="7416800" cy="1511300"/>
          </a:xfrm>
        </p:spPr>
        <p:txBody>
          <a:bodyPr/>
          <a:lstStyle/>
          <a:p>
            <a:pPr algn="ctr"/>
            <a:r>
              <a:rPr lang="en-US" altLang="nl-BE">
                <a:solidFill>
                  <a:schemeClr val="bg1"/>
                </a:solidFill>
                <a:latin typeface="Arial Black" panose="020B0A04020102090204" pitchFamily="34" charset="0"/>
              </a:rPr>
              <a:t>An unmanageable hernia is often manageable: If you won’t, maybe a colleague will…..</a:t>
            </a:r>
            <a:br>
              <a:rPr lang="en-US" altLang="nl-BE">
                <a:solidFill>
                  <a:schemeClr val="bg1"/>
                </a:solidFill>
                <a:latin typeface="Arial Black" panose="020B0A04020102090204" pitchFamily="34" charset="0"/>
              </a:rPr>
            </a:br>
            <a:endParaRPr lang="nl-NL" altLang="nl-BE">
              <a:solidFill>
                <a:schemeClr val="bg1"/>
              </a:solidFill>
            </a:endParaRP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FD8A0C65-E7F1-4C2C-A492-7D0F7965FEF0}"/>
              </a:ext>
            </a:extLst>
          </p:cNvPr>
          <p:cNvSpPr/>
          <p:nvPr/>
        </p:nvSpPr>
        <p:spPr>
          <a:xfrm>
            <a:off x="685800" y="1143000"/>
            <a:ext cx="7345363" cy="223202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63492" name="Tekstvak 4">
            <a:extLst>
              <a:ext uri="{FF2B5EF4-FFF2-40B4-BE49-F238E27FC236}">
                <a16:creationId xmlns:a16="http://schemas.microsoft.com/office/drawing/2014/main" id="{C58D7FBF-AA1A-4625-A59C-30A85C8E0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4383088"/>
            <a:ext cx="2646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3600" b="1">
                <a:solidFill>
                  <a:schemeClr val="bg1"/>
                </a:solidFill>
              </a:rPr>
              <a:t>Thank you!</a:t>
            </a:r>
            <a:endParaRPr lang="nl-NL" altLang="nl-BE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F825588D-DF5E-491D-9DB3-945CC918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104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>
            <a:extLst>
              <a:ext uri="{FF2B5EF4-FFF2-40B4-BE49-F238E27FC236}">
                <a16:creationId xmlns:a16="http://schemas.microsoft.com/office/drawing/2014/main" id="{ECFA7571-CF0A-44FA-A448-628837E8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57800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jdelijke aanduiding voor inhoud 2">
            <a:extLst>
              <a:ext uri="{FF2B5EF4-FFF2-40B4-BE49-F238E27FC236}">
                <a16:creationId xmlns:a16="http://schemas.microsoft.com/office/drawing/2014/main" id="{A8EC6819-5670-4CE7-A6F5-3C5B72D7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95600"/>
            <a:ext cx="7410450" cy="1873250"/>
          </a:xfrm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nl-BE" altLang="nl-BE"/>
              <a:t> Hernia development is associated with lateral wall shortening and oblique muscle atrophy….</a:t>
            </a:r>
          </a:p>
          <a:p>
            <a:pPr>
              <a:buFontTx/>
              <a:buBlip>
                <a:blip r:embed="rId4"/>
              </a:buBlip>
            </a:pPr>
            <a:endParaRPr lang="nl-BE" altLang="nl-BE"/>
          </a:p>
          <a:p>
            <a:pPr>
              <a:buFontTx/>
              <a:buBlip>
                <a:blip r:embed="rId4"/>
              </a:buBlip>
            </a:pPr>
            <a:r>
              <a:rPr lang="nl-BE" altLang="nl-BE"/>
              <a:t> Oblique muscles exhibit significant decreased extensibility and increased stiffness.</a:t>
            </a:r>
          </a:p>
          <a:p>
            <a:pPr>
              <a:buFontTx/>
              <a:buBlip>
                <a:blip r:embed="rId4"/>
              </a:buBlip>
            </a:pPr>
            <a:endParaRPr lang="nl-BE" altLang="nl-BE"/>
          </a:p>
          <a:p>
            <a:pPr>
              <a:buFontTx/>
              <a:buBlip>
                <a:blip r:embed="rId4"/>
              </a:buBlip>
            </a:pPr>
            <a:endParaRPr lang="nl-BE" altLang="nl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id="{8689D7AE-6E8B-4102-8BA7-90A93FCE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61986"/>
          <a:stretch>
            <a:fillRect/>
          </a:stretch>
        </p:blipFill>
        <p:spPr bwMode="auto">
          <a:xfrm>
            <a:off x="4419600" y="6557963"/>
            <a:ext cx="36734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>
            <a:extLst>
              <a:ext uri="{FF2B5EF4-FFF2-40B4-BE49-F238E27FC236}">
                <a16:creationId xmlns:a16="http://schemas.microsoft.com/office/drawing/2014/main" id="{E5FA10F9-CC5E-418F-8617-4AE4E342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499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A8414B12-B125-4F5E-83B3-59B0C32B7D01}"/>
              </a:ext>
            </a:extLst>
          </p:cNvPr>
          <p:cNvSpPr txBox="1">
            <a:spLocks/>
          </p:cNvSpPr>
          <p:nvPr/>
        </p:nvSpPr>
        <p:spPr>
          <a:xfrm>
            <a:off x="838200" y="5715000"/>
            <a:ext cx="7408863" cy="936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4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2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Blip>
                <a:blip r:embed="rId5"/>
              </a:buBlip>
              <a:defRPr sz="12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Blip>
                <a:blip r:embed="rId5"/>
              </a:buBlip>
              <a:defRPr sz="12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Blip>
                <a:blip r:embed="rId5"/>
              </a:buBlip>
              <a:defRPr sz="12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Blip>
                <a:blip r:embed="rId5"/>
              </a:buBlip>
              <a:defRPr sz="12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nl-BE" kern="0" dirty="0" err="1">
                <a:solidFill>
                  <a:schemeClr val="bg1"/>
                </a:solidFill>
              </a:rPr>
              <a:t>Partial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paralysis</a:t>
            </a:r>
            <a:r>
              <a:rPr lang="nl-BE" kern="0" dirty="0">
                <a:solidFill>
                  <a:schemeClr val="bg1"/>
                </a:solidFill>
              </a:rPr>
              <a:t> of </a:t>
            </a:r>
            <a:r>
              <a:rPr lang="nl-BE" kern="0" dirty="0" err="1">
                <a:solidFill>
                  <a:schemeClr val="bg1"/>
                </a:solidFill>
              </a:rPr>
              <a:t>the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abdominal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muscles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decreases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the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size</a:t>
            </a:r>
            <a:r>
              <a:rPr lang="nl-BE" kern="0" dirty="0">
                <a:solidFill>
                  <a:schemeClr val="bg1"/>
                </a:solidFill>
              </a:rPr>
              <a:t> of </a:t>
            </a:r>
            <a:r>
              <a:rPr lang="nl-BE" kern="0" dirty="0" err="1">
                <a:solidFill>
                  <a:schemeClr val="bg1"/>
                </a:solidFill>
              </a:rPr>
              <a:t>incisional</a:t>
            </a:r>
            <a:r>
              <a:rPr lang="nl-BE" kern="0" dirty="0">
                <a:solidFill>
                  <a:schemeClr val="bg1"/>
                </a:solidFill>
              </a:rPr>
              <a:t> </a:t>
            </a:r>
            <a:r>
              <a:rPr lang="nl-BE" kern="0" dirty="0" err="1">
                <a:solidFill>
                  <a:schemeClr val="bg1"/>
                </a:solidFill>
              </a:rPr>
              <a:t>hernias</a:t>
            </a:r>
            <a:r>
              <a:rPr lang="nl-BE" kern="0" dirty="0">
                <a:solidFill>
                  <a:schemeClr val="bg1"/>
                </a:solidFill>
              </a:rPr>
              <a:t>….</a:t>
            </a: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9DF18952-2F30-4662-A7AC-90E65FA2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3325"/>
            <a:ext cx="41973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D8EB30CD-3BB2-4818-AD00-13EC44AE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BTA effects</a:t>
            </a:r>
            <a:endParaRPr lang="nl-NL" altLang="nl-BE"/>
          </a:p>
        </p:txBody>
      </p:sp>
      <p:sp>
        <p:nvSpPr>
          <p:cNvPr id="33795" name="Tijdelijke aanduiding voor inhoud 2">
            <a:extLst>
              <a:ext uri="{FF2B5EF4-FFF2-40B4-BE49-F238E27FC236}">
                <a16:creationId xmlns:a16="http://schemas.microsoft.com/office/drawing/2014/main" id="{8EC947B0-FDAF-4DBA-A5F7-907DF42CC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408863" cy="44958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/>
              <a:t>Total flaccid paralysis; 7-10 days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Maximum muscular lengthening in 30-60 days (~35%)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Increase of the abdominal capacity (~20%)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Asymptomatic procedure all the time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No effects on trunk movement or breathing function</a:t>
            </a:r>
          </a:p>
          <a:p>
            <a:pPr>
              <a:buFontTx/>
              <a:buBlip>
                <a:blip r:embed="rId2"/>
              </a:buBlip>
            </a:pPr>
            <a:endParaRPr lang="nl-BE" altLang="nl-BE"/>
          </a:p>
          <a:p>
            <a:pPr>
              <a:buFontTx/>
              <a:buBlip>
                <a:blip r:embed="rId2"/>
              </a:buBlip>
            </a:pPr>
            <a:r>
              <a:rPr lang="nl-BE" altLang="nl-BE"/>
              <a:t>Muscular paralysis by 6 to 8 months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58A66D72-ADF2-49C1-92D1-626DD982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38288"/>
            <a:ext cx="7675562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47C0C695-0ACE-43CB-A1BA-7E5E185E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281738"/>
            <a:ext cx="2530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29DAA55E-C058-425A-AD2A-D2F9A8BE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7885112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5FBCC8E8-C746-4527-A8C3-A6D6E451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867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002562A6-7CE7-4C4B-ABCB-9FCA5618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2596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AE746B72-3957-4DE0-969F-1A7AAADF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84701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0D750316-F8CB-4B77-8A6D-6E88ED4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91200"/>
            <a:ext cx="2609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z_breedbeeld">
  <a:themeElements>
    <a:clrScheme name="UZ_Gent">
      <a:dk1>
        <a:sysClr val="windowText" lastClr="000000"/>
      </a:dk1>
      <a:lt1>
        <a:sysClr val="window" lastClr="FFFFFF"/>
      </a:lt1>
      <a:dk2>
        <a:srgbClr val="1E64C8"/>
      </a:dk2>
      <a:lt2>
        <a:srgbClr val="E7E6E6"/>
      </a:lt2>
      <a:accent1>
        <a:srgbClr val="1E64C8"/>
      </a:accent1>
      <a:accent2>
        <a:srgbClr val="E7E6E6"/>
      </a:accent2>
      <a:accent3>
        <a:srgbClr val="1E64C8"/>
      </a:accent3>
      <a:accent4>
        <a:srgbClr val="F2F2F2"/>
      </a:accent4>
      <a:accent5>
        <a:srgbClr val="1E64C8"/>
      </a:accent5>
      <a:accent6>
        <a:srgbClr val="7F7F7F"/>
      </a:accent6>
      <a:hlink>
        <a:srgbClr val="000000"/>
      </a:hlink>
      <a:folHlink>
        <a:srgbClr val="000000"/>
      </a:folHlink>
    </a:clrScheme>
    <a:fontScheme name="UZ_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1" id="{1290FEF6-8BE9-4225-9A48-C3AA7124CC8B}" vid="{250C1C81-A6AA-45FD-840D-BF553B48AB1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sjabloon_AHHK</Template>
  <TotalTime>1896</TotalTime>
  <Words>950</Words>
  <Application>Microsoft Office PowerPoint</Application>
  <PresentationFormat>Affichage à l'écran (4:3)</PresentationFormat>
  <Paragraphs>193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Webdings</vt:lpstr>
      <vt:lpstr>Calibri</vt:lpstr>
      <vt:lpstr>Arial Black</vt:lpstr>
      <vt:lpstr>uz_breedbeeld</vt:lpstr>
      <vt:lpstr>Présentation PowerPoint</vt:lpstr>
      <vt:lpstr>Preoperative strategy is the most important, but often also the most difficult</vt:lpstr>
      <vt:lpstr>Depending on evaluation:</vt:lpstr>
      <vt:lpstr>Présentation PowerPoint</vt:lpstr>
      <vt:lpstr>Présentation PowerPoint</vt:lpstr>
      <vt:lpstr>BTA effects</vt:lpstr>
      <vt:lpstr>Présentation PowerPoint</vt:lpstr>
      <vt:lpstr>Présentation PowerPoint</vt:lpstr>
      <vt:lpstr>Présentation PowerPoint</vt:lpstr>
      <vt:lpstr>Présentation PowerPoint</vt:lpstr>
      <vt:lpstr>What is the ideal waiting period?</vt:lpstr>
      <vt:lpstr>Présentation PowerPoint</vt:lpstr>
      <vt:lpstr>BOTOX   is   HOT</vt:lpstr>
      <vt:lpstr>But biological meshes were once hot as well….</vt:lpstr>
      <vt:lpstr>How to evaluate a correct application?</vt:lpstr>
      <vt:lpstr>Role of EMG?</vt:lpstr>
      <vt:lpstr>What are the correct indications?</vt:lpstr>
      <vt:lpstr>Real benefit compared to CST and  PPP?</vt:lpstr>
      <vt:lpstr>Présentation PowerPoint</vt:lpstr>
      <vt:lpstr>Conclusions</vt:lpstr>
      <vt:lpstr>Preoperative imaging:</vt:lpstr>
      <vt:lpstr> Algorythm  (Hernia Width)</vt:lpstr>
      <vt:lpstr>BTA + Pneumoperitoneum </vt:lpstr>
      <vt:lpstr>Preoperative progressive  pneumoperitoneum</vt:lpstr>
      <vt:lpstr>How we do it?</vt:lpstr>
      <vt:lpstr>Our first case</vt:lpstr>
      <vt:lpstr>Présentation PowerPoint</vt:lpstr>
      <vt:lpstr>Over the next days</vt:lpstr>
      <vt:lpstr>How much insufflation do we aim for?</vt:lpstr>
      <vt:lpstr>Présentation PowerPoint</vt:lpstr>
      <vt:lpstr>Management of large incisional hernias with loss of domain: prospective series</vt:lpstr>
      <vt:lpstr>Présentation PowerPoint</vt:lpstr>
      <vt:lpstr>Conclusion on PPP:</vt:lpstr>
      <vt:lpstr>Conclusions</vt:lpstr>
      <vt:lpstr>An unmanageable hernia is often manageable: If you won’t, maybe a colleague will….. </vt:lpstr>
    </vt:vector>
  </TitlesOfParts>
  <Company>uz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berrevoet</dc:creator>
  <cp:lastModifiedBy>Jean Pascal</cp:lastModifiedBy>
  <cp:revision>79</cp:revision>
  <cp:lastPrinted>2018-06-01T06:21:00Z</cp:lastPrinted>
  <dcterms:created xsi:type="dcterms:W3CDTF">2007-04-18T15:41:04Z</dcterms:created>
  <dcterms:modified xsi:type="dcterms:W3CDTF">2018-06-20T09:01:01Z</dcterms:modified>
</cp:coreProperties>
</file>