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60" r:id="rId4"/>
    <p:sldId id="285" r:id="rId5"/>
    <p:sldId id="286" r:id="rId6"/>
    <p:sldId id="287" r:id="rId7"/>
    <p:sldId id="28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2125B-75F1-664F-B89B-332B5960104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7685-2E04-1341-914A-D5B50CD38C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4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problème</a:t>
            </a:r>
            <a:r>
              <a:rPr lang="en-US" dirty="0" smtClean="0"/>
              <a:t> </a:t>
            </a:r>
            <a:r>
              <a:rPr lang="en-US" dirty="0" err="1" smtClean="0"/>
              <a:t>fréquent</a:t>
            </a:r>
            <a:r>
              <a:rPr lang="en-US" dirty="0" smtClean="0"/>
              <a:t> (19% des laparotomies) et </a:t>
            </a:r>
            <a:r>
              <a:rPr lang="en-US" dirty="0" err="1" smtClean="0"/>
              <a:t>complexe</a:t>
            </a:r>
            <a:r>
              <a:rPr lang="en-US" dirty="0" smtClean="0"/>
              <a:t> chez des patients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multiopérés</a:t>
            </a:r>
            <a:r>
              <a:rPr lang="en-US" dirty="0" smtClean="0"/>
              <a:t> et </a:t>
            </a:r>
            <a:r>
              <a:rPr lang="en-US" dirty="0" err="1" smtClean="0"/>
              <a:t>fragiles</a:t>
            </a:r>
            <a:endParaRPr lang="en-US" dirty="0" smtClean="0"/>
          </a:p>
          <a:p>
            <a:r>
              <a:rPr lang="en-US" dirty="0" smtClean="0"/>
              <a:t>ISO = </a:t>
            </a:r>
            <a:r>
              <a:rPr lang="en-US" dirty="0" err="1" smtClean="0"/>
              <a:t>retrait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prothèse</a:t>
            </a:r>
            <a:r>
              <a:rPr lang="en-US" dirty="0" smtClean="0"/>
              <a:t> </a:t>
            </a:r>
            <a:r>
              <a:rPr lang="en-US" dirty="0" err="1" smtClean="0"/>
              <a:t>pariétale</a:t>
            </a:r>
            <a:r>
              <a:rPr lang="en-US" dirty="0" smtClean="0"/>
              <a:t> </a:t>
            </a:r>
            <a:r>
              <a:rPr lang="en-US" dirty="0" err="1" smtClean="0"/>
              <a:t>traditionnelle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D7685-2E04-1341-914A-D5B50CD38C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4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théorie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D7685-2E04-1341-914A-D5B50CD38C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7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9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4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9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8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5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0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3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9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4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D98B-3649-C849-9245-5EE0320A438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4397C-40BF-7D45-8261-43C248AFC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9457"/>
            <a:ext cx="7772400" cy="4067926"/>
          </a:xfrm>
        </p:spPr>
        <p:txBody>
          <a:bodyPr>
            <a:normAutofit/>
          </a:bodyPr>
          <a:lstStyle/>
          <a:p>
            <a:r>
              <a:rPr lang="en-US" dirty="0" smtClean="0"/>
              <a:t>Indications et </a:t>
            </a:r>
            <a:r>
              <a:rPr lang="en-US" dirty="0" err="1" smtClean="0"/>
              <a:t>résultats</a:t>
            </a:r>
            <a:r>
              <a:rPr lang="en-US" dirty="0" smtClean="0"/>
              <a:t> des </a:t>
            </a:r>
            <a:r>
              <a:rPr lang="en-US" dirty="0" err="1" smtClean="0"/>
              <a:t>prothèses</a:t>
            </a:r>
            <a:r>
              <a:rPr lang="en-US" dirty="0" smtClean="0"/>
              <a:t> </a:t>
            </a:r>
            <a:r>
              <a:rPr lang="en-US" dirty="0" err="1" smtClean="0"/>
              <a:t>biologiques</a:t>
            </a:r>
            <a:r>
              <a:rPr lang="en-US" dirty="0" smtClean="0"/>
              <a:t> </a:t>
            </a:r>
            <a:r>
              <a:rPr lang="en-US" dirty="0" err="1" smtClean="0"/>
              <a:t>Permacol</a:t>
            </a:r>
            <a:r>
              <a:rPr lang="en-US" dirty="0" smtClean="0"/>
              <a:t>® pour </a:t>
            </a:r>
            <a:r>
              <a:rPr lang="en-US" dirty="0" err="1" smtClean="0"/>
              <a:t>éventration</a:t>
            </a:r>
            <a:r>
              <a:rPr lang="en-US" dirty="0" smtClean="0"/>
              <a:t> </a:t>
            </a:r>
            <a:r>
              <a:rPr lang="en-US" dirty="0" err="1" smtClean="0"/>
              <a:t>abdominale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étude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multicentrique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rétrospective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250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patients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47" y="179224"/>
            <a:ext cx="1499010" cy="9374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87" y="246851"/>
            <a:ext cx="1043425" cy="95077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437848" y="6327972"/>
            <a:ext cx="1820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MESH Paris, 2018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217855" y="5594499"/>
            <a:ext cx="4794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pablo.ortega-deballon@chu-dijon.fr</a:t>
            </a:r>
            <a:endParaRPr lang="fr-FR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30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61786"/>
              </p:ext>
            </p:extLst>
          </p:nvPr>
        </p:nvGraphicFramePr>
        <p:xfrm>
          <a:off x="457200" y="1324763"/>
          <a:ext cx="8229600" cy="462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3590"/>
                <a:gridCol w="407281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Indications et grades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Indication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Présence ou création d’une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stomie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56 (22.4%)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Résection digestive/urinaire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concomitante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52 (20.8%)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Comorbidité/intervention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à risque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51 (20.4%)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Présence d’une prothèse infectée/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sepsis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chronique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40 (16%)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Plaie digestive peropératoire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25 (10%)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Fistule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entérocutanée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chronique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16 (6.4%)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Chirurgie urgente/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sepsis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abdominal aigu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 (4%)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VHWG grade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(9.2%)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75 (30%)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116 (46.4%)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36 (14.4%)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 EVENTRATION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6543410" y="5197076"/>
            <a:ext cx="1533358" cy="75556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2558" y="5282471"/>
            <a:ext cx="11163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60%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699648"/>
              </p:ext>
            </p:extLst>
          </p:nvPr>
        </p:nvGraphicFramePr>
        <p:xfrm>
          <a:off x="457200" y="1324763"/>
          <a:ext cx="82296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9469"/>
                <a:gridCol w="3116931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Données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peropératoires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Position de la prothèse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Intrapéritonéale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172 (68.8%)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Rétromusculaire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51 (20.4%)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Inlay « bridge »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(9.2%)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Onlay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 (1.6%)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Fermeture aponévrotique antérieure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190 (76%)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Drain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178 (71.2%)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Sous-cutané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138 (77.5%)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Intrapéritonéal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99 (55.6%)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Drain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par 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patient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 (1.2)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6543410" y="1649637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6543410" y="3173888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543410" y="3561127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66725"/>
              </p:ext>
            </p:extLst>
          </p:nvPr>
        </p:nvGraphicFramePr>
        <p:xfrm>
          <a:off x="361612" y="259589"/>
          <a:ext cx="8666573" cy="6281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529"/>
                <a:gridCol w="1865187"/>
                <a:gridCol w="2888857"/>
              </a:tblGrid>
              <a:tr h="521136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Complications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postopératoires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1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Taux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g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lobal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154 (61.6%)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Dindo-Clavien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41 (26.6%)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25 (16.2%)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50 (32.5%)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(16.9%)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 (7.8%)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Complications pariétales spécifiques (n=156)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Sérome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(14.8%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Hématome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(14.8%)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Abcès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81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(52.6%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Nécrose pariétale/Désunion</a:t>
                      </a:r>
                      <a:endParaRPr lang="fr-FR" sz="17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21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(13.5%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Eviscération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(5.3%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MORBIDITE POSTOP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6760248" y="859670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6868667" y="3469659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868667" y="5031608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332462"/>
              </p:ext>
            </p:extLst>
          </p:nvPr>
        </p:nvGraphicFramePr>
        <p:xfrm>
          <a:off x="361609" y="792117"/>
          <a:ext cx="8666575" cy="521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4171"/>
                <a:gridCol w="3544561"/>
                <a:gridCol w="1987843"/>
              </a:tblGrid>
              <a:tr h="521136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Complications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postopératoires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13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Réintervention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(radiologique/chirurgicale)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74 (29.6%)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Cause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de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réintervention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Nécrose pariétale/Désunion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8 (10.8%)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Hématome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 (12.2%)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Abcès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27 (36.5%)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Eviscération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 (9.5%)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Intrapéritoneale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(31.1%)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Explantation </a:t>
                      </a: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 (4%)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Durée d’hospitalisation,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jours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 (3-185)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Réadmission à 30 jours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37 (14.8%)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MORBIDITE POSTOP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7255878" y="1394058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7255878" y="2860573"/>
            <a:ext cx="1533358" cy="5316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7255878" y="3929354"/>
            <a:ext cx="1533358" cy="531638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255878" y="4473984"/>
            <a:ext cx="1533358" cy="498163"/>
          </a:xfrm>
          <a:prstGeom prst="frame">
            <a:avLst>
              <a:gd name="adj1" fmla="val 1985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4401003"/>
              </p:ext>
            </p:extLst>
          </p:nvPr>
        </p:nvGraphicFramePr>
        <p:xfrm>
          <a:off x="387927" y="184278"/>
          <a:ext cx="6112045" cy="2927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7404"/>
                <a:gridCol w="2527296"/>
                <a:gridCol w="1417345"/>
              </a:tblGrid>
              <a:tr h="418274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 long </a:t>
                      </a:r>
                      <a:r>
                        <a:rPr lang="en-US" dirty="0" err="1" smtClean="0"/>
                        <a:t>terme</a:t>
                      </a:r>
                      <a:r>
                        <a:rPr lang="en-US" dirty="0" smtClean="0"/>
                        <a:t> (n=150), </a:t>
                      </a:r>
                      <a:r>
                        <a:rPr lang="en-US" dirty="0" err="1" smtClean="0"/>
                        <a:t>suivi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moyen</a:t>
                      </a:r>
                      <a:r>
                        <a:rPr lang="en-US" dirty="0" smtClean="0"/>
                        <a:t> 29 (±18.9) </a:t>
                      </a:r>
                      <a:r>
                        <a:rPr lang="en-US" dirty="0" err="1" smtClean="0"/>
                        <a:t>mois</a:t>
                      </a:r>
                      <a:endParaRPr lang="en-US" dirty="0"/>
                    </a:p>
                  </a:txBody>
                  <a:tcPr marL="42613" marR="42613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2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Récidive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à 1 an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7%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Récidive à 2 ans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23%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Récidive à 2,5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ans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37%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Récidive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3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43%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TTR médian, mois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23.8 (3-68)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Réopération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 (41.8%) 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1960" marR="3196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RECIDIVES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2" y="3311236"/>
            <a:ext cx="7148871" cy="3546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RESULTATS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80440"/>
              </p:ext>
            </p:extLst>
          </p:nvPr>
        </p:nvGraphicFramePr>
        <p:xfrm>
          <a:off x="143124" y="184278"/>
          <a:ext cx="8885060" cy="6513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492"/>
                <a:gridCol w="376713"/>
                <a:gridCol w="1822563"/>
                <a:gridCol w="1495356"/>
                <a:gridCol w="927037"/>
                <a:gridCol w="1592903"/>
                <a:gridCol w="701996"/>
              </a:tblGrid>
              <a:tr h="407020">
                <a:tc gridSpan="7">
                  <a:txBody>
                    <a:bodyPr/>
                    <a:lstStyle/>
                    <a:p>
                      <a:r>
                        <a:rPr lang="en-US" b="1" dirty="0" err="1" smtClean="0"/>
                        <a:t>Facteurs</a:t>
                      </a:r>
                      <a:r>
                        <a:rPr lang="en-US" b="1" dirty="0" smtClean="0"/>
                        <a:t> de </a:t>
                      </a:r>
                      <a:r>
                        <a:rPr lang="en-US" b="1" dirty="0" err="1" smtClean="0"/>
                        <a:t>risque</a:t>
                      </a:r>
                      <a:r>
                        <a:rPr lang="en-US" b="1" dirty="0" smtClean="0"/>
                        <a:t> de complications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UNIVARIEE</a:t>
                      </a:r>
                      <a:endParaRPr lang="en-US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 de complication (n=96)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Complication (n=154)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BPCO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 (18.8%)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(81.2%)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Diabète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 (27.7%)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 (72.3%)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0.097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Tabagisme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actif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 (20%)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48 (80%)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Taille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,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cm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9.9 (6.6)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12.2 (6.6)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0.044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Site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51 (33.8%)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100 (66.2%)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0.100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VHWG grade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14 (60.9%)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 (39.1%)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0.016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35 (46.7%)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40 (53.3%)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38 (32.8%)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78 (67.2%)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 (27.8%)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(72.2%)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Indication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0.077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Comorbidité/Risque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(51%)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25 (49%)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Stomie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19 (33.9%)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37 (66.1%)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Fistule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baseline="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entérocutanée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 (14%)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14 (87.5%)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5810250" y="1860448"/>
            <a:ext cx="936626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5810250" y="2997404"/>
            <a:ext cx="936626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5810250" y="2635250"/>
            <a:ext cx="936626" cy="349250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5810250" y="3753054"/>
            <a:ext cx="936626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667" y="9881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RESULTATS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825380"/>
              </p:ext>
            </p:extLst>
          </p:nvPr>
        </p:nvGraphicFramePr>
        <p:xfrm>
          <a:off x="143124" y="81726"/>
          <a:ext cx="8885059" cy="6782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492"/>
                <a:gridCol w="376713"/>
                <a:gridCol w="1822563"/>
                <a:gridCol w="1495356"/>
                <a:gridCol w="927037"/>
                <a:gridCol w="1592902"/>
                <a:gridCol w="701996"/>
              </a:tblGrid>
              <a:tr h="407020">
                <a:tc gridSpan="7">
                  <a:txBody>
                    <a:bodyPr/>
                    <a:lstStyle/>
                    <a:p>
                      <a:r>
                        <a:rPr lang="en-US" b="1" dirty="0" err="1" smtClean="0"/>
                        <a:t>Facteurs</a:t>
                      </a:r>
                      <a:r>
                        <a:rPr lang="en-US" b="1" dirty="0" smtClean="0"/>
                        <a:t> de </a:t>
                      </a:r>
                      <a:r>
                        <a:rPr lang="en-US" b="1" dirty="0" err="1" smtClean="0"/>
                        <a:t>risque</a:t>
                      </a:r>
                      <a:r>
                        <a:rPr lang="en-US" b="1" dirty="0" smtClean="0"/>
                        <a:t> de complications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UNIVARIEE</a:t>
                      </a:r>
                      <a:endParaRPr lang="en-US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MULTIVARIEE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 de complication (n=96)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Complication (n=154)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 (95%CI)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BPCO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 (18.8%)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(81.2%)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Diabète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 (27.7%)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 (72.3%)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0.097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Tabagisme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actif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 (20%)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48 (80%)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r>
                        <a:rPr lang="en-US" baseline="0" dirty="0" smtClean="0"/>
                        <a:t>3 (1.5-10.4)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0.006</a:t>
                      </a:r>
                      <a:endParaRPr lang="en-US" sz="17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Taille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,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cm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9.9 (6.6)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12.2 (6.6)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0.044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1.06 (0.99-1.1)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A6A6A6"/>
                          </a:solidFill>
                        </a:rPr>
                        <a:t>0.071</a:t>
                      </a:r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Site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51 (33.8%)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100 (66.2%)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0.100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VHWG grade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14 (60.9%)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 (39.1%)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0.016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1.96 (1.3-3.1)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35 (46.7%)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40 (53.3%)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38 (32.8%)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78 (67.2%)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 (27.8%)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(72.2%)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Indication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A6A6A6"/>
                          </a:solidFill>
                          <a:latin typeface="+mn-lt"/>
                        </a:rPr>
                        <a:t>0.077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Comorbidité/Risque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26 (51%)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25 (49%)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Stomie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19 (33.9%)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37 (66.1%)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Fistule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baseline="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entérocutanée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 (14%)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14 (87.5%)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8286750" y="2651125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8286750" y="4029235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7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RESULTATS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043164"/>
              </p:ext>
            </p:extLst>
          </p:nvPr>
        </p:nvGraphicFramePr>
        <p:xfrm>
          <a:off x="143124" y="817261"/>
          <a:ext cx="8885059" cy="4476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5205"/>
                <a:gridCol w="2793236"/>
                <a:gridCol w="1022239"/>
                <a:gridCol w="2022383"/>
                <a:gridCol w="701996"/>
              </a:tblGrid>
              <a:tr h="407020">
                <a:tc gridSpan="5">
                  <a:txBody>
                    <a:bodyPr/>
                    <a:lstStyle/>
                    <a:p>
                      <a:r>
                        <a:rPr lang="en-US" b="1" dirty="0" err="1" smtClean="0"/>
                        <a:t>Facteurs</a:t>
                      </a:r>
                      <a:r>
                        <a:rPr lang="en-US" b="1" dirty="0" smtClean="0"/>
                        <a:t> de </a:t>
                      </a:r>
                      <a:r>
                        <a:rPr lang="en-US" b="1" dirty="0" err="1" smtClean="0"/>
                        <a:t>risque</a:t>
                      </a:r>
                      <a:r>
                        <a:rPr lang="en-US" b="1" dirty="0" smtClean="0"/>
                        <a:t> de </a:t>
                      </a:r>
                      <a:r>
                        <a:rPr lang="en-US" b="1" dirty="0" err="1" smtClean="0"/>
                        <a:t>récidive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UNIVARIEE</a:t>
                      </a:r>
                      <a:endParaRPr lang="en-US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HR (95%CI)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ATCD cure </a:t>
                      </a:r>
                      <a:r>
                        <a:rPr lang="en-US" dirty="0" err="1" smtClean="0"/>
                        <a:t>éventration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1.858 (1.088-3.172)</a:t>
                      </a:r>
                      <a:r>
                        <a:rPr lang="fr-FR" sz="1800" dirty="0" smtClean="0">
                          <a:effectLst/>
                          <a:latin typeface="+mn-lt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0.023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VHWG grade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1.351 (0.954-1.915)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0.091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Localisation prothèse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0.108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Intrapéritonéale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n-lt"/>
                        </a:rPr>
                        <a:t>Référence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Rétromusculaire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0.800 (0.336-1.902)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0.613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Onlay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1.598 (0.565-4.520)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0.377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Bridge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3.086 (0.608-15.665)</a:t>
                      </a:r>
                      <a:r>
                        <a:rPr lang="fr-FR" dirty="0" smtClean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0.164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Complications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3.037 (1.604-5.750)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Réintervention</a:t>
                      </a:r>
                      <a:endParaRPr lang="fr-FR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2.194 (1.268-3.798)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5395083" y="1920365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5395083" y="4977992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5395083" y="4568519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RESULTATS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882000"/>
              </p:ext>
            </p:extLst>
          </p:nvPr>
        </p:nvGraphicFramePr>
        <p:xfrm>
          <a:off x="143124" y="817261"/>
          <a:ext cx="8885059" cy="4476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5205"/>
                <a:gridCol w="2793236"/>
                <a:gridCol w="1022239"/>
                <a:gridCol w="2022383"/>
                <a:gridCol w="701996"/>
              </a:tblGrid>
              <a:tr h="407020"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Facteurs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risque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récidive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UNIVARIEE</a:t>
                      </a:r>
                      <a:endParaRPr lang="en-US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MULTIVARIEE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HR (95%CI)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HR (95%CI)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ATCD cure </a:t>
                      </a:r>
                      <a:r>
                        <a:rPr lang="en-US" dirty="0" err="1" smtClean="0"/>
                        <a:t>éventration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1.858 (1.088-3.172)</a:t>
                      </a:r>
                      <a:r>
                        <a:rPr lang="fr-FR" sz="1800" dirty="0" smtClean="0">
                          <a:effectLst/>
                          <a:latin typeface="+mn-lt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0.023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1.710 (1.001-2.928)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+mn-lt"/>
                        </a:rPr>
                        <a:t>0.049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VHWG grade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1.351 (0.954-1.915)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0.091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A6A6A6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A6A6A6"/>
                        </a:solidFill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Localisation prothèse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0.108</a:t>
                      </a: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err="1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Intrapéritonéale</a:t>
                      </a:r>
                      <a:endParaRPr lang="fr-FR" sz="1800" dirty="0" smtClean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Référence</a:t>
                      </a:r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</a:t>
                      </a:r>
                      <a:r>
                        <a:rPr lang="fr-FR" sz="1800" dirty="0" err="1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Rétromusculaire</a:t>
                      </a:r>
                      <a:endParaRPr lang="fr-FR" sz="1800" dirty="0" smtClean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0.800 (0.336-1.902)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0.613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Onlay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1.598 (0.565-4.520)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0.377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Bridge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0.800 (0.336-1.902)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0.613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Complications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3.037 (1.604-5.750)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2.278 (1.223-4.244)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0.009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Réintervention</a:t>
                      </a:r>
                      <a:endParaRPr lang="fr-FR" sz="1800" dirty="0" smtClean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2.194 (1.268-3.798)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rgbClr val="A6A6A6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8286749" y="1907563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8286750" y="4565035"/>
            <a:ext cx="741434" cy="377927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5523"/>
            <a:ext cx="8229600" cy="623911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Large </a:t>
            </a:r>
            <a:r>
              <a:rPr lang="en-US" sz="2400" dirty="0" err="1" smtClean="0"/>
              <a:t>série</a:t>
            </a:r>
            <a:r>
              <a:rPr lang="en-US" sz="2400" dirty="0" smtClean="0"/>
              <a:t> </a:t>
            </a:r>
            <a:r>
              <a:rPr lang="en-US" sz="2400" dirty="0" err="1" smtClean="0"/>
              <a:t>multicentrique</a:t>
            </a:r>
            <a:endParaRPr lang="en-US" sz="2400" dirty="0" smtClean="0"/>
          </a:p>
          <a:p>
            <a:r>
              <a:rPr lang="en-US" sz="2400" dirty="0" smtClean="0"/>
              <a:t>90% indications = </a:t>
            </a:r>
            <a:r>
              <a:rPr lang="en-US" sz="2400" dirty="0" err="1" smtClean="0"/>
              <a:t>recommandations</a:t>
            </a:r>
            <a:r>
              <a:rPr lang="en-US" sz="2400" dirty="0" smtClean="0"/>
              <a:t> VHWG</a:t>
            </a:r>
          </a:p>
          <a:p>
            <a:pPr lvl="1"/>
            <a:r>
              <a:rPr lang="en-US" sz="2000" dirty="0" smtClean="0"/>
              <a:t>60% grade III/IV</a:t>
            </a:r>
          </a:p>
          <a:p>
            <a:pPr lvl="1"/>
            <a:r>
              <a:rPr lang="en-US" sz="2000" dirty="0" smtClean="0"/>
              <a:t>30% grade II</a:t>
            </a:r>
          </a:p>
          <a:p>
            <a:pPr lvl="1"/>
            <a:r>
              <a:rPr lang="en-US" sz="2000" dirty="0" smtClean="0"/>
              <a:t>Stable au </a:t>
            </a:r>
            <a:r>
              <a:rPr lang="en-US" sz="2000" dirty="0" err="1" smtClean="0"/>
              <a:t>cours</a:t>
            </a:r>
            <a:r>
              <a:rPr lang="en-US" sz="2000" dirty="0" smtClean="0"/>
              <a:t> du temps…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Position </a:t>
            </a:r>
            <a:r>
              <a:rPr lang="en-US" sz="2400" dirty="0" err="1" smtClean="0"/>
              <a:t>intrapéritonéale</a:t>
            </a:r>
            <a:r>
              <a:rPr lang="en-US" sz="2400" dirty="0" smtClean="0"/>
              <a:t> +++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évolution</a:t>
            </a:r>
            <a:r>
              <a:rPr lang="en-US" sz="2400" dirty="0" smtClean="0"/>
              <a:t> (p&lt;0.001)</a:t>
            </a:r>
          </a:p>
          <a:p>
            <a:pPr lvl="1"/>
            <a:r>
              <a:rPr lang="en-US" sz="2000" dirty="0" smtClean="0"/>
              <a:t>Avant 2014: 73% </a:t>
            </a:r>
            <a:r>
              <a:rPr lang="en-US" sz="2000" dirty="0" err="1" smtClean="0"/>
              <a:t>intrapéritonéale</a:t>
            </a:r>
            <a:r>
              <a:rPr lang="en-US" sz="2000" dirty="0"/>
              <a:t>, </a:t>
            </a:r>
            <a:r>
              <a:rPr lang="en-US" sz="2000" dirty="0" smtClean="0"/>
              <a:t>7% </a:t>
            </a:r>
            <a:r>
              <a:rPr lang="en-US" sz="2000" dirty="0" err="1"/>
              <a:t>rétromusculaire</a:t>
            </a:r>
            <a:r>
              <a:rPr lang="en-US" sz="2000" dirty="0"/>
              <a:t>  </a:t>
            </a:r>
            <a:r>
              <a:rPr lang="en-US" sz="2000" dirty="0" smtClean="0"/>
              <a:t>et 18% bridge</a:t>
            </a:r>
          </a:p>
          <a:p>
            <a:pPr lvl="1"/>
            <a:r>
              <a:rPr lang="en-US" sz="2000" dirty="0" smtClean="0"/>
              <a:t>Après 2014: 65% </a:t>
            </a:r>
            <a:r>
              <a:rPr lang="en-US" sz="2000" dirty="0" err="1" smtClean="0"/>
              <a:t>intrapéritonéale</a:t>
            </a:r>
            <a:r>
              <a:rPr lang="en-US" sz="2000" dirty="0" smtClean="0"/>
              <a:t>, 33% </a:t>
            </a:r>
            <a:r>
              <a:rPr lang="en-US" sz="2000" dirty="0" err="1" smtClean="0"/>
              <a:t>rétromusculaire</a:t>
            </a:r>
            <a:r>
              <a:rPr lang="en-US" sz="2000" dirty="0" smtClean="0"/>
              <a:t> et &lt;1% bridge</a:t>
            </a:r>
          </a:p>
          <a:p>
            <a:pPr lvl="1"/>
            <a:endParaRPr lang="en-US" sz="2400" dirty="0"/>
          </a:p>
          <a:p>
            <a:r>
              <a:rPr lang="en-US" sz="2400" dirty="0" err="1" smtClean="0"/>
              <a:t>Morbimortalité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</a:t>
            </a:r>
            <a:endParaRPr lang="en-US" sz="2400" dirty="0" smtClean="0"/>
          </a:p>
          <a:p>
            <a:pPr lvl="1"/>
            <a:r>
              <a:rPr lang="en-US" sz="2000" dirty="0" err="1" smtClean="0"/>
              <a:t>Mortalité</a:t>
            </a:r>
            <a:r>
              <a:rPr lang="en-US" sz="2000" dirty="0" smtClean="0"/>
              <a:t> 7.8%</a:t>
            </a:r>
          </a:p>
          <a:p>
            <a:pPr lvl="1"/>
            <a:r>
              <a:rPr lang="en-US" sz="2000" dirty="0" err="1" smtClean="0"/>
              <a:t>Réintervention</a:t>
            </a:r>
            <a:r>
              <a:rPr lang="en-US" sz="2000" dirty="0" smtClean="0"/>
              <a:t> 30% (</a:t>
            </a:r>
            <a:r>
              <a:rPr lang="en-US" sz="2000" dirty="0" err="1" smtClean="0"/>
              <a:t>abcès</a:t>
            </a:r>
            <a:r>
              <a:rPr lang="en-US" sz="2000" dirty="0" smtClean="0"/>
              <a:t> et cause </a:t>
            </a:r>
            <a:r>
              <a:rPr lang="en-US" sz="2000" dirty="0" err="1" smtClean="0"/>
              <a:t>intrapéritonéale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Explantation</a:t>
            </a:r>
            <a:r>
              <a:rPr lang="en-US" sz="2000" dirty="0" smtClean="0"/>
              <a:t> 4% (</a:t>
            </a:r>
            <a:r>
              <a:rPr lang="en-US" sz="2000" dirty="0" err="1" smtClean="0"/>
              <a:t>conservée</a:t>
            </a:r>
            <a:r>
              <a:rPr lang="en-US" sz="2000" dirty="0" smtClean="0"/>
              <a:t> chez 4/10 patients)</a:t>
            </a:r>
          </a:p>
          <a:p>
            <a:pPr lvl="1"/>
            <a:endParaRPr lang="en-US" sz="2000" dirty="0"/>
          </a:p>
          <a:p>
            <a:r>
              <a:rPr lang="en-US" sz="2400" dirty="0" err="1" smtClean="0"/>
              <a:t>Récidive</a:t>
            </a:r>
            <a:r>
              <a:rPr lang="en-US" sz="2400" dirty="0" smtClean="0"/>
              <a:t> 37% avec un </a:t>
            </a:r>
            <a:r>
              <a:rPr lang="en-US" sz="2400" dirty="0" err="1" smtClean="0"/>
              <a:t>suivi</a:t>
            </a:r>
            <a:r>
              <a:rPr lang="en-US" sz="2400" dirty="0" smtClean="0"/>
              <a:t> </a:t>
            </a:r>
            <a:r>
              <a:rPr lang="en-US" sz="2400" dirty="0" err="1" smtClean="0"/>
              <a:t>médian</a:t>
            </a:r>
            <a:r>
              <a:rPr lang="en-US" sz="2400" dirty="0" smtClean="0"/>
              <a:t> de 30 </a:t>
            </a:r>
            <a:r>
              <a:rPr lang="en-US" sz="2400" dirty="0" err="1" smtClean="0"/>
              <a:t>mois</a:t>
            </a:r>
            <a:r>
              <a:rPr lang="en-US" sz="2400" dirty="0" smtClean="0"/>
              <a:t>… </a:t>
            </a:r>
            <a:r>
              <a:rPr lang="en-US" sz="2400" b="1" dirty="0" err="1" smtClean="0"/>
              <a:t>mais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suivi</a:t>
            </a:r>
            <a:r>
              <a:rPr lang="en-US" sz="2400" b="1" dirty="0" smtClean="0"/>
              <a:t> non </a:t>
            </a:r>
            <a:r>
              <a:rPr lang="en-US" sz="2400" b="1" dirty="0" err="1" smtClean="0"/>
              <a:t>systématisé</a:t>
            </a:r>
            <a:endParaRPr lang="en-US" sz="2400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5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 </a:t>
            </a:r>
            <a:r>
              <a:rPr lang="en-US" sz="3600" dirty="0" err="1" smtClean="0"/>
              <a:t>centres</a:t>
            </a:r>
            <a:r>
              <a:rPr lang="en-US" sz="3600" dirty="0" smtClean="0"/>
              <a:t> participants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4024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CHU de Dijon</a:t>
            </a:r>
          </a:p>
          <a:p>
            <a:pPr lvl="1"/>
            <a:r>
              <a:rPr lang="en-US" dirty="0" smtClean="0"/>
              <a:t>Dr A. Doussot</a:t>
            </a:r>
          </a:p>
          <a:p>
            <a:pPr lvl="1"/>
            <a:r>
              <a:rPr lang="en-US" dirty="0" err="1" smtClean="0"/>
              <a:t>Dr</a:t>
            </a:r>
            <a:r>
              <a:rPr lang="en-US" dirty="0" smtClean="0"/>
              <a:t> F. Abo </a:t>
            </a:r>
            <a:r>
              <a:rPr lang="en-US" dirty="0" err="1" smtClean="0"/>
              <a:t>Alhassan</a:t>
            </a:r>
            <a:endParaRPr lang="en-US" dirty="0" smtClean="0"/>
          </a:p>
          <a:p>
            <a:pPr lvl="1"/>
            <a:r>
              <a:rPr lang="en-US" dirty="0"/>
              <a:t>Pr P. </a:t>
            </a:r>
            <a:r>
              <a:rPr lang="en-US" dirty="0" smtClean="0"/>
              <a:t>Ortega-Deballon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CHU de Limoges</a:t>
            </a:r>
          </a:p>
          <a:p>
            <a:pPr lvl="1"/>
            <a:r>
              <a:rPr lang="en-US" dirty="0" smtClean="0"/>
              <a:t>Dr S. Derbal</a:t>
            </a:r>
          </a:p>
          <a:p>
            <a:pPr lvl="1"/>
            <a:r>
              <a:rPr lang="en-US" dirty="0" smtClean="0"/>
              <a:t>Pr M. </a:t>
            </a:r>
            <a:r>
              <a:rPr lang="en-US" dirty="0" err="1" smtClean="0"/>
              <a:t>Mathonnet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CHU de Rouen</a:t>
            </a:r>
          </a:p>
          <a:p>
            <a:pPr lvl="1"/>
            <a:r>
              <a:rPr lang="en-US" dirty="0" err="1" smtClean="0"/>
              <a:t>Dr</a:t>
            </a:r>
            <a:r>
              <a:rPr lang="en-US" dirty="0" smtClean="0"/>
              <a:t> H. Khalil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Hôpital</a:t>
            </a:r>
            <a:r>
              <a:rPr lang="en-US" dirty="0" smtClean="0"/>
              <a:t> Henri </a:t>
            </a:r>
            <a:r>
              <a:rPr lang="en-US" dirty="0" err="1" smtClean="0"/>
              <a:t>Mondor</a:t>
            </a:r>
            <a:r>
              <a:rPr lang="en-US" dirty="0" smtClean="0"/>
              <a:t> (Paris)</a:t>
            </a:r>
          </a:p>
          <a:p>
            <a:pPr lvl="1"/>
            <a:r>
              <a:rPr lang="en-US" dirty="0" smtClean="0"/>
              <a:t>Pr A. Laurent</a:t>
            </a:r>
          </a:p>
          <a:p>
            <a:pPr lvl="1"/>
            <a:r>
              <a:rPr lang="en-US" dirty="0"/>
              <a:t>Dr F. </a:t>
            </a:r>
            <a:r>
              <a:rPr lang="en-US" dirty="0" err="1"/>
              <a:t>Kasereka</a:t>
            </a:r>
            <a:r>
              <a:rPr lang="en-US" dirty="0"/>
              <a:t> </a:t>
            </a:r>
            <a:r>
              <a:rPr lang="en-US" dirty="0" err="1" smtClean="0"/>
              <a:t>Kisenge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CHU Bordeaux</a:t>
            </a:r>
            <a:endParaRPr lang="en-US" dirty="0"/>
          </a:p>
          <a:p>
            <a:pPr lvl="1"/>
            <a:r>
              <a:rPr lang="en-US" dirty="0"/>
              <a:t>Dr V. </a:t>
            </a:r>
            <a:r>
              <a:rPr lang="en-US" dirty="0" err="1" smtClean="0"/>
              <a:t>Dubuisson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4573" y="1417639"/>
            <a:ext cx="4489427" cy="288971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Hôpital</a:t>
            </a:r>
            <a:r>
              <a:rPr lang="en-US" dirty="0" smtClean="0"/>
              <a:t> </a:t>
            </a:r>
            <a:r>
              <a:rPr lang="en-US" dirty="0" err="1" smtClean="0"/>
              <a:t>Pitié-Salpétrière</a:t>
            </a:r>
            <a:r>
              <a:rPr lang="en-US" dirty="0" smtClean="0"/>
              <a:t> (Paris)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 C. </a:t>
            </a:r>
            <a:r>
              <a:rPr lang="en-US" dirty="0" err="1" smtClean="0"/>
              <a:t>Trésallet</a:t>
            </a:r>
            <a:endParaRPr lang="en-US" dirty="0" smtClean="0"/>
          </a:p>
          <a:p>
            <a:pPr lvl="1"/>
            <a:r>
              <a:rPr lang="en-US" dirty="0" err="1"/>
              <a:t>Dr</a:t>
            </a:r>
            <a:r>
              <a:rPr lang="en-US" dirty="0"/>
              <a:t> F. </a:t>
            </a:r>
            <a:r>
              <a:rPr lang="en-US" dirty="0" err="1"/>
              <a:t>Kasereka</a:t>
            </a:r>
            <a:r>
              <a:rPr lang="en-US" dirty="0"/>
              <a:t> </a:t>
            </a:r>
            <a:r>
              <a:rPr lang="en-US" dirty="0" err="1"/>
              <a:t>Kisenge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Hôpital</a:t>
            </a:r>
            <a:r>
              <a:rPr lang="en-US" dirty="0" smtClean="0"/>
              <a:t> Jean </a:t>
            </a:r>
            <a:r>
              <a:rPr lang="en-US" dirty="0" err="1" smtClean="0"/>
              <a:t>Verdier</a:t>
            </a:r>
            <a:r>
              <a:rPr lang="en-US" dirty="0" smtClean="0"/>
              <a:t> (Paris)</a:t>
            </a:r>
          </a:p>
          <a:p>
            <a:pPr lvl="1"/>
            <a:r>
              <a:rPr lang="en-US" dirty="0" smtClean="0"/>
              <a:t>Pr C. </a:t>
            </a:r>
            <a:r>
              <a:rPr lang="en-US" dirty="0" err="1" smtClean="0"/>
              <a:t>Barrat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CHU Strasbourg</a:t>
            </a:r>
          </a:p>
          <a:p>
            <a:pPr lvl="1"/>
            <a:r>
              <a:rPr lang="en-US" dirty="0" smtClean="0"/>
              <a:t>Dr B. Romain</a:t>
            </a:r>
          </a:p>
          <a:p>
            <a:pPr lvl="1"/>
            <a:r>
              <a:rPr lang="en-US" dirty="0" smtClean="0"/>
              <a:t>Pr S. Rohr</a:t>
            </a:r>
          </a:p>
          <a:p>
            <a:pPr lvl="1"/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203" y="3690481"/>
            <a:ext cx="3050834" cy="312964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841789" y="4498429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7289507" y="4936181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Dijon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63343" y="4290263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Rouen</a:t>
            </a:r>
            <a:endParaRPr lang="fr-FR" sz="1000" dirty="0"/>
          </a:p>
        </p:txBody>
      </p:sp>
      <p:sp>
        <p:nvSpPr>
          <p:cNvPr id="9" name="ZoneTexte 8"/>
          <p:cNvSpPr txBox="1"/>
          <p:nvPr/>
        </p:nvSpPr>
        <p:spPr>
          <a:xfrm>
            <a:off x="6485214" y="5358487"/>
            <a:ext cx="612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Limoges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340120" y="5767261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Bordeaux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832600" y="443860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Strasbourg</a:t>
            </a:r>
          </a:p>
        </p:txBody>
      </p:sp>
    </p:spTree>
    <p:extLst>
      <p:ext uri="{BB962C8B-B14F-4D97-AF65-F5344CB8AC3E}">
        <p14:creationId xmlns:p14="http://schemas.microsoft.com/office/powerpoint/2010/main" val="35098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CAWR est une chirurgie lourde avec un enjeu vital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Réalisée souvent sur un patient « lourd »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n’a pas de groupe de comparaison dans l’étude mais on l’a « en tête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Permacol</a:t>
            </a:r>
            <a:r>
              <a:rPr lang="fr-FR" dirty="0" smtClean="0"/>
              <a:t> a rendu service à une belle proportion de patients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Ce n’est pas miraculeux… et c’est cher!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attend SYMBIOSE… avec toutes ses limitations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25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d’intérêt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Expertise/consultant pour:</a:t>
            </a:r>
          </a:p>
          <a:p>
            <a:r>
              <a:rPr lang="en-US" dirty="0" smtClean="0"/>
              <a:t>BARD</a:t>
            </a:r>
          </a:p>
          <a:p>
            <a:r>
              <a:rPr lang="en-US" dirty="0" err="1" smtClean="0"/>
              <a:t>Covidien</a:t>
            </a:r>
            <a:r>
              <a:rPr lang="en-US" dirty="0" smtClean="0"/>
              <a:t>/Medtronic</a:t>
            </a:r>
          </a:p>
          <a:p>
            <a:r>
              <a:rPr lang="en-US" dirty="0" err="1" smtClean="0"/>
              <a:t>LifeCell</a:t>
            </a:r>
            <a:r>
              <a:rPr lang="en-US" dirty="0" smtClean="0"/>
              <a:t>/</a:t>
            </a:r>
            <a:r>
              <a:rPr lang="en-US" dirty="0" err="1" smtClean="0"/>
              <a:t>Acelity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928"/>
            <a:ext cx="8229600" cy="5639331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400" dirty="0" smtClean="0"/>
              <a:t>Emergence de </a:t>
            </a:r>
            <a:r>
              <a:rPr lang="en-US" sz="2400" dirty="0" err="1" smtClean="0"/>
              <a:t>prothèses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biologiques</a:t>
            </a:r>
            <a:r>
              <a:rPr lang="en-US" sz="2400" dirty="0" smtClean="0"/>
              <a:t> </a:t>
            </a:r>
            <a:r>
              <a:rPr lang="en-US" sz="2400" dirty="0" err="1" smtClean="0"/>
              <a:t>actuellement</a:t>
            </a:r>
            <a:r>
              <a:rPr lang="en-US" sz="2400" dirty="0" smtClean="0"/>
              <a:t> </a:t>
            </a:r>
            <a:r>
              <a:rPr lang="en-US" sz="2400" dirty="0" err="1" smtClean="0"/>
              <a:t>recommandées</a:t>
            </a:r>
            <a:endParaRPr lang="en-US" sz="2400" dirty="0"/>
          </a:p>
          <a:p>
            <a:pPr lvl="2"/>
            <a:r>
              <a:rPr lang="en-US" sz="1800" dirty="0" err="1" smtClean="0"/>
              <a:t>Classe</a:t>
            </a:r>
            <a:r>
              <a:rPr lang="en-US" sz="1800" dirty="0" smtClean="0"/>
              <a:t> VHWG 3 et 4</a:t>
            </a:r>
          </a:p>
          <a:p>
            <a:pPr lvl="2"/>
            <a:r>
              <a:rPr lang="en-US" sz="1800" dirty="0" err="1" smtClean="0"/>
              <a:t>Classe</a:t>
            </a:r>
            <a:r>
              <a:rPr lang="en-US" sz="1800" dirty="0" smtClean="0"/>
              <a:t> VHWG 2 (</a:t>
            </a:r>
            <a:r>
              <a:rPr lang="en-US" sz="1800" dirty="0" err="1" smtClean="0"/>
              <a:t>discutable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527282" y="314055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5" y="3317876"/>
            <a:ext cx="4810125" cy="31543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43805" y="6460394"/>
            <a:ext cx="3400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Breuing</a:t>
            </a:r>
            <a:r>
              <a:rPr lang="en-US" sz="1200" dirty="0" smtClean="0"/>
              <a:t> K et al. Surgery 2010; 148:544-558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50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98301"/>
            <a:ext cx="8229600" cy="4702323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Prothèse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Permacol</a:t>
            </a:r>
            <a:r>
              <a:rPr lang="en-US" sz="2800" u="sng" dirty="0" smtClean="0"/>
              <a:t>®</a:t>
            </a:r>
          </a:p>
          <a:p>
            <a:pPr lvl="1"/>
            <a:r>
              <a:rPr lang="en-US" sz="2400" dirty="0" err="1" smtClean="0"/>
              <a:t>derme</a:t>
            </a:r>
            <a:r>
              <a:rPr lang="en-US" sz="2400" dirty="0" smtClean="0"/>
              <a:t> </a:t>
            </a:r>
            <a:r>
              <a:rPr lang="en-US" sz="2400" dirty="0" err="1" smtClean="0"/>
              <a:t>porcin</a:t>
            </a:r>
            <a:r>
              <a:rPr lang="en-US" sz="2400" dirty="0" smtClean="0"/>
              <a:t> </a:t>
            </a:r>
            <a:r>
              <a:rPr lang="en-US" sz="2400" dirty="0" err="1" smtClean="0"/>
              <a:t>acellulaire</a:t>
            </a:r>
            <a:r>
              <a:rPr lang="en-US" sz="2400" dirty="0" smtClean="0"/>
              <a:t> = </a:t>
            </a:r>
            <a:r>
              <a:rPr lang="en-US" sz="2400" dirty="0" err="1" smtClean="0"/>
              <a:t>collagène</a:t>
            </a:r>
            <a:endParaRPr lang="en-US" sz="2400" dirty="0" smtClean="0"/>
          </a:p>
          <a:p>
            <a:pPr lvl="2"/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réaction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immunitaire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/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inflammatoire</a:t>
            </a:r>
            <a:endParaRPr lang="en-US" sz="1800" dirty="0" smtClean="0">
              <a:latin typeface="Wingdings"/>
              <a:ea typeface="Wingdings"/>
              <a:cs typeface="Wingdings"/>
              <a:sym typeface="Wingdings"/>
            </a:endParaRPr>
          </a:p>
          <a:p>
            <a:pPr lvl="2"/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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intégration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tissulaire</a:t>
            </a:r>
            <a:endParaRPr lang="en-US" sz="1800" dirty="0" smtClean="0">
              <a:ea typeface="Wingdings"/>
              <a:cs typeface="Wingdings"/>
              <a:sym typeface="Wingdings"/>
            </a:endParaRPr>
          </a:p>
          <a:p>
            <a:pPr lvl="2"/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phénomènes</a:t>
            </a:r>
            <a:r>
              <a:rPr lang="en-US" sz="1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800" dirty="0" err="1" smtClean="0">
                <a:ea typeface="Wingdings"/>
                <a:cs typeface="Wingdings"/>
                <a:sym typeface="Wingdings"/>
              </a:rPr>
              <a:t>adhérentiels</a:t>
            </a:r>
            <a:endParaRPr lang="en-US" sz="1800" dirty="0" smtClean="0">
              <a:ea typeface="Wingdings"/>
              <a:cs typeface="Wingdings"/>
              <a:sym typeface="Wingdings"/>
            </a:endParaRPr>
          </a:p>
          <a:p>
            <a:pPr lvl="3"/>
            <a:endParaRPr lang="en-US" sz="1800" dirty="0" smtClean="0">
              <a:ea typeface="Wingdings"/>
              <a:cs typeface="Wingdings"/>
              <a:sym typeface="Wingdings"/>
            </a:endParaRPr>
          </a:p>
          <a:p>
            <a:pPr lvl="3"/>
            <a:endParaRPr lang="en-US" sz="1800" dirty="0" smtClean="0">
              <a:ea typeface="Wingdings"/>
              <a:cs typeface="Wingdings"/>
              <a:sym typeface="Wingdings"/>
            </a:endParaRPr>
          </a:p>
          <a:p>
            <a:pPr lvl="3"/>
            <a:endParaRPr lang="en-US" sz="1800" dirty="0">
              <a:ea typeface="Wingdings"/>
              <a:cs typeface="Wingdings"/>
              <a:sym typeface="Wingdings"/>
            </a:endParaRP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err="1" smtClean="0"/>
              <a:t>réticulée</a:t>
            </a:r>
            <a:r>
              <a:rPr lang="en-US" sz="2400" dirty="0" smtClean="0"/>
              <a:t>: limiter la </a:t>
            </a:r>
            <a:r>
              <a:rPr lang="en-US" sz="2400" dirty="0" err="1" smtClean="0"/>
              <a:t>dégradation</a:t>
            </a:r>
            <a:r>
              <a:rPr lang="en-US" sz="2400" dirty="0" smtClean="0"/>
              <a:t> des </a:t>
            </a:r>
            <a:r>
              <a:rPr lang="en-US" sz="2400" dirty="0" err="1" smtClean="0"/>
              <a:t>collagénases</a:t>
            </a:r>
            <a:r>
              <a:rPr lang="en-US" sz="2400" dirty="0" smtClean="0"/>
              <a:t> et MPO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0129" y="129389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65220"/>
            <a:ext cx="6282929" cy="156966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Résultats</a:t>
            </a:r>
            <a:r>
              <a:rPr lang="en-US" sz="2400" u="sng" dirty="0" smtClean="0"/>
              <a:t> à court et long </a:t>
            </a:r>
            <a:r>
              <a:rPr lang="en-US" sz="2400" u="sng" dirty="0" err="1" smtClean="0"/>
              <a:t>terme</a:t>
            </a:r>
            <a:r>
              <a:rPr lang="en-US" sz="2400" u="sng" dirty="0" smtClean="0"/>
              <a:t>?</a:t>
            </a:r>
          </a:p>
          <a:p>
            <a:pPr marL="457200" indent="-457200">
              <a:buFontTx/>
              <a:buChar char="-"/>
            </a:pPr>
            <a:r>
              <a:rPr lang="en-US" sz="2400" dirty="0" err="1" smtClean="0"/>
              <a:t>Peu</a:t>
            </a:r>
            <a:r>
              <a:rPr lang="en-US" sz="2400" dirty="0" smtClean="0"/>
              <a:t> de </a:t>
            </a:r>
            <a:r>
              <a:rPr lang="en-US" sz="2400" dirty="0" err="1" smtClean="0"/>
              <a:t>données</a:t>
            </a:r>
            <a:endParaRPr lang="en-US" sz="2400" dirty="0" smtClean="0"/>
          </a:p>
          <a:p>
            <a:pPr marL="457200" indent="-457200">
              <a:buFontTx/>
              <a:buChar char="-"/>
            </a:pPr>
            <a:r>
              <a:rPr lang="en-US" sz="2400" dirty="0" smtClean="0"/>
              <a:t>Population et technique </a:t>
            </a:r>
            <a:r>
              <a:rPr lang="en-US" sz="2400" dirty="0" err="1" smtClean="0"/>
              <a:t>hétérogènes</a:t>
            </a:r>
            <a:endParaRPr lang="en-US" sz="2400" dirty="0" smtClean="0"/>
          </a:p>
          <a:p>
            <a:pPr marL="457200" indent="-457200">
              <a:buFontTx/>
              <a:buChar char="-"/>
            </a:pPr>
            <a:r>
              <a:rPr lang="en-US" sz="2400" dirty="0" err="1" smtClean="0"/>
              <a:t>Coût</a:t>
            </a:r>
            <a:r>
              <a:rPr lang="en-US" sz="2400" dirty="0" smtClean="0"/>
              <a:t> </a:t>
            </a:r>
            <a:r>
              <a:rPr lang="en-US" sz="2400" dirty="0" err="1" smtClean="0"/>
              <a:t>élevé</a:t>
            </a:r>
            <a:endParaRPr lang="en-US" sz="2400" dirty="0" smtClean="0"/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109" y="1277494"/>
            <a:ext cx="3820357" cy="286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266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Evidence scientifique sur </a:t>
            </a:r>
            <a:r>
              <a:rPr lang="fr-FR" dirty="0" smtClean="0"/>
              <a:t>bio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728" y="5947646"/>
            <a:ext cx="8229600" cy="92249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Petites séries </a:t>
            </a:r>
          </a:p>
          <a:p>
            <a:r>
              <a:rPr lang="fr-FR" dirty="0"/>
              <a:t>Concours </a:t>
            </a:r>
            <a:r>
              <a:rPr lang="fr-FR" dirty="0" smtClean="0"/>
              <a:t>d’hétérogénéité</a:t>
            </a:r>
            <a:endParaRPr lang="fr-FR" dirty="0"/>
          </a:p>
          <a:p>
            <a:endParaRPr lang="fr-FR" dirty="0"/>
          </a:p>
        </p:txBody>
      </p:sp>
      <p:sp>
        <p:nvSpPr>
          <p:cNvPr id="4" name="WordArt 14"/>
          <p:cNvSpPr>
            <a:spLocks noChangeArrowheads="1" noChangeShapeType="1" noTextEdit="1"/>
          </p:cNvSpPr>
          <p:nvPr/>
        </p:nvSpPr>
        <p:spPr bwMode="auto">
          <a:xfrm>
            <a:off x="2627313" y="1489075"/>
            <a:ext cx="3816350" cy="460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fr-FR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Ø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6527282" y="314055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41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lapin n’est pas l’humain</a:t>
            </a:r>
            <a:endParaRPr lang="fr-FR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143000"/>
            <a:ext cx="5422900" cy="163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875374"/>
            <a:ext cx="8519251" cy="243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3384550" y="4495800"/>
            <a:ext cx="5302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09600" y="4724400"/>
            <a:ext cx="79609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5368080"/>
            <a:ext cx="8519251" cy="148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necteur droit 19"/>
          <p:cNvCxnSpPr/>
          <p:nvPr/>
        </p:nvCxnSpPr>
        <p:spPr>
          <a:xfrm>
            <a:off x="1206500" y="6178030"/>
            <a:ext cx="28506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312187C-BCA6-4B47-9FE8-9B3ED3103DD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6527282" y="314055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067"/>
            <a:ext cx="8229600" cy="64003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Etude </a:t>
            </a:r>
            <a:r>
              <a:rPr lang="en-US" sz="2000" dirty="0" err="1" smtClean="0"/>
              <a:t>rétrospective</a:t>
            </a:r>
            <a:endParaRPr lang="en-US" sz="2000" dirty="0" smtClean="0"/>
          </a:p>
          <a:p>
            <a:pPr lvl="1"/>
            <a:r>
              <a:rPr lang="en-US" sz="2000" dirty="0" err="1" smtClean="0"/>
              <a:t>multicentrique</a:t>
            </a:r>
            <a:r>
              <a:rPr lang="en-US" sz="2000" dirty="0" smtClean="0"/>
              <a:t> (8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n=10-82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Patients </a:t>
            </a:r>
            <a:r>
              <a:rPr lang="en-US" sz="2000" dirty="0" err="1" smtClean="0"/>
              <a:t>opérés</a:t>
            </a:r>
            <a:r>
              <a:rPr lang="en-US" sz="2000" dirty="0" smtClean="0"/>
              <a:t> pour </a:t>
            </a:r>
            <a:r>
              <a:rPr lang="en-US" sz="2000" dirty="0" err="1" smtClean="0"/>
              <a:t>éventration</a:t>
            </a:r>
            <a:r>
              <a:rPr lang="en-US" sz="2000" dirty="0" smtClean="0"/>
              <a:t> </a:t>
            </a:r>
            <a:r>
              <a:rPr lang="en-US" sz="2000" dirty="0" err="1" smtClean="0"/>
              <a:t>abdominale</a:t>
            </a:r>
            <a:endParaRPr lang="en-US" sz="2000" dirty="0" smtClean="0"/>
          </a:p>
          <a:p>
            <a:r>
              <a:rPr lang="en-US" sz="2000" dirty="0"/>
              <a:t>A</a:t>
            </a:r>
            <a:r>
              <a:rPr lang="en-US" sz="2000" dirty="0" smtClean="0"/>
              <a:t>vec pose de </a:t>
            </a:r>
            <a:r>
              <a:rPr lang="en-US" sz="2000" dirty="0" err="1" smtClean="0"/>
              <a:t>Permacol</a:t>
            </a:r>
            <a:r>
              <a:rPr lang="en-US" sz="2000" dirty="0" smtClean="0"/>
              <a:t>®</a:t>
            </a:r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janvier</a:t>
            </a:r>
            <a:r>
              <a:rPr lang="en-US" sz="2000" dirty="0" smtClean="0"/>
              <a:t> 2010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novembre</a:t>
            </a:r>
            <a:r>
              <a:rPr lang="en-US" sz="2000" dirty="0" smtClean="0"/>
              <a:t> 2016</a:t>
            </a:r>
          </a:p>
          <a:p>
            <a:endParaRPr lang="en-US" sz="2000" dirty="0"/>
          </a:p>
          <a:p>
            <a:r>
              <a:rPr lang="en-US" sz="2000" dirty="0" err="1"/>
              <a:t>Objectifs</a:t>
            </a:r>
            <a:endParaRPr lang="en-US" sz="2000" dirty="0"/>
          </a:p>
          <a:p>
            <a:pPr lvl="1"/>
            <a:r>
              <a:rPr lang="en-US" sz="2000" dirty="0"/>
              <a:t>Description des </a:t>
            </a:r>
            <a:r>
              <a:rPr lang="en-US" sz="2000" dirty="0" err="1"/>
              <a:t>pratiques</a:t>
            </a:r>
            <a:endParaRPr lang="en-US" sz="2000" dirty="0"/>
          </a:p>
          <a:p>
            <a:pPr lvl="1"/>
            <a:r>
              <a:rPr lang="en-US" sz="2000" dirty="0" smtClean="0"/>
              <a:t>Description des </a:t>
            </a:r>
            <a:r>
              <a:rPr lang="en-US" sz="2000" dirty="0" err="1" smtClean="0"/>
              <a:t>résultats</a:t>
            </a:r>
            <a:endParaRPr lang="en-US" sz="2000" dirty="0"/>
          </a:p>
          <a:p>
            <a:pPr lvl="2"/>
            <a:r>
              <a:rPr lang="en-US" sz="2000" dirty="0" err="1"/>
              <a:t>FdR</a:t>
            </a:r>
            <a:r>
              <a:rPr lang="en-US" sz="2000" dirty="0"/>
              <a:t> </a:t>
            </a:r>
            <a:r>
              <a:rPr lang="en-US" sz="2000" dirty="0" err="1"/>
              <a:t>indépendants</a:t>
            </a:r>
            <a:r>
              <a:rPr lang="en-US" sz="2000" dirty="0"/>
              <a:t> de </a:t>
            </a:r>
            <a:r>
              <a:rPr lang="en-US" sz="2000" dirty="0" err="1"/>
              <a:t>morbidité</a:t>
            </a:r>
            <a:r>
              <a:rPr lang="en-US" sz="2000" dirty="0"/>
              <a:t> </a:t>
            </a:r>
          </a:p>
          <a:p>
            <a:pPr lvl="2"/>
            <a:r>
              <a:rPr lang="en-US" sz="2000" dirty="0" err="1"/>
              <a:t>FdR</a:t>
            </a:r>
            <a:r>
              <a:rPr lang="en-US" sz="2000" dirty="0"/>
              <a:t> </a:t>
            </a:r>
            <a:r>
              <a:rPr lang="en-US" sz="2000" dirty="0" err="1"/>
              <a:t>indépendants</a:t>
            </a:r>
            <a:r>
              <a:rPr lang="en-US" sz="2000" dirty="0"/>
              <a:t> de </a:t>
            </a:r>
            <a:r>
              <a:rPr lang="en-US" sz="2000" dirty="0" err="1"/>
              <a:t>récidive</a:t>
            </a:r>
            <a:r>
              <a:rPr lang="en-US" sz="2000" dirty="0"/>
              <a:t> </a:t>
            </a:r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27282" y="314055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697269"/>
              </p:ext>
            </p:extLst>
          </p:nvPr>
        </p:nvGraphicFramePr>
        <p:xfrm>
          <a:off x="457200" y="368944"/>
          <a:ext cx="8229600" cy="630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8631"/>
                <a:gridCol w="288769"/>
                <a:gridCol w="2057400"/>
                <a:gridCol w="2057400"/>
                <a:gridCol w="205740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Caractéristiques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préopératoires</a:t>
                      </a:r>
                      <a:r>
                        <a:rPr lang="en-US" dirty="0" smtClean="0"/>
                        <a:t> des 250 patients </a:t>
                      </a:r>
                      <a:r>
                        <a:rPr lang="en-US" dirty="0" err="1" smtClean="0"/>
                        <a:t>inclus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Sexe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Homme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121 (48.4%)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Femme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129 (51.6%)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Age, </a:t>
                      </a:r>
                      <a:r>
                        <a:rPr lang="fr-FR" sz="1800" dirty="0" smtClean="0">
                          <a:effectLst/>
                        </a:rPr>
                        <a:t>années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63 (13.5)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Indice de masse corporelle, </a:t>
                      </a:r>
                      <a:r>
                        <a:rPr lang="fr-FR" sz="1800" dirty="0">
                          <a:effectLst/>
                        </a:rPr>
                        <a:t>kg/m</a:t>
                      </a:r>
                      <a:r>
                        <a:rPr lang="fr-FR" sz="1800" baseline="30000" dirty="0">
                          <a:effectLst/>
                        </a:rPr>
                        <a:t>2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30 (7.9)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BPCO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32 (12.8%)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Diabète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47 (18.8%)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Immunosuppression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33 (13.2%)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Tabagisme actif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60 (24%)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Antécédent de cure d’éventration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91 (36.4%)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Taille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,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cm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13.3 (6.6)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Site du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défect</a:t>
                      </a: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Médian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151 (60.4%)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Latéral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18 (7.2%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Parastomial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17 (6.8%</a:t>
                      </a: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Sous-costal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 (4%)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Lombaire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Périnéal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 (1.2%)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44 (17.6%)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68667" y="184278"/>
            <a:ext cx="2159517" cy="369332"/>
          </a:xfrm>
          <a:prstGeom prst="rect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6868667" y="1843257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6868667" y="3699507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6868667" y="4086746"/>
            <a:ext cx="1533358" cy="387239"/>
          </a:xfrm>
          <a:prstGeom prst="frame">
            <a:avLst>
              <a:gd name="adj1" fmla="val 74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1292</Words>
  <Application>Microsoft Office PowerPoint</Application>
  <PresentationFormat>Affichage à l'écran (4:3)</PresentationFormat>
  <Paragraphs>471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Office Theme</vt:lpstr>
      <vt:lpstr>Indications et résultats des prothèses biologiques Permacol® pour éventration abdominale:  étude multicentrique rétrospective sur 250 patients</vt:lpstr>
      <vt:lpstr>8 centres participants</vt:lpstr>
      <vt:lpstr>Liens d’intérêt</vt:lpstr>
      <vt:lpstr>Présentation PowerPoint</vt:lpstr>
      <vt:lpstr>Présentation PowerPoint</vt:lpstr>
      <vt:lpstr>Evidence scientifique sur bio</vt:lpstr>
      <vt:lpstr>Le lapin n’est pas l’humain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Conclusions</vt:lpstr>
    </vt:vector>
  </TitlesOfParts>
  <Company>CHU DIJON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Indications et résultats des prothèses biologiques Permacol® pour éventration abdominale</dc:title>
  <dc:creator>Alexandre Doussot</dc:creator>
  <cp:lastModifiedBy>ORTEGA-DEBALLON Pablo</cp:lastModifiedBy>
  <cp:revision>78</cp:revision>
  <dcterms:created xsi:type="dcterms:W3CDTF">2017-09-23T16:51:45Z</dcterms:created>
  <dcterms:modified xsi:type="dcterms:W3CDTF">2018-06-13T19:41:58Z</dcterms:modified>
</cp:coreProperties>
</file>