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40" y="-11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869429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740833" indent="-296333" algn="ctr">
              <a:spcBef>
                <a:spcPts val="0"/>
              </a:spcBef>
              <a:defRPr sz="2400"/>
            </a:lvl2pPr>
            <a:lvl3pPr marL="1185333" indent="-296333" algn="ctr">
              <a:spcBef>
                <a:spcPts val="0"/>
              </a:spcBef>
              <a:defRPr sz="2400"/>
            </a:lvl3pPr>
            <a:lvl4pPr marL="1629833" indent="-296333" algn="ctr">
              <a:spcBef>
                <a:spcPts val="0"/>
              </a:spcBef>
              <a:defRPr sz="2400"/>
            </a:lvl4pPr>
            <a:lvl5pPr marL="2074333" indent="-296333" algn="ctr">
              <a:spcBef>
                <a:spcPts val="0"/>
              </a:spcBef>
              <a:defRPr sz="2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3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800"/>
            </a:pPr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Titolo Testo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2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t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t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enza titolo 2.001-filtered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35731" y="11608"/>
            <a:ext cx="464266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/>
          <p:nvPr/>
        </p:nvSpPr>
        <p:spPr>
          <a:xfrm>
            <a:off x="1135570" y="317135"/>
            <a:ext cx="7030320" cy="264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defTabSz="452627">
              <a:defRPr sz="4200" b="1">
                <a:solidFill>
                  <a:srgbClr val="01199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Que faut-il penser des hernies inguinales douloureuses en pré-opératoire?</a:t>
            </a:r>
          </a:p>
        </p:txBody>
      </p:sp>
      <p:sp>
        <p:nvSpPr>
          <p:cNvPr id="130" name="Shape 130"/>
          <p:cNvSpPr/>
          <p:nvPr/>
        </p:nvSpPr>
        <p:spPr>
          <a:xfrm>
            <a:off x="1232474" y="6474816"/>
            <a:ext cx="7187222" cy="2194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ts val="4800"/>
              </a:lnSpc>
              <a:spcBef>
                <a:spcPts val="1200"/>
              </a:spcBef>
              <a:defRPr sz="2600">
                <a:solidFill>
                  <a:srgbClr val="011993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Dr. L. Montana</a:t>
            </a:r>
            <a:r>
              <a:rPr baseline="31999"/>
              <a:t>1</a:t>
            </a:r>
            <a:r>
              <a:t>, Dr. J.P. Cossa</a:t>
            </a:r>
            <a:r>
              <a:rPr baseline="31999"/>
              <a:t>2 </a:t>
            </a:r>
            <a:r>
              <a:t>et le Club Hernie</a:t>
            </a:r>
            <a:endParaRPr b="1"/>
          </a:p>
          <a:p>
            <a:pPr defTabSz="457200">
              <a:lnSpc>
                <a:spcPts val="3600"/>
              </a:lnSpc>
              <a:spcBef>
                <a:spcPts val="1200"/>
              </a:spcBef>
              <a:defRPr sz="1600" b="1" baseline="31999">
                <a:solidFill>
                  <a:srgbClr val="011993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1</a:t>
            </a:r>
            <a:r>
              <a:rPr b="0" baseline="0">
                <a:latin typeface="Times New Roman"/>
                <a:ea typeface="Times New Roman"/>
                <a:cs typeface="Times New Roman"/>
                <a:sym typeface="Times New Roman"/>
              </a:rPr>
              <a:t>Service de Chirurgie digestive et métabolique, Hopital Avicenne, Assistance Publique-Hôpitaux de Paris (AP-HP), Université Paris XIII-UFR SMBH “Léonard de Vinci”, Bobigny</a:t>
            </a:r>
            <a:r>
              <a:rPr b="0" baseline="0"/>
              <a:t>;</a:t>
            </a:r>
            <a:r>
              <a:rPr baseline="0"/>
              <a:t> </a:t>
            </a:r>
            <a:r>
              <a:t>2</a:t>
            </a:r>
            <a:r>
              <a:rPr b="0" baseline="0">
                <a:latin typeface="Times New Roman"/>
                <a:ea typeface="Times New Roman"/>
                <a:cs typeface="Times New Roman"/>
                <a:sym typeface="Times New Roman"/>
              </a:rPr>
              <a:t>Clinique Bizet, Paris</a:t>
            </a:r>
          </a:p>
        </p:txBody>
      </p:sp>
      <p:pic>
        <p:nvPicPr>
          <p:cNvPr id="131" name="image2.png" descr="C:\Users\Jean-François\Documents\HERNIE CLUB HERNIE\LOGO\LOGO OFFICIEL en définition maximale\logo_Club_Hernie_fina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81708" y="3695041"/>
            <a:ext cx="3888754" cy="22593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7" name="Table 227"/>
          <p:cNvGraphicFramePr/>
          <p:nvPr/>
        </p:nvGraphicFramePr>
        <p:xfrm>
          <a:off x="877207" y="1779070"/>
          <a:ext cx="11250383" cy="478790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227681"/>
                <a:gridCol w="1611580"/>
                <a:gridCol w="2022137"/>
                <a:gridCol w="2247771"/>
                <a:gridCol w="1141214"/>
              </a:tblGrid>
              <a:tr h="927100">
                <a:tc>
                  <a:txBody>
                    <a:bodyPr/>
                    <a:lstStyle/>
                    <a:p>
                      <a:pPr algn="l" defTabSz="457200"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Severe pain group (N=1417)</a:t>
                      </a:r>
                    </a:p>
                    <a:p>
                      <a:pPr defTabSz="457200">
                        <a:tabLst>
                          <a:tab pos="444500" algn="l"/>
                          <a:tab pos="8890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N of patients (%)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Moderate pain group (N=3020)</a:t>
                      </a:r>
                    </a:p>
                    <a:p>
                      <a:pPr defTabSz="457200">
                        <a:tabLst>
                          <a:tab pos="444500" algn="l"/>
                          <a:tab pos="8890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N of patients (%)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  <a:tab pos="1346200" algn="l"/>
                        </a:tabLst>
                      </a:pPr>
                      <a:r>
                        <a: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OR (IC95%)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</a:tabLst>
                      </a:pPr>
                      <a:r>
                        <a: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p-value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927100">
                <a:tc>
                  <a:txBody>
                    <a:bodyPr/>
                    <a:lstStyle/>
                    <a:p>
                      <a:pPr algn="l"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Frequency of symptoms </a:t>
                      </a:r>
                    </a:p>
                    <a:p>
                      <a:pPr indent="122554" algn="l"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Occasional symptoms</a:t>
                      </a:r>
                    </a:p>
                    <a:p>
                      <a:pPr indent="122554" algn="l"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Frequent symptoms</a:t>
                      </a:r>
                    </a:p>
                    <a:p>
                      <a:pPr indent="122554" algn="l"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Quotidian symptoms</a:t>
                      </a:r>
                    </a:p>
                    <a:p>
                      <a:pPr indent="122554" algn="l"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Full day symptoms</a:t>
                      </a:r>
                    </a:p>
                  </a:txBody>
                  <a:tcPr marL="50800" marR="50800" marT="50800" marB="50800" anchor="ctr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114 (8.1)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1062 (75)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130 (9.2)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87 (6.1)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268 (8.9)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2624 (86.9)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99 (3.3)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18 (0.6)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0.8984 (0.7081 - 1.1344)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0.4516 (0.3835 - 0.5317)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2.9795 (2.2568 - 3.9434)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10.9024 (6.4798 - 19.3309)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NS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NS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NS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NS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927100">
                <a:tc>
                  <a:txBody>
                    <a:bodyPr/>
                    <a:lstStyle/>
                    <a:p>
                      <a:pPr algn="l"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Interferences with quotidian activity </a:t>
                      </a:r>
                    </a:p>
                    <a:p>
                      <a:pPr indent="122554" algn="l"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Stop of some activity for pain  </a:t>
                      </a:r>
                    </a:p>
                    <a:p>
                      <a:pPr indent="122554" algn="l"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Temporary stop of quotidian activity</a:t>
                      </a:r>
                    </a:p>
                    <a:p>
                      <a:pPr indent="122554" algn="l"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No interferences with quotidian activity </a:t>
                      </a:r>
                    </a:p>
                  </a:txBody>
                  <a:tcPr marL="50800" marR="50800" marT="50800" marB="50800" anchor="ctr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375 (26.5)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632 (44.6)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81 (5.7)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274 (9.1)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505 (16.7)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745 (24.7)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3.6055 (3.0278 - 4.2975)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4.0081 (3.4703 - 4.6316)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0.1852 (0.144 - 0.2357) 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NS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NS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NS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28" name="Shape 228"/>
          <p:cNvSpPr>
            <a:spLocks noGrp="1"/>
          </p:cNvSpPr>
          <p:nvPr>
            <p:ph type="title"/>
          </p:nvPr>
        </p:nvSpPr>
        <p:spPr>
          <a:xfrm>
            <a:off x="1269999" y="12636"/>
            <a:ext cx="10464801" cy="1202621"/>
          </a:xfrm>
          <a:prstGeom prst="rect">
            <a:avLst/>
          </a:prstGeom>
        </p:spPr>
        <p:txBody>
          <a:bodyPr lIns="65022" tIns="65022" rIns="65022" bIns="65022"/>
          <a:lstStyle>
            <a:lvl1pPr defTabSz="1300480">
              <a:defRPr sz="3800" b="1">
                <a:solidFill>
                  <a:srgbClr val="01199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Results</a:t>
            </a:r>
          </a:p>
        </p:txBody>
      </p:sp>
      <p:graphicFrame>
        <p:nvGraphicFramePr>
          <p:cNvPr id="229" name="Table 229"/>
          <p:cNvGraphicFramePr/>
          <p:nvPr/>
        </p:nvGraphicFramePr>
        <p:xfrm>
          <a:off x="1199033" y="6908800"/>
          <a:ext cx="10606731" cy="247904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3302636"/>
                <a:gridCol w="1498897"/>
                <a:gridCol w="2858029"/>
                <a:gridCol w="2196621"/>
                <a:gridCol w="750548"/>
              </a:tblGrid>
              <a:tr h="478155">
                <a:tc>
                  <a:txBody>
                    <a:bodyPr/>
                    <a:lstStyle/>
                    <a:p>
                      <a:pPr algn="l" defTabSz="457200"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Severe pain group (N=1417)</a:t>
                      </a:r>
                    </a:p>
                    <a:p>
                      <a:pPr defTabSz="457200">
                        <a:tabLst>
                          <a:tab pos="4445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N of patients (%)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  <a:tab pos="13462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Moderate pain group </a:t>
                      </a:r>
                    </a:p>
                    <a:p>
                      <a:pPr defTabSz="457200">
                        <a:tabLst>
                          <a:tab pos="444500" algn="l"/>
                          <a:tab pos="889000" algn="l"/>
                          <a:tab pos="13462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(N=3020)</a:t>
                      </a:r>
                    </a:p>
                    <a:p>
                      <a:pPr defTabSz="457200">
                        <a:tabLst>
                          <a:tab pos="444500" algn="l"/>
                          <a:tab pos="889000" algn="l"/>
                          <a:tab pos="13462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N of patients (%)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</a:tabLst>
                      </a:pPr>
                      <a:r>
                        <a: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Odds ratio (IC95%)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p-value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49555">
                <a:tc>
                  <a:txBody>
                    <a:bodyPr/>
                    <a:lstStyle/>
                    <a:p>
                      <a:pPr algn="l" defTabSz="457200"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</a:tabLst>
                      </a:pPr>
                      <a:r>
                        <a: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 of ultrasound performed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</a:tabLst>
                      </a:pPr>
                      <a:r>
                        <a: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463 (32.7)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  <a:tab pos="1346200" algn="l"/>
                        </a:tabLst>
                      </a:pPr>
                      <a:r>
                        <a: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842 (27.9)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1.2553 (1.0922 - 1.4421)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50000"/>
                        </a:lnSpc>
                      </a:pPr>
                      <a:r>
                        <a: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0.001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defTabSz="457200"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</a:tabLst>
                      </a:pPr>
                      <a:r>
                        <a: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Unltrasound order by General Practitioner 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</a:tabLst>
                      </a:pPr>
                      <a:r>
                        <a:rPr sz="16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439 (94.8)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  <a:tab pos="1346200" algn="l"/>
                        </a:tabLst>
                      </a:pPr>
                      <a:r>
                        <a:rPr sz="16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806 (95.7)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0.8171 (0.4674 - 1.4516)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NS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49555">
                <a:tc>
                  <a:txBody>
                    <a:bodyPr/>
                    <a:lstStyle/>
                    <a:p>
                      <a:pPr algn="l" defTabSz="457200"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</a:tabLst>
                      </a:pPr>
                      <a:r>
                        <a: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Identification of non palpable hernia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</a:tabLst>
                      </a:pPr>
                      <a:r>
                        <a: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37 (8)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  <a:tab pos="1346200" algn="l"/>
                        </a:tabLst>
                      </a:pPr>
                      <a:r>
                        <a: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 (5.9)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1.3912 (0.8684 - 2.2122)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NS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0" name="Shape 230"/>
          <p:cNvSpPr/>
          <p:nvPr/>
        </p:nvSpPr>
        <p:spPr>
          <a:xfrm>
            <a:off x="1477028" y="6170717"/>
            <a:ext cx="11054082" cy="663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 anchor="ctr">
            <a:normAutofit/>
          </a:bodyPr>
          <a:lstStyle>
            <a:lvl1pPr defTabSz="1209446">
              <a:defRPr sz="3500" b="1">
                <a:solidFill>
                  <a:srgbClr val="01199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Ultrasound exams prescribed </a:t>
            </a:r>
          </a:p>
        </p:txBody>
      </p:sp>
      <p:sp>
        <p:nvSpPr>
          <p:cNvPr id="231" name="Shape 231"/>
          <p:cNvSpPr/>
          <p:nvPr/>
        </p:nvSpPr>
        <p:spPr>
          <a:xfrm>
            <a:off x="1054100" y="7895927"/>
            <a:ext cx="10779919" cy="302619"/>
          </a:xfrm>
          <a:prstGeom prst="roundRect">
            <a:avLst>
              <a:gd name="adj" fmla="val 50000"/>
            </a:avLst>
          </a:prstGeom>
          <a:ln w="254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2600"/>
                </a:solidFill>
              </a:defRPr>
            </a:pPr>
            <a:endParaRPr/>
          </a:p>
        </p:txBody>
      </p:sp>
      <p:pic>
        <p:nvPicPr>
          <p:cNvPr id="232" name="image2.png" descr="C:\Users\Jean-François\Documents\HERNIE CLUB HERNIE\LOGO\LOGO OFFICIEL en définition maximale\logo_Club_Hernie_fin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85683" y="177621"/>
            <a:ext cx="2263741" cy="13152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4" name="Table 234"/>
          <p:cNvGraphicFramePr/>
          <p:nvPr/>
        </p:nvGraphicFramePr>
        <p:xfrm>
          <a:off x="2295549" y="772173"/>
          <a:ext cx="8210498" cy="902716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2675743"/>
                <a:gridCol w="1385181"/>
                <a:gridCol w="1733820"/>
                <a:gridCol w="1827585"/>
                <a:gridCol w="588169"/>
              </a:tblGrid>
              <a:tr h="478155">
                <a:tc>
                  <a:txBody>
                    <a:bodyPr/>
                    <a:lstStyle/>
                    <a:p>
                      <a:pPr algn="l" defTabSz="457200"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</a:tabLst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Severe pain group (N=1417)</a:t>
                      </a:r>
                    </a:p>
                    <a:p>
                      <a:pPr defTabSz="457200">
                        <a:tabLst>
                          <a:tab pos="444500" algn="l"/>
                          <a:tab pos="889000" algn="l"/>
                        </a:tabLst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N of patients (%)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</a:tabLst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Moderate pain group (N=3020)</a:t>
                      </a:r>
                    </a:p>
                    <a:p>
                      <a:pPr defTabSz="457200">
                        <a:tabLst>
                          <a:tab pos="444500" algn="l"/>
                          <a:tab pos="889000" algn="l"/>
                        </a:tabLst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N of patients (%)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  <a:tab pos="1346200" algn="l"/>
                        </a:tabLst>
                      </a:pPr>
                      <a:r>
                        <a: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Odds ratio (IC95%)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p-value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78155">
                <a:tc>
                  <a:txBody>
                    <a:bodyPr/>
                    <a:lstStyle/>
                    <a:p>
                      <a:pPr algn="l" defTabSz="457200">
                        <a:defRPr sz="13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Preoperative status (Baseline)</a:t>
                      </a:r>
                    </a:p>
                    <a:p>
                      <a:pPr algn="l" defTabSz="457200">
                        <a:def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Pain score</a:t>
                      </a:r>
                    </a:p>
                    <a:p>
                      <a:pPr algn="l" defTabSz="457200">
                        <a:def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       Severe (NRS &gt;5)		</a:t>
                      </a:r>
                    </a:p>
                    <a:p>
                      <a:pPr algn="l" defTabSz="457200">
                        <a:def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       Moderate (NRS 3-4)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</a:tabLst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defTabSz="457200">
                        <a:tabLst>
                          <a:tab pos="444500" algn="l"/>
                          <a:tab pos="889000" algn="l"/>
                        </a:tabLst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defTabSz="457200">
                        <a:def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1417 (100)	</a:t>
                      </a:r>
                    </a:p>
                    <a:p>
                      <a:pPr defTabSz="457200">
                        <a:def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0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</a:tabLst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defTabSz="457200">
                        <a:tabLst>
                          <a:tab pos="444500" algn="l"/>
                          <a:tab pos="889000" algn="l"/>
                        </a:tabLst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defTabSz="457200">
                        <a:tabLst>
                          <a:tab pos="444500" algn="l"/>
                          <a:tab pos="889000" algn="l"/>
                        </a:tabLst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0</a:t>
                      </a:r>
                    </a:p>
                    <a:p>
                      <a:pPr defTabSz="457200">
                        <a:def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3020 (100)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  <a:tab pos="1346200" algn="l"/>
                        </a:tabLst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1157605">
                <a:tc>
                  <a:txBody>
                    <a:bodyPr/>
                    <a:lstStyle/>
                    <a:p>
                      <a:pPr algn="l"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</a:tabLst>
                        <a:defRPr sz="13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8-days after surgery</a:t>
                      </a:r>
                    </a:p>
                    <a:p>
                      <a:pPr algn="l"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</a:tabLst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Missing data</a:t>
                      </a:r>
                    </a:p>
                    <a:p>
                      <a:pPr algn="l"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</a:tabLst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Data completed</a:t>
                      </a:r>
                    </a:p>
                    <a:p>
                      <a:pPr algn="l"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</a:tabLst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Pain score</a:t>
                      </a:r>
                    </a:p>
                    <a:p>
                      <a:pPr indent="113664" algn="l"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</a:tabLst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  </a:t>
                      </a:r>
                      <a:r>
                        <a:rPr b="1"/>
                        <a:t> Severe (NRS&gt;5)</a:t>
                      </a:r>
                    </a:p>
                    <a:p>
                      <a:pPr indent="113664" algn="l"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</a:tabLst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   Moderate (NRS 3-4)</a:t>
                      </a:r>
                    </a:p>
                    <a:p>
                      <a:pPr indent="113664" algn="l"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</a:tabLst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   Mild (NRS 1-2)</a:t>
                      </a:r>
                    </a:p>
                    <a:p>
                      <a:pPr indent="113664" algn="l"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</a:tabLst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   Painless (NRS = 0)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277 (19.5)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1140 (80.5)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3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3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93 (8.2)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148 (13)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382 (33.5)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517 (45.4)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470 (15.6)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2550 (84.4)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3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3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149 (5.8)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310 (12.2)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907 (35.6)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1185 (46.5)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algn="l" defTabSz="45720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algn="l" defTabSz="457200">
                        <a:lnSpc>
                          <a:spcPct val="150000"/>
                        </a:lnSpc>
                        <a:defRPr sz="13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algn="l" defTabSz="457200">
                        <a:lnSpc>
                          <a:spcPct val="150000"/>
                        </a:lnSpc>
                        <a:defRPr sz="13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algn="l" defTabSz="457200">
                        <a:lnSpc>
                          <a:spcPct val="150000"/>
                        </a:lnSpc>
                        <a:defRPr sz="13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1.3961 (1.0554 ; 1.839)</a:t>
                      </a:r>
                    </a:p>
                    <a:p>
                      <a:pPr algn="l" defTabSz="45720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1.0679 (0.8612 ; 1.3199)</a:t>
                      </a:r>
                    </a:p>
                    <a:p>
                      <a:pPr algn="l" defTabSz="45720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0.9421 (0.8178 ; 1.0841)</a:t>
                      </a:r>
                    </a:p>
                    <a:p>
                      <a:pPr algn="l" defTabSz="45720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0.9759 (0.8595 ; 1.1074)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algn="l" defTabSz="45720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algn="l" defTabSz="45720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algn="l" defTabSz="45720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algn="l" defTabSz="457200">
                        <a:lnSpc>
                          <a:spcPct val="150000"/>
                        </a:lnSpc>
                        <a:defRPr sz="13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0.0180</a:t>
                      </a:r>
                      <a:r>
                        <a:rPr b="0"/>
                        <a:t>NS</a:t>
                      </a:r>
                    </a:p>
                    <a:p>
                      <a:pPr algn="l" defTabSz="45720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NS</a:t>
                      </a:r>
                    </a:p>
                    <a:p>
                      <a:pPr algn="l" defTabSz="45720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NS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1252855">
                <a:tc>
                  <a:txBody>
                    <a:bodyPr/>
                    <a:lstStyle/>
                    <a:p>
                      <a:pPr algn="l"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</a:tabLst>
                        <a:defRPr sz="13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30-days after surgery</a:t>
                      </a:r>
                    </a:p>
                    <a:p>
                      <a:pPr algn="l"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</a:tabLst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Missing data</a:t>
                      </a:r>
                    </a:p>
                    <a:p>
                      <a:pPr algn="l"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</a:tabLst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Data completed</a:t>
                      </a:r>
                    </a:p>
                    <a:p>
                      <a:pPr algn="l"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</a:tabLst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Pain Score</a:t>
                      </a:r>
                    </a:p>
                    <a:p>
                      <a:pPr indent="113664" algn="l"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</a:tabLst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   Severe (NRS&gt;5)</a:t>
                      </a:r>
                    </a:p>
                    <a:p>
                      <a:pPr indent="113664" algn="l"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</a:tabLst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   Moderate (NRS 3-4)</a:t>
                      </a:r>
                    </a:p>
                    <a:p>
                      <a:pPr indent="113664" algn="l"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</a:tabLst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   Mild (NRS 1-2)</a:t>
                      </a:r>
                    </a:p>
                    <a:p>
                      <a:pPr indent="113664" algn="l"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</a:tabLst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   Painless (NRS = 0)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342 (24.1)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1075 (75.9)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20 (1.9)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30 (2.8)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161 (15)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864 (80.4)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656 (21.7)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2364 (78.3)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29 (1.2)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55 (2.3)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301 (12.7)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1980 (83.8)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  <a:p>
                      <a:pPr algn="l" defTabSz="45720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  <a:p>
                      <a:pPr algn="l" defTabSz="45720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algn="l" defTabSz="45720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1.5164 (0.8092 ; 2.7886) 1.1994 (0.7375 ; 1.9171)</a:t>
                      </a:r>
                    </a:p>
                    <a:p>
                      <a:pPr algn="l" defTabSz="45720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1.1762 (0.9522 ; 1.4491)</a:t>
                      </a:r>
                    </a:p>
                    <a:p>
                      <a:pPr algn="l" defTabSz="45720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0.9596 (0.8603 ; 1.0702)</a:t>
                      </a:r>
                    </a:p>
                  </a:txBody>
                  <a:tcPr marL="50800" marR="50800" marT="50800" marB="50800" anchor="ctr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  <a:p>
                      <a:pPr defTabSz="45720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  <a:p>
                      <a:pPr defTabSz="45720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  <a:p>
                      <a:pPr defTabSz="45720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NS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NS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NS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NS</a:t>
                      </a:r>
                    </a:p>
                  </a:txBody>
                  <a:tcPr marL="50800" marR="50800" marT="50800" marB="50800" anchor="ctr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1157605">
                <a:tc>
                  <a:txBody>
                    <a:bodyPr/>
                    <a:lstStyle/>
                    <a:p>
                      <a:pPr algn="l" defTabSz="457200">
                        <a:lnSpc>
                          <a:spcPct val="150000"/>
                        </a:lnSpc>
                        <a:defRPr sz="13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2- years after surgery</a:t>
                      </a:r>
                    </a:p>
                    <a:p>
                      <a:pPr algn="l"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</a:tabLst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Missing data</a:t>
                      </a:r>
                    </a:p>
                    <a:p>
                      <a:pPr algn="l"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</a:tabLst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Data completed</a:t>
                      </a:r>
                    </a:p>
                    <a:p>
                      <a:pPr algn="l" defTabSz="45720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Pain Score</a:t>
                      </a:r>
                    </a:p>
                    <a:p>
                      <a:pPr algn="l" defTabSz="45720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      Severe (NRS&gt;5)</a:t>
                      </a:r>
                    </a:p>
                    <a:p>
                      <a:pPr algn="l" defTabSz="45720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      Moderate (NRS 3-4)</a:t>
                      </a:r>
                    </a:p>
                    <a:p>
                      <a:pPr algn="l" defTabSz="45720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      Mild (NRS 1-2)</a:t>
                      </a:r>
                    </a:p>
                    <a:p>
                      <a:pPr algn="l" defTabSz="45720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      Painless (NRS = 0)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defTabSz="45720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692 (48.8)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725 (51.2)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defTabSz="45720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2 (0.3)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defRPr sz="13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41 (5.7)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defRPr sz="13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31 (4.3)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651 (89.8)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defTabSz="45720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1337 (44.3)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1683 (55.7)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defTabSz="45720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6 (0.4)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defRPr sz="13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53 (3.2)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defRPr sz="13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46 (2.7)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1578 (93.8)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defTabSz="45720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defTabSz="45720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defTabSz="45720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defTabSz="45720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0.7739 (0.0762 ; 4.3409)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1.7952 (1.153 ; 2.7786)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1.5641 (0.9504 ; 2.5435)</a:t>
                      </a:r>
                    </a:p>
                    <a:p>
                      <a:pPr>
                        <a:defRPr sz="2400"/>
                      </a:pPr>
                      <a:r>
                        <a: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0.9577 (0.8424 ; 1.0886)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defTabSz="45720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defTabSz="45720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defTabSz="45720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defTabSz="45720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NS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0.008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0.06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NS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5" name="Shape 235"/>
          <p:cNvSpPr>
            <a:spLocks noGrp="1"/>
          </p:cNvSpPr>
          <p:nvPr>
            <p:ph type="ctrTitle"/>
          </p:nvPr>
        </p:nvSpPr>
        <p:spPr>
          <a:xfrm>
            <a:off x="1270000" y="-1257300"/>
            <a:ext cx="10464800" cy="3302000"/>
          </a:xfrm>
          <a:prstGeom prst="rect">
            <a:avLst/>
          </a:prstGeom>
        </p:spPr>
        <p:txBody>
          <a:bodyPr lIns="65022" tIns="65022" rIns="65022" bIns="65022" anchor="ctr"/>
          <a:lstStyle>
            <a:lvl1pPr defTabSz="1300480">
              <a:defRPr sz="3800" b="1">
                <a:solidFill>
                  <a:srgbClr val="01199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2-years follow-up</a:t>
            </a:r>
          </a:p>
        </p:txBody>
      </p:sp>
      <p:sp>
        <p:nvSpPr>
          <p:cNvPr id="236" name="Shape 236"/>
          <p:cNvSpPr/>
          <p:nvPr/>
        </p:nvSpPr>
        <p:spPr>
          <a:xfrm>
            <a:off x="2514600" y="3685182"/>
            <a:ext cx="8092481" cy="302619"/>
          </a:xfrm>
          <a:prstGeom prst="roundRect">
            <a:avLst>
              <a:gd name="adj" fmla="val 50000"/>
            </a:avLst>
          </a:prstGeom>
          <a:ln w="254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2600"/>
                </a:solidFill>
              </a:defRPr>
            </a:pPr>
            <a:endParaRPr/>
          </a:p>
        </p:txBody>
      </p:sp>
      <p:sp>
        <p:nvSpPr>
          <p:cNvPr id="237" name="Shape 237"/>
          <p:cNvSpPr/>
          <p:nvPr/>
        </p:nvSpPr>
        <p:spPr>
          <a:xfrm>
            <a:off x="2514599" y="8853817"/>
            <a:ext cx="8092482" cy="555974"/>
          </a:xfrm>
          <a:prstGeom prst="roundRect">
            <a:avLst>
              <a:gd name="adj" fmla="val 34265"/>
            </a:avLst>
          </a:prstGeom>
          <a:ln w="254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238" name="image2.png" descr="C:\Users\Jean-François\Documents\HERNIE CLUB HERNIE\LOGO\LOGO OFFICIEL en définition maximale\logo_Club_Hernie_fin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17221" y="74715"/>
            <a:ext cx="2263742" cy="13152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0" name="Table 240"/>
          <p:cNvGraphicFramePr/>
          <p:nvPr/>
        </p:nvGraphicFramePr>
        <p:xfrm>
          <a:off x="1695201" y="1708150"/>
          <a:ext cx="8776194" cy="3613597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2859915"/>
                <a:gridCol w="1480841"/>
                <a:gridCol w="1853601"/>
                <a:gridCol w="1954055"/>
                <a:gridCol w="627782"/>
              </a:tblGrid>
              <a:tr h="723236">
                <a:tc>
                  <a:txBody>
                    <a:bodyPr/>
                    <a:lstStyle/>
                    <a:p>
                      <a:pPr algn="l" defTabSz="457200"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R w="0">
                      <a:miter lim="400000"/>
                    </a:lnR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</a:tabLst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Severe pain group (N=1417)</a:t>
                      </a:r>
                    </a:p>
                    <a:p>
                      <a:pPr defTabSz="457200">
                        <a:tabLst>
                          <a:tab pos="444500" algn="l"/>
                          <a:tab pos="889000" algn="l"/>
                        </a:tabLst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N of patients (%)</a:t>
                      </a:r>
                    </a:p>
                  </a:txBody>
                  <a:tcPr marL="50800" marR="50800" marT="50800" marB="50800" horzOverflow="overflow">
                    <a:lnL w="0">
                      <a:miter lim="400000"/>
                    </a:lnL>
                    <a:lnR w="0">
                      <a:miter lim="400000"/>
                    </a:lnR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</a:tabLst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Moderate pain group (N=3020)</a:t>
                      </a:r>
                    </a:p>
                    <a:p>
                      <a:pPr defTabSz="457200">
                        <a:tabLst>
                          <a:tab pos="444500" algn="l"/>
                          <a:tab pos="889000" algn="l"/>
                        </a:tabLst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N of patients (%)</a:t>
                      </a:r>
                    </a:p>
                  </a:txBody>
                  <a:tcPr marL="50800" marR="50800" marT="50800" marB="50800" horzOverflow="overflow">
                    <a:lnL w="0">
                      <a:miter lim="400000"/>
                    </a:lnL>
                    <a:lnR w="0">
                      <a:miter lim="400000"/>
                    </a:lnR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  <a:tab pos="1346200" algn="l"/>
                        </a:tabLst>
                      </a:pPr>
                      <a:r>
                        <a: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Odds ratio (IC95%)</a:t>
                      </a:r>
                    </a:p>
                  </a:txBody>
                  <a:tcPr marL="50800" marR="50800" marT="50800" marB="50800" horzOverflow="overflow">
                    <a:lnL w="0">
                      <a:miter lim="400000"/>
                    </a:lnL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p-value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1005681">
                <a:tc>
                  <a:txBody>
                    <a:bodyPr/>
                    <a:lstStyle/>
                    <a:p>
                      <a:pPr algn="l" defTabSz="457200">
                        <a:defRPr sz="13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Preoperative status (Baseline)</a:t>
                      </a:r>
                    </a:p>
                    <a:p>
                      <a:pPr algn="l" defTabSz="457200">
                        <a:def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Pain score</a:t>
                      </a:r>
                    </a:p>
                    <a:p>
                      <a:pPr algn="l" defTabSz="457200">
                        <a:def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       Severe (NRS &gt;5)		</a:t>
                      </a:r>
                    </a:p>
                    <a:p>
                      <a:pPr algn="l" defTabSz="457200">
                        <a:def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       Moderate (NRS 3-4)</a:t>
                      </a:r>
                    </a:p>
                  </a:txBody>
                  <a:tcPr marL="50800" marR="50800" marT="50800" marB="50800" horzOverflow="overflow">
                    <a:lnR w="0">
                      <a:miter lim="400000"/>
                    </a:lnR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</a:tabLst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defTabSz="457200">
                        <a:tabLst>
                          <a:tab pos="444500" algn="l"/>
                          <a:tab pos="889000" algn="l"/>
                        </a:tabLst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defTabSz="457200">
                        <a:def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1417 (100)	</a:t>
                      </a:r>
                    </a:p>
                    <a:p>
                      <a:pPr defTabSz="457200">
                        <a:def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0</a:t>
                      </a:r>
                    </a:p>
                  </a:txBody>
                  <a:tcPr marL="50800" marR="50800" marT="50800" marB="50800" horzOverflow="overflow">
                    <a:lnL w="0">
                      <a:miter lim="400000"/>
                    </a:lnL>
                    <a:lnR w="0">
                      <a:miter lim="400000"/>
                    </a:lnR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</a:tabLst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defTabSz="457200">
                        <a:tabLst>
                          <a:tab pos="444500" algn="l"/>
                          <a:tab pos="889000" algn="l"/>
                        </a:tabLst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defTabSz="457200">
                        <a:tabLst>
                          <a:tab pos="444500" algn="l"/>
                          <a:tab pos="889000" algn="l"/>
                        </a:tabLst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0</a:t>
                      </a:r>
                    </a:p>
                    <a:p>
                      <a:pPr defTabSz="457200">
                        <a:def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3020 (100)</a:t>
                      </a:r>
                    </a:p>
                  </a:txBody>
                  <a:tcPr marL="50800" marR="50800" marT="50800" marB="50800" horzOverflow="overflow">
                    <a:lnL w="0">
                      <a:miter lim="400000"/>
                    </a:lnL>
                    <a:lnR w="0">
                      <a:miter lim="400000"/>
                    </a:lnR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  <a:tab pos="1346200" algn="l"/>
                        </a:tabLst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0">
                      <a:miter lim="400000"/>
                    </a:lnL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1073919">
                <a:tc>
                  <a:txBody>
                    <a:bodyPr/>
                    <a:lstStyle/>
                    <a:p>
                      <a:pPr algn="l" defTabSz="449580">
                        <a:lnSpc>
                          <a:spcPct val="150000"/>
                        </a:lnSpc>
                        <a:defRPr sz="13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Satisfaction degree after surgery</a:t>
                      </a:r>
                    </a:p>
                    <a:p>
                      <a:pPr algn="l" defTabSz="44958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Total of answer</a:t>
                      </a:r>
                    </a:p>
                    <a:p>
                      <a:pPr marL="113731" algn="l" defTabSz="44958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 Excellent</a:t>
                      </a:r>
                    </a:p>
                    <a:p>
                      <a:pPr marL="113731" algn="l" defTabSz="44958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 Good</a:t>
                      </a:r>
                    </a:p>
                    <a:p>
                      <a:pPr marL="113731" algn="l" defTabSz="44958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 Medium</a:t>
                      </a:r>
                    </a:p>
                    <a:p>
                      <a:pPr marL="113731" algn="l" defTabSz="44958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 Bad</a:t>
                      </a:r>
                    </a:p>
                  </a:txBody>
                  <a:tcPr marL="50800" marR="50800" marT="50800" marB="50800" horzOverflow="overflow">
                    <a:lnR w="0">
                      <a:miter lim="400000"/>
                    </a:lnR>
                    <a:lnT w="19050">
                      <a:solidFill>
                        <a:srgbClr val="000001"/>
                      </a:solidFill>
                      <a:miter lim="400000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49580"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defTabSz="44958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716 (50.5)</a:t>
                      </a:r>
                    </a:p>
                    <a:p>
                      <a:pPr defTabSz="44958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213  (29.7)</a:t>
                      </a:r>
                    </a:p>
                    <a:p>
                      <a:pPr defTabSz="44958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467 (65.2)</a:t>
                      </a:r>
                    </a:p>
                    <a:p>
                      <a:pPr defTabSz="44958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27 (3.7)</a:t>
                      </a:r>
                    </a:p>
                    <a:p>
                      <a:pPr defTabSz="44958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9 (1.3)</a:t>
                      </a:r>
                    </a:p>
                  </a:txBody>
                  <a:tcPr marL="50800" marR="50800" marT="50800" marB="50800" horzOverflow="overflow">
                    <a:lnL w="0">
                      <a:miter lim="400000"/>
                    </a:lnL>
                    <a:lnR w="0">
                      <a:miter lim="400000"/>
                    </a:lnR>
                    <a:lnT w="19050">
                      <a:solidFill>
                        <a:srgbClr val="000001"/>
                      </a:solidFill>
                      <a:miter lim="400000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49580"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defTabSz="44958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1375 (45.5)</a:t>
                      </a:r>
                    </a:p>
                    <a:p>
                      <a:pPr defTabSz="44958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416 (30.3)</a:t>
                      </a:r>
                    </a:p>
                    <a:p>
                      <a:pPr defTabSz="44958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917 (66.7)</a:t>
                      </a:r>
                    </a:p>
                    <a:p>
                      <a:pPr defTabSz="44958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32 (2.3)</a:t>
                      </a:r>
                    </a:p>
                    <a:p>
                      <a:pPr defTabSz="44958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10 (0.7)</a:t>
                      </a:r>
                    </a:p>
                  </a:txBody>
                  <a:tcPr marL="50800" marR="50800" marT="50800" marB="50800" horzOverflow="overflow">
                    <a:lnL w="0">
                      <a:miter lim="400000"/>
                    </a:lnL>
                    <a:lnR w="0">
                      <a:miter lim="400000"/>
                    </a:lnR>
                    <a:lnT w="19050">
                      <a:solidFill>
                        <a:srgbClr val="000001"/>
                      </a:solidFill>
                      <a:miter lim="400000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49580"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defTabSz="449580"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defTabSz="44958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0.9762 (0.7969 - 1.1942)</a:t>
                      </a:r>
                    </a:p>
                    <a:p>
                      <a:pPr defTabSz="44958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0.9368 (0.7712 - 1.1389)</a:t>
                      </a:r>
                    </a:p>
                    <a:p>
                      <a:pPr defTabSz="44958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1.6443 (0.9394 - 2.8586)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def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1.7372 (0.6214 - 4.7808)</a:t>
                      </a:r>
                    </a:p>
                  </a:txBody>
                  <a:tcPr marL="50800" marR="50800" marT="50800" marB="50800" horzOverflow="overflow">
                    <a:lnL w="0">
                      <a:miter lim="400000"/>
                    </a:lnL>
                    <a:lnT w="19050">
                      <a:solidFill>
                        <a:srgbClr val="000001"/>
                      </a:solidFill>
                      <a:miter lim="400000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49580"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defTabSz="449580"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defTabSz="44958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NS</a:t>
                      </a:r>
                    </a:p>
                    <a:p>
                      <a:pPr defTabSz="44958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NS</a:t>
                      </a:r>
                    </a:p>
                    <a:p>
                      <a:pPr defTabSz="44958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NS</a:t>
                      </a:r>
                    </a:p>
                    <a:p>
                      <a:pPr defTabSz="449580">
                        <a:lnSpc>
                          <a:spcPct val="150000"/>
                        </a:lnSpc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NS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41" name="Shape 241"/>
          <p:cNvSpPr>
            <a:spLocks noGrp="1"/>
          </p:cNvSpPr>
          <p:nvPr>
            <p:ph type="ctrTitle"/>
          </p:nvPr>
        </p:nvSpPr>
        <p:spPr>
          <a:xfrm>
            <a:off x="850900" y="-152400"/>
            <a:ext cx="10464800" cy="1526878"/>
          </a:xfrm>
          <a:prstGeom prst="rect">
            <a:avLst/>
          </a:prstGeom>
        </p:spPr>
        <p:txBody>
          <a:bodyPr lIns="65022" tIns="65022" rIns="65022" bIns="65022" anchor="ctr"/>
          <a:lstStyle>
            <a:lvl1pPr defTabSz="1300480">
              <a:defRPr sz="3800" b="1">
                <a:solidFill>
                  <a:srgbClr val="01199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Satisfaction rate after 2 years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/>
          </p:cNvSpPr>
          <p:nvPr>
            <p:ph type="ctrTitle"/>
          </p:nvPr>
        </p:nvSpPr>
        <p:spPr>
          <a:xfrm>
            <a:off x="1270000" y="268856"/>
            <a:ext cx="10464800" cy="718793"/>
          </a:xfrm>
          <a:prstGeom prst="rect">
            <a:avLst/>
          </a:prstGeom>
        </p:spPr>
        <p:txBody>
          <a:bodyPr/>
          <a:lstStyle>
            <a:lvl1pPr>
              <a:defRPr sz="3800" b="1">
                <a:solidFill>
                  <a:srgbClr val="01199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Conclusions</a:t>
            </a:r>
          </a:p>
        </p:txBody>
      </p:sp>
      <p:sp>
        <p:nvSpPr>
          <p:cNvPr id="244" name="Shape 244"/>
          <p:cNvSpPr>
            <a:spLocks noGrp="1"/>
          </p:cNvSpPr>
          <p:nvPr>
            <p:ph type="subTitle" idx="1"/>
          </p:nvPr>
        </p:nvSpPr>
        <p:spPr>
          <a:xfrm>
            <a:off x="495300" y="1588839"/>
            <a:ext cx="11173222" cy="7005986"/>
          </a:xfrm>
          <a:prstGeom prst="rect">
            <a:avLst/>
          </a:prstGeom>
          <a:ln w="25400">
            <a:solidFill>
              <a:srgbClr val="85888D"/>
            </a:solidFill>
          </a:ln>
        </p:spPr>
        <p:txBody>
          <a:bodyPr lIns="65022" tIns="65022" rIns="65022" bIns="65022"/>
          <a:lstStyle/>
          <a:p>
            <a:pPr marL="139861" indent="-139861" algn="l" defTabSz="369919">
              <a:buSzPct val="75000"/>
              <a:buChar char="•"/>
              <a:tabLst>
                <a:tab pos="101600" algn="l"/>
                <a:tab pos="355600" algn="l"/>
              </a:tabLst>
              <a:defRPr sz="2262">
                <a:solidFill>
                  <a:srgbClr val="011993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  <a:p>
            <a:pPr marL="139861" indent="-139861" algn="l" defTabSz="369919">
              <a:lnSpc>
                <a:spcPct val="200000"/>
              </a:lnSpc>
              <a:buSzPct val="75000"/>
              <a:buChar char="•"/>
              <a:tabLst>
                <a:tab pos="101600" algn="l"/>
                <a:tab pos="355600" algn="l"/>
              </a:tabLst>
              <a:defRPr sz="2262">
                <a:solidFill>
                  <a:srgbClr val="011993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Pain incidence before GHR is around 27% with 9% of severe pain;</a:t>
            </a:r>
          </a:p>
          <a:p>
            <a:pPr marL="139861" indent="-139861" algn="l" defTabSz="369919">
              <a:lnSpc>
                <a:spcPct val="200000"/>
              </a:lnSpc>
              <a:buSzPct val="75000"/>
              <a:buChar char="•"/>
              <a:tabLst>
                <a:tab pos="101600" algn="l"/>
                <a:tab pos="355600" algn="l"/>
              </a:tabLst>
              <a:defRPr sz="2262">
                <a:solidFill>
                  <a:srgbClr val="011993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We obtained a complete description of preoperative pain (baseline)</a:t>
            </a:r>
          </a:p>
          <a:p>
            <a:pPr marL="139861" indent="-139861" algn="l" defTabSz="369919">
              <a:lnSpc>
                <a:spcPct val="200000"/>
              </a:lnSpc>
              <a:buSzPct val="75000"/>
              <a:buChar char="•"/>
              <a:tabLst>
                <a:tab pos="101600" algn="l"/>
                <a:tab pos="355600" algn="l"/>
              </a:tabLst>
              <a:defRPr sz="2262">
                <a:solidFill>
                  <a:srgbClr val="011993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 Anterograde comparaison from baseline between preoperative and postoperative pain show the real interest of groin hernia repair;</a:t>
            </a:r>
          </a:p>
          <a:p>
            <a:pPr marL="139861" indent="-139861" algn="l" defTabSz="369919">
              <a:lnSpc>
                <a:spcPct val="200000"/>
              </a:lnSpc>
              <a:buSzPct val="75000"/>
              <a:buChar char="•"/>
              <a:tabLst>
                <a:tab pos="101600" algn="l"/>
                <a:tab pos="355600" algn="l"/>
              </a:tabLst>
              <a:defRPr sz="2262">
                <a:solidFill>
                  <a:srgbClr val="011993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In most of case, groin pain seems to be linked to hernia pathology because it disappear or decrease after GHR;</a:t>
            </a:r>
          </a:p>
          <a:p>
            <a:pPr marL="139861" indent="-139861" algn="l" defTabSz="369919">
              <a:lnSpc>
                <a:spcPct val="200000"/>
              </a:lnSpc>
              <a:buSzPct val="75000"/>
              <a:buChar char="•"/>
              <a:tabLst>
                <a:tab pos="101600" algn="l"/>
                <a:tab pos="355600" algn="l"/>
              </a:tabLst>
              <a:defRPr sz="2262">
                <a:solidFill>
                  <a:srgbClr val="011993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In our series, we confirm obesity, sex female, depression, hight intra-abdominal pressure causes and smoking as risk factors of pre and postoperative groin pain.</a:t>
            </a:r>
          </a:p>
          <a:p>
            <a:pPr marL="139861" indent="-139861" algn="l" defTabSz="369919">
              <a:lnSpc>
                <a:spcPct val="200000"/>
              </a:lnSpc>
              <a:buSzPct val="75000"/>
              <a:buChar char="•"/>
              <a:tabLst>
                <a:tab pos="101600" algn="l"/>
                <a:tab pos="355600" algn="l"/>
              </a:tabLst>
              <a:defRPr sz="2262">
                <a:solidFill>
                  <a:srgbClr val="011993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Preoperative pain stratification is mandatory for better understand postoperative pain </a:t>
            </a:r>
          </a:p>
        </p:txBody>
      </p:sp>
      <p:pic>
        <p:nvPicPr>
          <p:cNvPr id="245" name="image2.png" descr="C:\Users\Jean-François\Documents\HERNIE CLUB HERNIE\LOGO\LOGO OFFICIEL en définition maximale\logo_Club_Hernie_fin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85683" y="177621"/>
            <a:ext cx="2263741" cy="13152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/>
        </p:nvSpPr>
        <p:spPr>
          <a:xfrm>
            <a:off x="1111436" y="3276600"/>
            <a:ext cx="10781928" cy="128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60684" indent="-260684" algn="l" defTabSz="425194">
              <a:buSzPct val="100000"/>
              <a:buChar char="•"/>
              <a:tabLst>
                <a:tab pos="127000" algn="l"/>
                <a:tab pos="419100" algn="l"/>
              </a:tabLst>
              <a:defRPr sz="2600">
                <a:solidFill>
                  <a:srgbClr val="011993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What about follow-up of asymptomatic patients in preoperative period?</a:t>
            </a:r>
          </a:p>
          <a:p>
            <a:pPr marL="260684" indent="-260684" algn="l" defTabSz="425194">
              <a:buSzPct val="100000"/>
              <a:buChar char="•"/>
              <a:tabLst>
                <a:tab pos="127000" algn="l"/>
                <a:tab pos="419100" algn="l"/>
              </a:tabLst>
              <a:defRPr sz="2600">
                <a:solidFill>
                  <a:srgbClr val="011993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  <a:p>
            <a:pPr marL="260684" indent="-260684" algn="l" defTabSz="425194">
              <a:buSzPct val="100000"/>
              <a:buChar char="•"/>
              <a:tabLst>
                <a:tab pos="127000" algn="l"/>
                <a:tab pos="419100" algn="l"/>
              </a:tabLst>
              <a:defRPr sz="2600">
                <a:solidFill>
                  <a:srgbClr val="011993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Which could be be the interest of a Preoperative Pain score?</a:t>
            </a:r>
          </a:p>
        </p:txBody>
      </p:sp>
      <p:sp>
        <p:nvSpPr>
          <p:cNvPr id="248" name="Shape 248"/>
          <p:cNvSpPr/>
          <p:nvPr/>
        </p:nvSpPr>
        <p:spPr>
          <a:xfrm>
            <a:off x="5077451" y="225639"/>
            <a:ext cx="2849898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25194" indent="-425194" algn="l" defTabSz="425194">
              <a:tabLst>
                <a:tab pos="127000" algn="l"/>
                <a:tab pos="419100" algn="l"/>
              </a:tabLst>
              <a:defRPr sz="3800" b="1">
                <a:solidFill>
                  <a:srgbClr val="01199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Next steps:</a:t>
            </a:r>
          </a:p>
        </p:txBody>
      </p:sp>
      <p:pic>
        <p:nvPicPr>
          <p:cNvPr id="249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7388" y="208832"/>
            <a:ext cx="3042111" cy="210024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image2.png" descr="C:\Users\Jean-François\Documents\HERNIE CLUB HERNIE\LOGO\LOGO OFFICIEL en définition maximale\logo_Club_Hernie_fina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85683" y="177621"/>
            <a:ext cx="2263741" cy="131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24759" y="5576956"/>
            <a:ext cx="4935091" cy="36965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2.png" descr="C:\Users\Jean-François\Documents\HERNIE CLUB HERNIE\LOGO\LOGO OFFICIEL en définition maximale\logo_Club_Hernie_fin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53784" y="130578"/>
            <a:ext cx="2263741" cy="13152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30910" y="1347530"/>
            <a:ext cx="5723631" cy="3198968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/>
          <p:nvPr/>
        </p:nvSpPr>
        <p:spPr>
          <a:xfrm>
            <a:off x="856434" y="7545171"/>
            <a:ext cx="5499542" cy="1758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1000"/>
              </a:lnSpc>
              <a:defRPr sz="2500" b="1">
                <a:solidFill>
                  <a:srgbClr val="011993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"an unpleasant sensory and emotional experience associated with actual or potential tissue damage, or </a:t>
            </a:r>
            <a:r>
              <a:rPr sz="2800" u="sng"/>
              <a:t>described</a:t>
            </a:r>
            <a:r>
              <a:rPr sz="2800"/>
              <a:t> </a:t>
            </a:r>
            <a:r>
              <a:t>in terms of such damage”</a:t>
            </a:r>
          </a:p>
        </p:txBody>
      </p:sp>
      <p:sp>
        <p:nvSpPr>
          <p:cNvPr id="136" name="Shape 136"/>
          <p:cNvSpPr/>
          <p:nvPr/>
        </p:nvSpPr>
        <p:spPr>
          <a:xfrm>
            <a:off x="2712802" y="150448"/>
            <a:ext cx="8010998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300" b="1">
                <a:solidFill>
                  <a:srgbClr val="01199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Introduction</a:t>
            </a:r>
          </a:p>
        </p:txBody>
      </p:sp>
      <p:pic>
        <p:nvPicPr>
          <p:cNvPr id="137" name="image1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95845" y="3784112"/>
            <a:ext cx="8852030" cy="3827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age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06795" y="1190525"/>
            <a:ext cx="9068928" cy="2380579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/>
          <p:nvPr/>
        </p:nvSpPr>
        <p:spPr>
          <a:xfrm>
            <a:off x="3975099" y="6721223"/>
            <a:ext cx="1" cy="762002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40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66959" y="6384673"/>
            <a:ext cx="6112213" cy="2882902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/>
          <p:nvPr/>
        </p:nvSpPr>
        <p:spPr>
          <a:xfrm>
            <a:off x="6494412" y="7969250"/>
            <a:ext cx="4236140" cy="0"/>
          </a:xfrm>
          <a:prstGeom prst="line">
            <a:avLst/>
          </a:prstGeom>
          <a:ln w="25400">
            <a:solidFill>
              <a:srgbClr val="FF2600"/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ctrTitle"/>
          </p:nvPr>
        </p:nvSpPr>
        <p:spPr>
          <a:xfrm>
            <a:off x="1269999" y="222795"/>
            <a:ext cx="10464801" cy="818605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rgbClr val="01199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Groin pain physio-pathology</a:t>
            </a:r>
          </a:p>
        </p:txBody>
      </p:sp>
      <p:sp>
        <p:nvSpPr>
          <p:cNvPr id="144" name="Shape 144"/>
          <p:cNvSpPr>
            <a:spLocks noGrp="1"/>
          </p:cNvSpPr>
          <p:nvPr>
            <p:ph type="subTitle" sz="quarter" idx="1"/>
          </p:nvPr>
        </p:nvSpPr>
        <p:spPr>
          <a:xfrm>
            <a:off x="9344542" y="1971214"/>
            <a:ext cx="3161507" cy="2561216"/>
          </a:xfrm>
          <a:prstGeom prst="rect">
            <a:avLst/>
          </a:prstGeom>
        </p:spPr>
        <p:txBody>
          <a:bodyPr/>
          <a:lstStyle>
            <a:lvl1pPr defTabSz="374880">
              <a:lnSpc>
                <a:spcPct val="81000"/>
              </a:lnSpc>
              <a:defRPr sz="2139" b="1">
                <a:solidFill>
                  <a:srgbClr val="011993"/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indent="146692" defTabSz="374880">
              <a:lnSpc>
                <a:spcPct val="81000"/>
              </a:lnSpc>
              <a:spcBef>
                <a:spcPts val="300"/>
              </a:spcBef>
              <a:defRPr sz="2139" b="1">
                <a:solidFill>
                  <a:srgbClr val="011993"/>
                </a:solidFill>
                <a:latin typeface="+mj-lt"/>
                <a:ea typeface="+mj-ea"/>
                <a:cs typeface="+mj-cs"/>
                <a:sym typeface="Helvetica"/>
              </a:defRPr>
            </a:lvl2pPr>
          </a:lstStyle>
          <a:p>
            <a:r>
              <a:t>A large number of manifestation depending by organ involvement in the hernia sac</a:t>
            </a:r>
          </a:p>
          <a:p>
            <a:pPr lvl="1"/>
            <a:r>
              <a:t>Is groin pain consequence of neuronal compression?</a:t>
            </a:r>
          </a:p>
        </p:txBody>
      </p:sp>
      <p:pic>
        <p:nvPicPr>
          <p:cNvPr id="145" name="image2.png" descr="C:\Users\Jean-François\Documents\HERNIE CLUB HERNIE\LOGO\LOGO OFFICIEL en définition maximale\logo_Club_Hernie_fin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85683" y="177621"/>
            <a:ext cx="2263741" cy="13152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8" name="Group 148"/>
          <p:cNvGrpSpPr/>
          <p:nvPr/>
        </p:nvGrpSpPr>
        <p:grpSpPr>
          <a:xfrm>
            <a:off x="3984498" y="5462243"/>
            <a:ext cx="8700781" cy="3265567"/>
            <a:chOff x="0" y="0"/>
            <a:chExt cx="8700779" cy="3265565"/>
          </a:xfrm>
        </p:grpSpPr>
        <p:sp>
          <p:nvSpPr>
            <p:cNvPr id="146" name="Shape 146"/>
            <p:cNvSpPr/>
            <p:nvPr/>
          </p:nvSpPr>
          <p:spPr>
            <a:xfrm>
              <a:off x="0" y="0"/>
              <a:ext cx="8700780" cy="3265566"/>
            </a:xfrm>
            <a:prstGeom prst="rect">
              <a:avLst/>
            </a:prstGeom>
            <a:solidFill>
              <a:srgbClr val="00206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650240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pic>
          <p:nvPicPr>
            <p:cNvPr id="147" name="image11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8472599" cy="2994895"/>
            </a:xfrm>
            <a:prstGeom prst="rect">
              <a:avLst/>
            </a:prstGeom>
            <a:ln w="25400" cap="flat">
              <a:solidFill>
                <a:srgbClr val="FFC000"/>
              </a:solidFill>
              <a:prstDash val="solid"/>
              <a:round/>
            </a:ln>
            <a:effectLst/>
          </p:spPr>
        </p:pic>
      </p:grpSp>
      <p:pic>
        <p:nvPicPr>
          <p:cNvPr id="149" name="image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3510" y="1546328"/>
            <a:ext cx="9100665" cy="2896052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245802" y="5086098"/>
            <a:ext cx="3674790" cy="3718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914400">
              <a:lnSpc>
                <a:spcPct val="81000"/>
              </a:lnSpc>
              <a:spcBef>
                <a:spcPts val="1000"/>
              </a:spcBef>
              <a:defRPr sz="2400">
                <a:solidFill>
                  <a:srgbClr val="01199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  <a:p>
            <a:pPr marL="685800" lvl="1" indent="-228600" algn="l" defTabSz="914400">
              <a:lnSpc>
                <a:spcPct val="81000"/>
              </a:lnSpc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1199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Neuropathic</a:t>
            </a:r>
          </a:p>
          <a:p>
            <a:pPr marL="685800" lvl="1" indent="-228600" algn="l" defTabSz="914400">
              <a:lnSpc>
                <a:spcPct val="81000"/>
              </a:lnSpc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1199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Non-neuropathic: somatic / visceral</a:t>
            </a:r>
          </a:p>
          <a:p>
            <a:pPr marL="685800" lvl="1" indent="-228600" algn="l" defTabSz="914400">
              <a:lnSpc>
                <a:spcPct val="81000"/>
              </a:lnSpc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1199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Central or peripheral neuronal sensibilisation </a:t>
            </a:r>
          </a:p>
          <a:p>
            <a:pPr marL="685800" lvl="1" indent="-228600" algn="l" defTabSz="914400">
              <a:lnSpc>
                <a:spcPct val="81000"/>
              </a:lnSpc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1199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Inappropriate neuronal plasticity </a:t>
            </a:r>
          </a:p>
          <a:p>
            <a:pPr marL="685800" lvl="1" indent="-228600" algn="l" defTabSz="914400">
              <a:lnSpc>
                <a:spcPct val="81000"/>
              </a:lnSpc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1199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Immune</a:t>
            </a:r>
          </a:p>
          <a:p>
            <a:pPr marL="685800" lvl="1" indent="-228600" algn="l" defTabSz="914400">
              <a:lnSpc>
                <a:spcPct val="81000"/>
              </a:lnSpc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1199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alteration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xfrm>
            <a:off x="952500" y="190499"/>
            <a:ext cx="11099800" cy="870406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rgbClr val="01199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Groin pain…differential diagnosis</a:t>
            </a:r>
          </a:p>
        </p:txBody>
      </p:sp>
      <p:pic>
        <p:nvPicPr>
          <p:cNvPr id="153" name="image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3287" y="4133850"/>
            <a:ext cx="10720539" cy="4921137"/>
          </a:xfrm>
          <a:prstGeom prst="rect">
            <a:avLst/>
          </a:prstGeom>
          <a:ln w="38100">
            <a:solidFill>
              <a:srgbClr val="011993"/>
            </a:solidFill>
          </a:ln>
        </p:spPr>
      </p:pic>
      <p:pic>
        <p:nvPicPr>
          <p:cNvPr id="154" name="image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126" y="1308100"/>
            <a:ext cx="9436354" cy="13990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ge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97370" y="1932306"/>
            <a:ext cx="2301458" cy="19461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age1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19855" y="2865278"/>
            <a:ext cx="4848735" cy="7102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2.png" descr="C:\Users\Jean-François\Documents\HERNIE CLUB HERNIE\LOGO\LOGO OFFICIEL en définition maximale\logo_Club_Hernie_final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485683" y="177621"/>
            <a:ext cx="2263741" cy="13152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xfrm>
            <a:off x="674491" y="1300955"/>
            <a:ext cx="8638019" cy="1315246"/>
          </a:xfrm>
          <a:prstGeom prst="rect">
            <a:avLst/>
          </a:prstGeom>
        </p:spPr>
        <p:txBody>
          <a:bodyPr/>
          <a:lstStyle>
            <a:lvl1pPr marL="0" indent="0" defTabSz="233679">
              <a:spcBef>
                <a:spcPts val="1600"/>
              </a:spcBef>
              <a:buSzTx/>
              <a:buNone/>
              <a:defRPr sz="1400" b="1">
                <a:solidFill>
                  <a:srgbClr val="011993"/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marL="0" indent="91439" defTabSz="233679">
              <a:spcBef>
                <a:spcPts val="600"/>
              </a:spcBef>
              <a:buSzTx/>
              <a:buNone/>
              <a:defRPr sz="1400" b="1">
                <a:solidFill>
                  <a:srgbClr val="011993"/>
                </a:solidFill>
                <a:latin typeface="+mj-lt"/>
                <a:ea typeface="+mj-ea"/>
                <a:cs typeface="+mj-cs"/>
                <a:sym typeface="Helvetica"/>
              </a:defRPr>
            </a:lvl2pPr>
          </a:lstStyle>
          <a:p>
            <a:r>
              <a:t>Preoperative groin pain is an independent risk factor of postoperative chronic pain</a:t>
            </a:r>
          </a:p>
          <a:p>
            <a:pPr lvl="1"/>
            <a:r>
              <a:t>(Franneby 2006, Kalliomaki 2008, O’Dwyer 2005, Poobalan 2001)</a:t>
            </a:r>
          </a:p>
        </p:txBody>
      </p:sp>
      <p:pic>
        <p:nvPicPr>
          <p:cNvPr id="160" name="image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45374" y="1565104"/>
            <a:ext cx="3841266" cy="4822616"/>
          </a:xfrm>
          <a:prstGeom prst="rect">
            <a:avLst/>
          </a:prstGeom>
          <a:ln w="38100" cap="sq">
            <a:solidFill>
              <a:srgbClr val="FFC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161" name="Shape 161"/>
          <p:cNvSpPr>
            <a:spLocks noGrp="1"/>
          </p:cNvSpPr>
          <p:nvPr>
            <p:ph type="title"/>
          </p:nvPr>
        </p:nvSpPr>
        <p:spPr>
          <a:xfrm>
            <a:off x="1155700" y="215899"/>
            <a:ext cx="11099800" cy="862313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rgbClr val="01199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….Postoperative chronic pain</a:t>
            </a:r>
          </a:p>
        </p:txBody>
      </p:sp>
      <p:pic>
        <p:nvPicPr>
          <p:cNvPr id="162" name="image2.png" descr="C:\Users\Jean-François\Documents\HERNIE CLUB HERNIE\LOGO\LOGO OFFICIEL en définition maximale\logo_Club_Hernie_fina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85683" y="177621"/>
            <a:ext cx="2263741" cy="131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age1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0950" y="2061919"/>
            <a:ext cx="6979701" cy="1670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age1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55545" y="2440346"/>
            <a:ext cx="1913252" cy="913498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/>
          <p:nvPr/>
        </p:nvSpPr>
        <p:spPr>
          <a:xfrm>
            <a:off x="270097" y="7921508"/>
            <a:ext cx="12125426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01199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Few studies are available with a complete preoperative stratification of pain and relative comparaison with postoperative follow-up</a:t>
            </a:r>
          </a:p>
        </p:txBody>
      </p:sp>
      <p:pic>
        <p:nvPicPr>
          <p:cNvPr id="166" name="image6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31809" y="5718867"/>
            <a:ext cx="8388727" cy="2038433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1210442" y="3867048"/>
            <a:ext cx="6831460" cy="171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defTabSz="420623">
              <a:lnSpc>
                <a:spcPct val="81000"/>
              </a:lnSpc>
              <a:defRPr sz="2500">
                <a:solidFill>
                  <a:srgbClr val="011993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In the literature, out of complicated hernias, groin pain has an incidence around 36%-69%. </a:t>
            </a:r>
          </a:p>
          <a:p>
            <a:pPr defTabSz="420623">
              <a:lnSpc>
                <a:spcPct val="81000"/>
              </a:lnSpc>
              <a:defRPr sz="2500">
                <a:solidFill>
                  <a:srgbClr val="011993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But in the most of cases is a discomfort like a pincement that disappear after rest.</a:t>
            </a:r>
          </a:p>
          <a:p>
            <a:pPr defTabSz="420623">
              <a:lnSpc>
                <a:spcPct val="81000"/>
              </a:lnSpc>
              <a:defRPr sz="2500">
                <a:solidFill>
                  <a:srgbClr val="011993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Natural history is accentuation.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1" build="p" bldLvl="5" animBg="1" advAuto="0"/>
      <p:bldP spid="160" grpId="2" animBg="1" advAuto="0"/>
      <p:bldP spid="167" grpId="3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0" name="Shape 170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71" name="image14.png"/>
          <p:cNvPicPr>
            <a:picLocks noChangeAspect="1"/>
          </p:cNvPicPr>
          <p:nvPr/>
        </p:nvPicPr>
        <p:blipFill>
          <a:blip r:embed="rId2">
            <a:extLst/>
          </a:blip>
          <a:srcRect t="13799"/>
          <a:stretch>
            <a:fillRect/>
          </a:stretch>
        </p:blipFill>
        <p:spPr>
          <a:xfrm>
            <a:off x="200145" y="1520598"/>
            <a:ext cx="12914287" cy="6335192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/>
        </p:nvSpPr>
        <p:spPr>
          <a:xfrm>
            <a:off x="1046576" y="211461"/>
            <a:ext cx="10982866" cy="714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 anchor="ctr">
            <a:normAutofit/>
          </a:bodyPr>
          <a:lstStyle>
            <a:lvl1pPr defTabSz="1300480">
              <a:defRPr sz="3800" b="1">
                <a:solidFill>
                  <a:srgbClr val="01199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Objectifs </a:t>
            </a:r>
          </a:p>
        </p:txBody>
      </p:sp>
      <p:pic>
        <p:nvPicPr>
          <p:cNvPr id="173" name="image2.png" descr="C:\Users\Jean-François\Documents\HERNIE CLUB HERNIE\LOGO\LOGO OFFICIEL en définition maximale\logo_Club_Hernie_fina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48118" y="79777"/>
            <a:ext cx="2358915" cy="1370532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74" name="Table 174"/>
          <p:cNvGraphicFramePr/>
          <p:nvPr/>
        </p:nvGraphicFramePr>
        <p:xfrm>
          <a:off x="2583117" y="3183307"/>
          <a:ext cx="8148367" cy="406400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2052099"/>
                <a:gridCol w="6096268"/>
              </a:tblGrid>
              <a:tr h="478155">
                <a:tc>
                  <a:txBody>
                    <a:bodyPr/>
                    <a:lstStyle/>
                    <a:p>
                      <a:pPr algn="l" defTabSz="457200">
                        <a:tabLst>
                          <a:tab pos="444500" algn="l"/>
                          <a:tab pos="889000" algn="l"/>
                          <a:tab pos="1346200" algn="l"/>
                        </a:tabLst>
                      </a:pPr>
                      <a:r>
                        <a:rPr sz="16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Patient caracteristics </a:t>
                      </a:r>
                    </a:p>
                  </a:txBody>
                  <a:tcPr marL="50800" marR="50800" marT="50800" marB="50800" horzOverflow="overflow">
                    <a:lnR w="19050">
                      <a:solidFill>
                        <a:srgbClr val="000001"/>
                      </a:solidFill>
                      <a:miter lim="400000"/>
                    </a:lnR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47900" algn="l"/>
                          <a:tab pos="2692400" algn="l"/>
                          <a:tab pos="3136900" algn="l"/>
                          <a:tab pos="3594100" algn="l"/>
                          <a:tab pos="4038600" algn="l"/>
                          <a:tab pos="44958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Age, sex, BMI, weight, height, work occupation, sport activity, smoking, high abdominal pressure event, risk factors of a bad healing, ASA score.</a:t>
                      </a:r>
                    </a:p>
                    <a:p>
                      <a:pPr algn="l" defTabSz="457200"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47900" algn="l"/>
                          <a:tab pos="2692400" algn="l"/>
                          <a:tab pos="3136900" algn="l"/>
                          <a:tab pos="3594100" algn="l"/>
                          <a:tab pos="4038600" algn="l"/>
                          <a:tab pos="44958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   </a:t>
                      </a:r>
                    </a:p>
                  </a:txBody>
                  <a:tcPr marL="50800" marR="50800" marT="50800" marB="50800" horzOverflow="overflow">
                    <a:lnL w="19050">
                      <a:solidFill>
                        <a:srgbClr val="000001"/>
                      </a:solidFill>
                      <a:miter lim="400000"/>
                    </a:lnL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A9A9A9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algn="l" defTabSz="457200">
                        <a:tabLst>
                          <a:tab pos="444500" algn="l"/>
                          <a:tab pos="889000" algn="l"/>
                          <a:tab pos="1346200" algn="l"/>
                        </a:tabLst>
                      </a:pPr>
                      <a:r>
                        <a:rPr sz="16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Hernia caracteristics </a:t>
                      </a:r>
                    </a:p>
                  </a:txBody>
                  <a:tcPr marL="50800" marR="50800" marT="50800" marB="50800" horzOverflow="overflow">
                    <a:lnR w="19050">
                      <a:solidFill>
                        <a:srgbClr val="000001"/>
                      </a:solidFill>
                      <a:miter lim="400000"/>
                    </a:lnR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47900" algn="l"/>
                          <a:tab pos="2692400" algn="l"/>
                          <a:tab pos="3136900" algn="l"/>
                          <a:tab pos="3594100" algn="l"/>
                          <a:tab pos="4038600" algn="l"/>
                          <a:tab pos="4495800" algn="l"/>
                        </a:tabLst>
                      </a:pPr>
                      <a:r>
                        <a: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side, clinical presentation (pain, time of presentation, frequency), quality of life alteration, localization in groin region, preoperative echography, recurrence and previous repair.</a:t>
                      </a:r>
                    </a:p>
                  </a:txBody>
                  <a:tcPr marL="50800" marR="50800" marT="50800" marB="50800" horzOverflow="overflow">
                    <a:lnL w="19050">
                      <a:solidFill>
                        <a:srgbClr val="000001"/>
                      </a:solidFill>
                      <a:miter lim="400000"/>
                    </a:lnL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A9A9A9"/>
                    </a:solidFill>
                  </a:tcPr>
                </a:tc>
              </a:tr>
              <a:tr h="484505">
                <a:tc>
                  <a:txBody>
                    <a:bodyPr/>
                    <a:lstStyle/>
                    <a:p>
                      <a:pPr algn="l" defTabSz="457200">
                        <a:tabLst>
                          <a:tab pos="444500" algn="l"/>
                          <a:tab pos="889000" algn="l"/>
                          <a:tab pos="1346200" algn="l"/>
                        </a:tabLst>
                      </a:pPr>
                      <a:r>
                        <a:rPr sz="16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Intervention modality</a:t>
                      </a:r>
                    </a:p>
                  </a:txBody>
                  <a:tcPr marL="50800" marR="50800" marT="50800" marB="50800" horzOverflow="overflow">
                    <a:lnR w="19050">
                      <a:solidFill>
                        <a:srgbClr val="000001"/>
                      </a:solidFill>
                      <a:miter lim="400000"/>
                    </a:lnR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47900" algn="l"/>
                          <a:tab pos="2692400" algn="l"/>
                          <a:tab pos="3136900" algn="l"/>
                          <a:tab pos="3594100" algn="l"/>
                          <a:tab pos="4038600" algn="l"/>
                          <a:tab pos="4495800" algn="l"/>
                        </a:tabLst>
                      </a:pPr>
                      <a:r>
                        <a: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Surgeon, type of anesthesia, EHS classification, operative technic, conversion, prosthesis, prosthesis weight, prosthesis dimensions, type of fixation, nervous structures identification, intra-operative complication, operative time </a:t>
                      </a:r>
                    </a:p>
                  </a:txBody>
                  <a:tcPr marL="50800" marR="50800" marT="50800" marB="50800" horzOverflow="overflow">
                    <a:lnL w="19050">
                      <a:solidFill>
                        <a:srgbClr val="000001"/>
                      </a:solidFill>
                      <a:miter lim="400000"/>
                    </a:lnL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A9A9A9"/>
                    </a:solidFill>
                  </a:tcPr>
                </a:tc>
              </a:tr>
              <a:tr h="478155">
                <a:tc>
                  <a:txBody>
                    <a:bodyPr/>
                    <a:lstStyle/>
                    <a:p>
                      <a:pPr algn="l" defTabSz="457200">
                        <a:tabLst>
                          <a:tab pos="444500" algn="l"/>
                          <a:tab pos="889000" algn="l"/>
                          <a:tab pos="1346200" algn="l"/>
                        </a:tabLst>
                      </a:pPr>
                      <a:r>
                        <a:rPr sz="16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Others datas</a:t>
                      </a:r>
                    </a:p>
                  </a:txBody>
                  <a:tcPr marL="50800" marR="50800" marT="50800" marB="50800" horzOverflow="overflow">
                    <a:lnR w="19050">
                      <a:solidFill>
                        <a:srgbClr val="000001"/>
                      </a:solidFill>
                      <a:miter lim="400000"/>
                    </a:lnR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  <a:tab pos="2247900" algn="l"/>
                          <a:tab pos="2692400" algn="l"/>
                          <a:tab pos="3136900" algn="l"/>
                          <a:tab pos="3594100" algn="l"/>
                          <a:tab pos="4038600" algn="l"/>
                          <a:tab pos="4495800" algn="l"/>
                        </a:tabLst>
                      </a:pPr>
                      <a:r>
                        <a: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Ambulatory recovery, postoperative complication, second look, readmission, hospitalization time, postoperative NRS, interruption of work  and physical activity, clinical evaluation at 1 month, independent evaluation at 1 year, 2 years, 5 years control, quality of life questionary at 1, 2 and 5 years.  </a:t>
                      </a:r>
                    </a:p>
                  </a:txBody>
                  <a:tcPr marL="50800" marR="50800" marT="50800" marB="50800" horzOverflow="overflow">
                    <a:lnL w="19050">
                      <a:solidFill>
                        <a:srgbClr val="000001"/>
                      </a:solidFill>
                      <a:miter lim="400000"/>
                    </a:lnL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A9A9A9"/>
                    </a:solidFill>
                  </a:tcPr>
                </a:tc>
              </a:tr>
            </a:tbl>
          </a:graphicData>
        </a:graphic>
      </p:graphicFrame>
      <p:sp>
        <p:nvSpPr>
          <p:cNvPr id="175" name="Shape 175"/>
          <p:cNvSpPr/>
          <p:nvPr/>
        </p:nvSpPr>
        <p:spPr>
          <a:xfrm>
            <a:off x="1527670" y="8223249"/>
            <a:ext cx="9949459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11993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Which is incidence of severe preoperative pain?</a:t>
            </a:r>
          </a:p>
          <a:p>
            <a:pPr>
              <a:defRPr>
                <a:solidFill>
                  <a:srgbClr val="011993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Which is effect of GHR on preoperative pain?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6208042" y="876424"/>
            <a:ext cx="4195516" cy="1130052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Total of GHR</a:t>
            </a:r>
          </a:p>
          <a:p>
            <a: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(September 2011- January 2017)</a:t>
            </a:r>
          </a:p>
          <a:p>
            <a: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17118</a:t>
            </a:r>
          </a:p>
        </p:txBody>
      </p:sp>
      <p:sp>
        <p:nvSpPr>
          <p:cNvPr id="178" name="Shape 178"/>
          <p:cNvSpPr/>
          <p:nvPr/>
        </p:nvSpPr>
        <p:spPr>
          <a:xfrm flipV="1">
            <a:off x="6408072" y="2006423"/>
            <a:ext cx="1443447" cy="1443447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5296197" y="3452828"/>
            <a:ext cx="2412406" cy="787153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673 (3.9%)</a:t>
            </a:r>
          </a:p>
          <a:p>
            <a: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complicated GHR</a:t>
            </a:r>
          </a:p>
        </p:txBody>
      </p:sp>
      <p:sp>
        <p:nvSpPr>
          <p:cNvPr id="180" name="Shape 180"/>
          <p:cNvSpPr/>
          <p:nvPr/>
        </p:nvSpPr>
        <p:spPr>
          <a:xfrm flipH="1" flipV="1">
            <a:off x="8349097" y="2000973"/>
            <a:ext cx="985403" cy="1454347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7899697" y="3449817"/>
            <a:ext cx="2869606" cy="787153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16445 (96.1%)</a:t>
            </a:r>
          </a:p>
          <a:p>
            <a: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non complicated GHR</a:t>
            </a:r>
          </a:p>
        </p:txBody>
      </p:sp>
      <p:sp>
        <p:nvSpPr>
          <p:cNvPr id="182" name="Shape 182"/>
          <p:cNvSpPr/>
          <p:nvPr/>
        </p:nvSpPr>
        <p:spPr>
          <a:xfrm>
            <a:off x="7251848" y="5500045"/>
            <a:ext cx="1879304" cy="787153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12008 (73%) </a:t>
            </a:r>
          </a:p>
          <a:p>
            <a: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painless GH</a:t>
            </a:r>
          </a:p>
        </p:txBody>
      </p:sp>
      <p:sp>
        <p:nvSpPr>
          <p:cNvPr id="183" name="Shape 183"/>
          <p:cNvSpPr/>
          <p:nvPr/>
        </p:nvSpPr>
        <p:spPr>
          <a:xfrm flipV="1">
            <a:off x="8206798" y="4241800"/>
            <a:ext cx="1270001" cy="1270000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84" name="Shape 184"/>
          <p:cNvSpPr/>
          <p:nvPr/>
        </p:nvSpPr>
        <p:spPr>
          <a:xfrm flipH="1" flipV="1">
            <a:off x="9408472" y="4255842"/>
            <a:ext cx="1241916" cy="1241916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9842648" y="5500045"/>
            <a:ext cx="1650704" cy="787153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4437 (27%)</a:t>
            </a:r>
          </a:p>
          <a:p>
            <a: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painful GH</a:t>
            </a:r>
          </a:p>
        </p:txBody>
      </p:sp>
      <p:sp>
        <p:nvSpPr>
          <p:cNvPr id="186" name="Shape 186"/>
          <p:cNvSpPr/>
          <p:nvPr/>
        </p:nvSpPr>
        <p:spPr>
          <a:xfrm flipV="1">
            <a:off x="8505072" y="6300277"/>
            <a:ext cx="2133959" cy="1236917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87" name="Shape 187"/>
          <p:cNvSpPr/>
          <p:nvPr/>
        </p:nvSpPr>
        <p:spPr>
          <a:xfrm flipV="1">
            <a:off x="10668000" y="6286807"/>
            <a:ext cx="1" cy="1299905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9766448" y="7550274"/>
            <a:ext cx="1803104" cy="787152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1417 (8,9%) </a:t>
            </a:r>
          </a:p>
          <a:p>
            <a: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severe pain</a:t>
            </a:r>
          </a:p>
        </p:txBody>
      </p:sp>
      <p:sp>
        <p:nvSpPr>
          <p:cNvPr id="189" name="Shape 189"/>
          <p:cNvSpPr/>
          <p:nvPr/>
        </p:nvSpPr>
        <p:spPr>
          <a:xfrm>
            <a:off x="7683648" y="7550274"/>
            <a:ext cx="1879304" cy="787152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3020 (18,6%)</a:t>
            </a:r>
          </a:p>
          <a:p>
            <a: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moderate pain</a:t>
            </a:r>
          </a:p>
        </p:txBody>
      </p:sp>
      <p:sp>
        <p:nvSpPr>
          <p:cNvPr id="190" name="Shape 190"/>
          <p:cNvSpPr/>
          <p:nvPr/>
        </p:nvSpPr>
        <p:spPr>
          <a:xfrm>
            <a:off x="4791124" y="947116"/>
            <a:ext cx="1088976" cy="9886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538" y="14470"/>
                </a:moveTo>
                <a:lnTo>
                  <a:pt x="14538" y="21600"/>
                </a:lnTo>
                <a:lnTo>
                  <a:pt x="0" y="10800"/>
                </a:lnTo>
                <a:lnTo>
                  <a:pt x="14538" y="0"/>
                </a:lnTo>
                <a:lnTo>
                  <a:pt x="14538" y="7130"/>
                </a:lnTo>
                <a:lnTo>
                  <a:pt x="21600" y="7130"/>
                </a:lnTo>
                <a:lnTo>
                  <a:pt x="21600" y="1447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110064" y="751204"/>
            <a:ext cx="4714108" cy="2637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 defTabSz="914400">
              <a:lnSpc>
                <a:spcPct val="90000"/>
              </a:lnSpc>
              <a:spcBef>
                <a:spcPts val="500"/>
              </a:spcBef>
              <a:defRPr sz="15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17118 cures de hernies de l’aine chez 15330 patients</a:t>
            </a:r>
          </a:p>
          <a:p>
            <a:pPr lvl="1" indent="228600" defTabSz="914400">
              <a:lnSpc>
                <a:spcPct val="90000"/>
              </a:lnSpc>
              <a:spcBef>
                <a:spcPts val="500"/>
              </a:spcBef>
              <a:defRPr sz="15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Population âge moyen 63,4 ans (2-102)</a:t>
            </a:r>
          </a:p>
          <a:p>
            <a:pPr lvl="1" indent="228600" defTabSz="914400">
              <a:lnSpc>
                <a:spcPct val="90000"/>
              </a:lnSpc>
              <a:spcBef>
                <a:spcPts val="500"/>
              </a:spcBef>
              <a:defRPr sz="15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15173 chez l’homme / 1945 chez la femme (8/1)</a:t>
            </a:r>
          </a:p>
          <a:p>
            <a:pPr lvl="1" indent="228600" defTabSz="914400">
              <a:lnSpc>
                <a:spcPct val="90000"/>
              </a:lnSpc>
              <a:spcBef>
                <a:spcPts val="500"/>
              </a:spcBef>
              <a:defRPr sz="1500"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  <a:p>
            <a:pPr defTabSz="914400">
              <a:lnSpc>
                <a:spcPct val="90000"/>
              </a:lnSpc>
              <a:spcBef>
                <a:spcPts val="1000"/>
              </a:spcBef>
              <a:defRPr sz="15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Répartition anatomique</a:t>
            </a:r>
          </a:p>
          <a:p>
            <a:pPr lvl="1" indent="228600" defTabSz="914400">
              <a:lnSpc>
                <a:spcPct val="90000"/>
              </a:lnSpc>
              <a:spcBef>
                <a:spcPts val="500"/>
              </a:spcBef>
              <a:defRPr sz="15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15526 Hernies Inguinales (90,7%)</a:t>
            </a:r>
          </a:p>
          <a:p>
            <a:pPr lvl="1" indent="228600" defTabSz="914400">
              <a:lnSpc>
                <a:spcPct val="90000"/>
              </a:lnSpc>
              <a:spcBef>
                <a:spcPts val="500"/>
              </a:spcBef>
              <a:defRPr sz="15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332 Hernies Crurales (1,9%)</a:t>
            </a:r>
          </a:p>
          <a:p>
            <a:pPr lvl="1" indent="228600" defTabSz="914400">
              <a:lnSpc>
                <a:spcPct val="90000"/>
              </a:lnSpc>
              <a:spcBef>
                <a:spcPts val="500"/>
              </a:spcBef>
              <a:defRPr sz="15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767 Hernies non palpables (4,5%)</a:t>
            </a:r>
          </a:p>
          <a:p>
            <a:pPr lvl="1" indent="228600" defTabSz="914400">
              <a:lnSpc>
                <a:spcPct val="90000"/>
              </a:lnSpc>
              <a:spcBef>
                <a:spcPts val="500"/>
              </a:spcBef>
              <a:defRPr sz="15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491 Hernies non précisées (2,9%)</a:t>
            </a:r>
          </a:p>
        </p:txBody>
      </p:sp>
      <p:sp>
        <p:nvSpPr>
          <p:cNvPr id="192" name="Shape 192"/>
          <p:cNvSpPr/>
          <p:nvPr/>
        </p:nvSpPr>
        <p:spPr>
          <a:xfrm>
            <a:off x="301889" y="3766819"/>
            <a:ext cx="3638022" cy="1673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85800" lvl="1" indent="-228600" algn="l" defTabSz="9144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5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429 Hernies engouées (2,5%)</a:t>
            </a:r>
          </a:p>
          <a:p>
            <a:pPr marL="685800" lvl="1" indent="-228600" algn="l" defTabSz="9144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5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152 Hernies étranglées sans occlusion (0,9%)</a:t>
            </a:r>
          </a:p>
          <a:p>
            <a:pPr marL="685800" lvl="1" indent="-228600" algn="l" defTabSz="9144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5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87 Hernies étranglées avec occlusion (0,5%)</a:t>
            </a:r>
          </a:p>
          <a:p>
            <a:pPr marL="685800" lvl="1" indent="-228600" algn="l" defTabSz="9144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5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5 Hernies étranglées avec cellulite (0,03%)</a:t>
            </a:r>
          </a:p>
        </p:txBody>
      </p:sp>
      <p:sp>
        <p:nvSpPr>
          <p:cNvPr id="193" name="Shape 193"/>
          <p:cNvSpPr/>
          <p:nvPr/>
        </p:nvSpPr>
        <p:spPr>
          <a:xfrm>
            <a:off x="3717363" y="3372439"/>
            <a:ext cx="1394090" cy="1223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837" y="6866"/>
                </a:moveTo>
                <a:lnTo>
                  <a:pt x="12837" y="0"/>
                </a:lnTo>
                <a:lnTo>
                  <a:pt x="0" y="10800"/>
                </a:lnTo>
                <a:lnTo>
                  <a:pt x="12837" y="21600"/>
                </a:lnTo>
                <a:lnTo>
                  <a:pt x="12837" y="14734"/>
                </a:lnTo>
                <a:lnTo>
                  <a:pt x="21600" y="14734"/>
                </a:lnTo>
                <a:lnTo>
                  <a:pt x="21600" y="6866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1010967" y="135261"/>
            <a:ext cx="10982866" cy="714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 anchor="ctr">
            <a:normAutofit/>
          </a:bodyPr>
          <a:lstStyle>
            <a:lvl1pPr defTabSz="1300480">
              <a:defRPr sz="3800" b="1">
                <a:solidFill>
                  <a:srgbClr val="01199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Material and methods</a:t>
            </a:r>
          </a:p>
        </p:txBody>
      </p:sp>
      <p:pic>
        <p:nvPicPr>
          <p:cNvPr id="195" name="image2.png" descr="C:\Users\Jean-François\Documents\HERNIE CLUB HERNIE\LOGO\LOGO OFFICIEL en définition maximale\logo_Club_Hernie_fina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88542" y="32459"/>
            <a:ext cx="2358916" cy="1370532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Shape 196"/>
          <p:cNvSpPr/>
          <p:nvPr/>
        </p:nvSpPr>
        <p:spPr>
          <a:xfrm>
            <a:off x="310997" y="6318250"/>
            <a:ext cx="2095805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Follow-up</a:t>
            </a:r>
          </a:p>
        </p:txBody>
      </p:sp>
      <p:sp>
        <p:nvSpPr>
          <p:cNvPr id="197" name="Shape 197"/>
          <p:cNvSpPr/>
          <p:nvPr/>
        </p:nvSpPr>
        <p:spPr>
          <a:xfrm>
            <a:off x="434276" y="7943850"/>
            <a:ext cx="5763071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361872" y="7080883"/>
            <a:ext cx="156271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1 week</a:t>
            </a:r>
          </a:p>
        </p:txBody>
      </p:sp>
      <p:sp>
        <p:nvSpPr>
          <p:cNvPr id="199" name="Shape 199"/>
          <p:cNvSpPr/>
          <p:nvPr/>
        </p:nvSpPr>
        <p:spPr>
          <a:xfrm>
            <a:off x="2039818" y="7080883"/>
            <a:ext cx="176616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1 month</a:t>
            </a:r>
          </a:p>
        </p:txBody>
      </p:sp>
      <p:sp>
        <p:nvSpPr>
          <p:cNvPr id="200" name="Shape 200"/>
          <p:cNvSpPr/>
          <p:nvPr/>
        </p:nvSpPr>
        <p:spPr>
          <a:xfrm>
            <a:off x="5217021" y="7080883"/>
            <a:ext cx="161346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2 years</a:t>
            </a:r>
          </a:p>
        </p:txBody>
      </p:sp>
      <p:sp>
        <p:nvSpPr>
          <p:cNvPr id="201" name="Shape 201"/>
          <p:cNvSpPr/>
          <p:nvPr/>
        </p:nvSpPr>
        <p:spPr>
          <a:xfrm>
            <a:off x="4447417" y="8159116"/>
            <a:ext cx="3152669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/>
            </a:lvl1pPr>
          </a:lstStyle>
          <a:p>
            <a:r>
              <a:t>questionnaire</a:t>
            </a:r>
          </a:p>
        </p:txBody>
      </p:sp>
      <p:sp>
        <p:nvSpPr>
          <p:cNvPr id="202" name="Shape 202"/>
          <p:cNvSpPr/>
          <p:nvPr/>
        </p:nvSpPr>
        <p:spPr>
          <a:xfrm>
            <a:off x="402631" y="8159116"/>
            <a:ext cx="412897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Verbal Rating Scale</a:t>
            </a:r>
          </a:p>
        </p:txBody>
      </p:sp>
      <p:sp>
        <p:nvSpPr>
          <p:cNvPr id="203" name="Shape 203"/>
          <p:cNvSpPr/>
          <p:nvPr/>
        </p:nvSpPr>
        <p:spPr>
          <a:xfrm>
            <a:off x="9749763" y="5499746"/>
            <a:ext cx="1715366" cy="768402"/>
          </a:xfrm>
          <a:prstGeom prst="roundRect">
            <a:avLst>
              <a:gd name="adj" fmla="val 24792"/>
            </a:avLst>
          </a:prstGeom>
          <a:ln w="508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04" name="Shape 204"/>
          <p:cNvSpPr/>
          <p:nvPr/>
        </p:nvSpPr>
        <p:spPr>
          <a:xfrm>
            <a:off x="9810317" y="7549974"/>
            <a:ext cx="1715366" cy="768402"/>
          </a:xfrm>
          <a:prstGeom prst="roundRect">
            <a:avLst>
              <a:gd name="adj" fmla="val 24792"/>
            </a:avLst>
          </a:prstGeom>
          <a:ln w="508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ctrTitle"/>
          </p:nvPr>
        </p:nvSpPr>
        <p:spPr>
          <a:xfrm>
            <a:off x="1145207" y="303558"/>
            <a:ext cx="10464801" cy="691905"/>
          </a:xfrm>
          <a:prstGeom prst="rect">
            <a:avLst/>
          </a:prstGeom>
        </p:spPr>
        <p:txBody>
          <a:bodyPr/>
          <a:lstStyle>
            <a:lvl1pPr>
              <a:defRPr sz="3800" b="1">
                <a:solidFill>
                  <a:srgbClr val="01199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Results</a:t>
            </a:r>
          </a:p>
        </p:txBody>
      </p:sp>
      <p:sp>
        <p:nvSpPr>
          <p:cNvPr id="207" name="Shape 207"/>
          <p:cNvSpPr/>
          <p:nvPr/>
        </p:nvSpPr>
        <p:spPr>
          <a:xfrm>
            <a:off x="1563874" y="5572066"/>
            <a:ext cx="3" cy="203202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08" name="Shape 208"/>
          <p:cNvSpPr/>
          <p:nvPr/>
        </p:nvSpPr>
        <p:spPr>
          <a:xfrm>
            <a:off x="10667236" y="5572066"/>
            <a:ext cx="2" cy="203202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09" name="Shape 209"/>
          <p:cNvSpPr/>
          <p:nvPr/>
        </p:nvSpPr>
        <p:spPr>
          <a:xfrm>
            <a:off x="12824176" y="1587548"/>
            <a:ext cx="4524092" cy="4081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248" tIns="72248" rIns="72248" bIns="72248" anchor="ctr">
            <a:spAutoFit/>
          </a:bodyPr>
          <a:lstStyle/>
          <a:p>
            <a:pPr defTabSz="830861">
              <a:defRPr sz="2600" b="1">
                <a:latin typeface="+mj-lt"/>
                <a:ea typeface="+mj-ea"/>
                <a:cs typeface="+mj-cs"/>
                <a:sym typeface="Helvetica"/>
              </a:defRPr>
            </a:pPr>
            <a:r>
              <a:t>Résultats</a:t>
            </a:r>
          </a:p>
          <a:p>
            <a:pPr defTabSz="830861">
              <a:defRPr sz="2600"/>
            </a:pPr>
            <a:r>
              <a:t>25 rats</a:t>
            </a:r>
          </a:p>
          <a:p>
            <a:pPr defTabSz="830861">
              <a:defRPr sz="2600"/>
            </a:pPr>
            <a:r>
              <a:t>6 morts</a:t>
            </a:r>
          </a:p>
          <a:p>
            <a:pPr defTabSz="830861">
              <a:defRPr sz="2600"/>
            </a:pPr>
            <a:r>
              <a:t>24% mortalité (J1-J6)</a:t>
            </a:r>
          </a:p>
          <a:p>
            <a:pPr defTabSz="830861">
              <a:defRPr sz="2600"/>
            </a:pPr>
            <a:r>
              <a:t>1 peritonite stercorale</a:t>
            </a:r>
          </a:p>
          <a:p>
            <a:pPr defTabSz="830861">
              <a:defRPr sz="2600"/>
            </a:pPr>
            <a:r>
              <a:t>1 arret cardiaque en per-op</a:t>
            </a:r>
          </a:p>
          <a:p>
            <a:pPr defTabSz="830861">
              <a:defRPr sz="2600"/>
            </a:pPr>
            <a:r>
              <a:t>lors de sacrifices:</a:t>
            </a:r>
          </a:p>
          <a:p>
            <a:pPr defTabSz="830861">
              <a:defRPr sz="2600"/>
            </a:pPr>
            <a:r>
              <a:t>1 hernie interne</a:t>
            </a:r>
          </a:p>
          <a:p>
            <a:pPr defTabSz="830861">
              <a:defRPr sz="2600"/>
            </a:pPr>
            <a:r>
              <a:t>2 abcès peri-anastomoique</a:t>
            </a:r>
          </a:p>
          <a:p>
            <a:pPr defTabSz="830861">
              <a:defRPr sz="2600"/>
            </a:pPr>
            <a:r>
              <a:t>1 abcès sous cutanée</a:t>
            </a:r>
          </a:p>
        </p:txBody>
      </p:sp>
      <p:graphicFrame>
        <p:nvGraphicFramePr>
          <p:cNvPr id="210" name="Table 210"/>
          <p:cNvGraphicFramePr/>
          <p:nvPr/>
        </p:nvGraphicFramePr>
        <p:xfrm>
          <a:off x="1253479" y="1421785"/>
          <a:ext cx="10781653" cy="673354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2377812"/>
                <a:gridCol w="1808398"/>
                <a:gridCol w="1938846"/>
                <a:gridCol w="2710476"/>
                <a:gridCol w="1946121"/>
              </a:tblGrid>
              <a:tr h="478155">
                <a:tc>
                  <a:txBody>
                    <a:bodyPr/>
                    <a:lstStyle/>
                    <a:p>
                      <a:pPr algn="l" defTabSz="457200">
                        <a:def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</a:tabLst>
                        <a:def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Severe pain group (N=1417)</a:t>
                      </a:r>
                    </a:p>
                    <a:p>
                      <a:pPr defTabSz="457200">
                        <a:tabLst>
                          <a:tab pos="444500" algn="l"/>
                          <a:tab pos="889000" algn="l"/>
                        </a:tabLst>
                        <a:def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N of patients (%)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</a:tabLst>
                        <a:def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Moderate pain group (N=3020)</a:t>
                      </a:r>
                    </a:p>
                    <a:p>
                      <a:pPr defTabSz="457200">
                        <a:tabLst>
                          <a:tab pos="444500" algn="l"/>
                          <a:tab pos="889000" algn="l"/>
                        </a:tabLst>
                        <a:def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N of patients (%)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  <a:tab pos="1346200" algn="l"/>
                        </a:tabLst>
                      </a:pPr>
                      <a:r>
                        <a: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OR (IC95%)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</a:tabLst>
                      </a:pPr>
                      <a:r>
                        <a: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p-value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algn="l"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</a:tabLst>
                        <a:def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Age mean</a:t>
                      </a:r>
                    </a:p>
                    <a:p>
                      <a:pPr algn="l"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</a:tabLst>
                        <a:def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   &lt;60</a:t>
                      </a:r>
                    </a:p>
                    <a:p>
                      <a:pPr algn="l"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</a:tabLst>
                        <a:def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   &gt;60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599 (42.3)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818 (57.7)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1210 (40.1)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1810 (59.9)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50000"/>
                        </a:lnSpc>
                        <a:def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defTabSz="457200">
                        <a:lnSpc>
                          <a:spcPct val="150000"/>
                        </a:lnSpc>
                        <a:def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1.0954 (0.9615 - 1.2475)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def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0.9129 (0.8016 - 1.04)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50000"/>
                        </a:lnSpc>
                        <a:defRPr sz="1700"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  <a:p>
                      <a:pPr defTabSz="457200">
                        <a:lnSpc>
                          <a:spcPct val="150000"/>
                        </a:lnSpc>
                        <a:def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NS</a:t>
                      </a:r>
                      <a:endParaRPr>
                        <a:latin typeface="+mj-lt"/>
                        <a:ea typeface="+mj-ea"/>
                        <a:cs typeface="+mj-cs"/>
                        <a:sym typeface="Helvetica"/>
                      </a:endParaRPr>
                    </a:p>
                    <a:p>
                      <a:pPr defTabSz="457200">
                        <a:lnSpc>
                          <a:spcPct val="150000"/>
                        </a:lnSpc>
                        <a:def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NS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49555">
                <a:tc>
                  <a:txBody>
                    <a:bodyPr/>
                    <a:lstStyle/>
                    <a:p>
                      <a:pPr algn="l" defTabSz="457200"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</a:tabLst>
                      </a:pPr>
                      <a:r>
                        <a:rPr sz="17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Sex female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</a:tabLst>
                      </a:pPr>
                      <a:r>
                        <a: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235 (17)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</a:tabLst>
                      </a:pPr>
                      <a:r>
                        <a: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392 (13)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  <a:tab pos="1346200" algn="l"/>
                        </a:tabLst>
                      </a:pPr>
                      <a:r>
                        <a: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1.3328 (1.1128 - 1.594)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</a:tabLst>
                      </a:pPr>
                      <a:r>
                        <a: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0.002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49555">
                <a:tc>
                  <a:txBody>
                    <a:bodyPr/>
                    <a:lstStyle/>
                    <a:p>
                      <a:pPr algn="l" defTabSz="457200"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</a:tabLst>
                      </a:pPr>
                      <a:r>
                        <a:rPr sz="17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BMI¹ &gt;30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</a:tabLst>
                      </a:pPr>
                      <a:r>
                        <a: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119 (8.4)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</a:tabLst>
                      </a:pPr>
                      <a:r>
                        <a: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206 (6.8)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  <a:tab pos="1346200" algn="l"/>
                        </a:tabLst>
                      </a:pPr>
                      <a:r>
                        <a: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1.2523 (0.9811 - 1.5928)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</a:tabLst>
                      </a:pPr>
                      <a:r>
                        <a: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0.06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49555">
                <a:tc>
                  <a:txBody>
                    <a:bodyPr/>
                    <a:lstStyle/>
                    <a:p>
                      <a:pPr algn="l" defTabSz="457200"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</a:tabLst>
                      </a:pPr>
                      <a:r>
                        <a: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 sport activity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</a:tabLst>
                      </a:pPr>
                      <a:r>
                        <a: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806 (56.9)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</a:tabLst>
                      </a:pPr>
                      <a:r>
                        <a: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1513 (50.1)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  <a:tab pos="1346200" algn="l"/>
                        </a:tabLst>
                      </a:pPr>
                      <a:r>
                        <a: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1.3138 (1.1548 - 1.4951)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</a:tabLst>
                      </a:pPr>
                      <a:r>
                        <a: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NS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49555">
                <a:tc>
                  <a:txBody>
                    <a:bodyPr/>
                    <a:lstStyle/>
                    <a:p>
                      <a:pPr algn="l" defTabSz="457200"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</a:tabLst>
                      </a:pPr>
                      <a:r>
                        <a:rPr sz="17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Unemployment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</a:tabLst>
                      </a:pPr>
                      <a:r>
                        <a: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534 (37.7)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</a:tabLst>
                      </a:pPr>
                      <a:r>
                        <a: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1298 (43)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  <a:tab pos="1346200" algn="l"/>
                        </a:tabLst>
                      </a:pPr>
                      <a:r>
                        <a: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0.8023 (0.7033 - 0.9149)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</a:tabLst>
                      </a:pPr>
                      <a:r>
                        <a: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&lt;0.001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49555">
                <a:tc>
                  <a:txBody>
                    <a:bodyPr/>
                    <a:lstStyle/>
                    <a:p>
                      <a:pPr algn="l" defTabSz="457200"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</a:tabLst>
                      </a:pPr>
                      <a:r>
                        <a:rPr sz="17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Smokers 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</a:tabLst>
                      </a:pPr>
                      <a:r>
                        <a: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802 (56.6)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</a:tabLst>
                      </a:pPr>
                      <a:r>
                        <a: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1560 (51.7)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  <a:tab pos="1346200" algn="l"/>
                        </a:tabLst>
                      </a:pPr>
                      <a:r>
                        <a: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1.2204 (1.0728 - 1.3888)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</a:tabLst>
                      </a:pPr>
                      <a:r>
                        <a: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0.002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49555">
                <a:tc>
                  <a:txBody>
                    <a:bodyPr/>
                    <a:lstStyle/>
                    <a:p>
                      <a:pPr algn="l" defTabSz="457200"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</a:tabLst>
                      </a:pPr>
                      <a:r>
                        <a: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T2DM²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</a:tabLst>
                      </a:pPr>
                      <a:r>
                        <a: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72 (5.1)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</a:tabLst>
                      </a:pPr>
                      <a:r>
                        <a: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131 (4.3)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  <a:tab pos="1346200" algn="l"/>
                        </a:tabLst>
                      </a:pPr>
                      <a:r>
                        <a: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1.1805 (0.8664 - 1.5981)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</a:tabLst>
                      </a:pPr>
                      <a:r>
                        <a: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NS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49555">
                <a:tc>
                  <a:txBody>
                    <a:bodyPr/>
                    <a:lstStyle/>
                    <a:p>
                      <a:pPr algn="l" defTabSz="457200"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</a:tabLst>
                      </a:pPr>
                      <a:r>
                        <a:rPr sz="17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Corticosteroides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</a:tabLst>
                      </a:pPr>
                      <a:r>
                        <a: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48 (3.4)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</a:tabLst>
                      </a:pPr>
                      <a:r>
                        <a: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 (2)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  <a:tab pos="1346200" algn="l"/>
                        </a:tabLst>
                      </a:pPr>
                      <a:r>
                        <a: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1.7295 (1.1514 - 2.5857)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</a:tabLst>
                      </a:pPr>
                      <a:r>
                        <a: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0.006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49555">
                <a:tc>
                  <a:txBody>
                    <a:bodyPr/>
                    <a:lstStyle/>
                    <a:p>
                      <a:pPr algn="l" defTabSz="457200"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</a:tabLst>
                      </a:pPr>
                      <a:r>
                        <a: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Pelvic radiotherapy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</a:tabLst>
                      </a:pPr>
                      <a:r>
                        <a: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 (1.1)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</a:tabLst>
                      </a:pPr>
                      <a:r>
                        <a: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 (0.9)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  <a:tab pos="1346200" algn="l"/>
                        </a:tabLst>
                      </a:pPr>
                      <a:r>
                        <a: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1.3151 (0.6568 - 2.5549)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</a:tabLst>
                      </a:pPr>
                      <a:r>
                        <a: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NS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49555">
                <a:tc>
                  <a:txBody>
                    <a:bodyPr/>
                    <a:lstStyle/>
                    <a:p>
                      <a:pPr algn="l" defTabSz="457200"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</a:tabLst>
                      </a:pPr>
                      <a:r>
                        <a:rPr sz="17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Chemotherapy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</a:tabLst>
                      </a:pPr>
                      <a:r>
                        <a: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34 (2.4)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</a:tabLst>
                      </a:pPr>
                      <a:r>
                        <a: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47 (1.6)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  <a:tab pos="1346200" algn="l"/>
                        </a:tabLst>
                      </a:pPr>
                      <a:r>
                        <a: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1.5549 (0.9651 - 2.4821)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</a:tabLst>
                      </a:pPr>
                      <a:r>
                        <a: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0.06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49555">
                <a:tc>
                  <a:txBody>
                    <a:bodyPr/>
                    <a:lstStyle/>
                    <a:p>
                      <a:pPr algn="l" defTabSz="457200"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</a:tabLst>
                      </a:pPr>
                      <a:r>
                        <a: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Coagulation alterations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</a:tabLst>
                      </a:pPr>
                      <a:r>
                        <a: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230 (16.2)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</a:tabLst>
                      </a:pPr>
                      <a:r>
                        <a: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428 (14.2)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  <a:tab pos="1346200" algn="l"/>
                        </a:tabLst>
                      </a:pPr>
                      <a:r>
                        <a: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1.1734 (0.081 - 1.4012)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</a:tabLst>
                      </a:pPr>
                      <a:r>
                        <a: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NS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49555">
                <a:tc>
                  <a:txBody>
                    <a:bodyPr/>
                    <a:lstStyle/>
                    <a:p>
                      <a:pPr algn="l" defTabSz="457200"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</a:tabLst>
                      </a:pPr>
                      <a:r>
                        <a: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ASA³ &gt; 3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</a:tabLst>
                      </a:pPr>
                      <a:r>
                        <a: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279 (13.3)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</a:tabLst>
                      </a:pPr>
                      <a:r>
                        <a: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402 (19.7)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  <a:tab pos="1346200" algn="l"/>
                        </a:tabLst>
                      </a:pPr>
                      <a:r>
                        <a: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1.5965 (1.3444 - 1.8943)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</a:tabLst>
                      </a:pPr>
                      <a:r>
                        <a: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NS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49555">
                <a:tc>
                  <a:txBody>
                    <a:bodyPr/>
                    <a:lstStyle/>
                    <a:p>
                      <a:pPr algn="l" defTabSz="457200"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</a:tabLst>
                      </a:pPr>
                      <a:r>
                        <a: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Pevious abdominal surgery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</a:tabLst>
                      </a:pPr>
                      <a:r>
                        <a: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209 (14.8)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</a:tabLst>
                      </a:pPr>
                      <a:r>
                        <a: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314 (10.4)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  <a:tab pos="1346200" algn="l"/>
                        </a:tabLst>
                      </a:pPr>
                      <a:r>
                        <a: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1.4909 (1.2293 - 1.8056)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</a:tabLst>
                      </a:pPr>
                      <a:r>
                        <a:rPr sz="1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NS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11" name="Shape 211"/>
          <p:cNvSpPr/>
          <p:nvPr/>
        </p:nvSpPr>
        <p:spPr>
          <a:xfrm>
            <a:off x="1197069" y="3626505"/>
            <a:ext cx="10439401" cy="666504"/>
          </a:xfrm>
          <a:prstGeom prst="roundRect">
            <a:avLst>
              <a:gd name="adj" fmla="val 28582"/>
            </a:avLst>
          </a:prstGeom>
          <a:ln w="254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2600"/>
                </a:solidFill>
              </a:defRPr>
            </a:pPr>
            <a:endParaRPr/>
          </a:p>
        </p:txBody>
      </p:sp>
      <p:sp>
        <p:nvSpPr>
          <p:cNvPr id="212" name="Shape 212"/>
          <p:cNvSpPr/>
          <p:nvPr/>
        </p:nvSpPr>
        <p:spPr>
          <a:xfrm>
            <a:off x="1194469" y="4588768"/>
            <a:ext cx="10366277" cy="773611"/>
          </a:xfrm>
          <a:prstGeom prst="roundRect">
            <a:avLst>
              <a:gd name="adj" fmla="val 24625"/>
            </a:avLst>
          </a:prstGeom>
          <a:ln w="254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2600"/>
                </a:solidFill>
              </a:defRPr>
            </a:pPr>
            <a:endParaRPr/>
          </a:p>
        </p:txBody>
      </p:sp>
      <p:sp>
        <p:nvSpPr>
          <p:cNvPr id="213" name="Shape 213"/>
          <p:cNvSpPr/>
          <p:nvPr/>
        </p:nvSpPr>
        <p:spPr>
          <a:xfrm>
            <a:off x="1169069" y="5775033"/>
            <a:ext cx="10417077" cy="302619"/>
          </a:xfrm>
          <a:prstGeom prst="roundRect">
            <a:avLst>
              <a:gd name="adj" fmla="val 50000"/>
            </a:avLst>
          </a:prstGeom>
          <a:ln w="254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2600"/>
                </a:solidFill>
              </a:defRPr>
            </a:pPr>
            <a:endParaRPr/>
          </a:p>
        </p:txBody>
      </p:sp>
      <p:sp>
        <p:nvSpPr>
          <p:cNvPr id="214" name="Shape 214"/>
          <p:cNvSpPr/>
          <p:nvPr/>
        </p:nvSpPr>
        <p:spPr>
          <a:xfrm>
            <a:off x="1122907" y="6513803"/>
            <a:ext cx="10509401" cy="302619"/>
          </a:xfrm>
          <a:prstGeom prst="roundRect">
            <a:avLst>
              <a:gd name="adj" fmla="val 50000"/>
            </a:avLst>
          </a:prstGeom>
          <a:ln w="254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2600"/>
                </a:solidFill>
              </a:defRPr>
            </a:pPr>
            <a:endParaRPr/>
          </a:p>
        </p:txBody>
      </p:sp>
      <p:pic>
        <p:nvPicPr>
          <p:cNvPr id="215" name="image2.png" descr="C:\Users\Jean-François\Documents\HERNIE CLUB HERNIE\LOGO\LOGO OFFICIEL en définition maximale\logo_Club_Hernie_fin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85683" y="177621"/>
            <a:ext cx="2263741" cy="13152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/>
          </p:cNvSpPr>
          <p:nvPr>
            <p:ph type="ctrTitle"/>
          </p:nvPr>
        </p:nvSpPr>
        <p:spPr>
          <a:xfrm>
            <a:off x="1270000" y="304800"/>
            <a:ext cx="10464800" cy="664469"/>
          </a:xfrm>
          <a:prstGeom prst="rect">
            <a:avLst/>
          </a:prstGeom>
        </p:spPr>
        <p:txBody>
          <a:bodyPr lIns="65022" tIns="65022" rIns="65022" bIns="65022" anchor="ctr"/>
          <a:lstStyle>
            <a:lvl1pPr defTabSz="1170430">
              <a:defRPr sz="3400" b="1">
                <a:solidFill>
                  <a:srgbClr val="01199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Results</a:t>
            </a:r>
          </a:p>
        </p:txBody>
      </p:sp>
      <p:sp>
        <p:nvSpPr>
          <p:cNvPr id="218" name="Shape 218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graphicFrame>
        <p:nvGraphicFramePr>
          <p:cNvPr id="219" name="Table 219"/>
          <p:cNvGraphicFramePr/>
          <p:nvPr/>
        </p:nvGraphicFramePr>
        <p:xfrm>
          <a:off x="1016907" y="1571166"/>
          <a:ext cx="11250383" cy="806704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227681"/>
                <a:gridCol w="1611580"/>
                <a:gridCol w="2022137"/>
                <a:gridCol w="2247771"/>
                <a:gridCol w="1141214"/>
              </a:tblGrid>
              <a:tr h="797818">
                <a:tc>
                  <a:txBody>
                    <a:bodyPr/>
                    <a:lstStyle/>
                    <a:p>
                      <a:pPr algn="l" defTabSz="457200"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Severe pain group (N=1417)</a:t>
                      </a:r>
                    </a:p>
                    <a:p>
                      <a:pPr defTabSz="457200">
                        <a:tabLst>
                          <a:tab pos="444500" algn="l"/>
                          <a:tab pos="8890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N of patients (%)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Moderate pain group (N=3020)</a:t>
                      </a:r>
                    </a:p>
                    <a:p>
                      <a:pPr defTabSz="457200">
                        <a:tabLst>
                          <a:tab pos="444500" algn="l"/>
                          <a:tab pos="8890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N of patients (%)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  <a:tab pos="1346200" algn="l"/>
                        </a:tabLst>
                      </a:pPr>
                      <a:r>
                        <a: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OR (IC95%)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</a:tabLst>
                      </a:pPr>
                      <a:r>
                        <a: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p-value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1265555">
                <a:tc>
                  <a:txBody>
                    <a:bodyPr/>
                    <a:lstStyle/>
                    <a:p>
                      <a:pPr algn="l" defTabSz="457200">
                        <a:lnSpc>
                          <a:spcPct val="150000"/>
                        </a:lnSpc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Symptoms associated </a:t>
                      </a:r>
                    </a:p>
                    <a:p>
                      <a:pPr indent="122554" algn="l"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</a:tabLst>
                        <a:defRPr sz="16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Chronic cough </a:t>
                      </a:r>
                    </a:p>
                    <a:p>
                      <a:pPr indent="122554" algn="l"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</a:tabLst>
                        <a:defRPr sz="16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Dysuria</a:t>
                      </a:r>
                    </a:p>
                    <a:p>
                      <a:pPr indent="122554" algn="l"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</a:tabLst>
                        <a:defRPr sz="16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Constipation</a:t>
                      </a:r>
                    </a:p>
                    <a:p>
                      <a:pPr indent="122554" algn="l"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Back pain</a:t>
                      </a:r>
                    </a:p>
                    <a:p>
                      <a:pPr indent="122554" algn="l"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Headache</a:t>
                      </a:r>
                    </a:p>
                    <a:p>
                      <a:pPr indent="122554" algn="l"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</a:tabLst>
                        <a:defRPr sz="16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Depression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98 (6.9)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97 (6.9)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65 (4.6)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19 (1.3)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2 (0.1)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11 (0.8)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138 (4.6)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147 (4.9)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85 (2.8)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29 (1)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2 (0.1)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8 (0.3)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  <a:tab pos="13462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1.5515 (1.1752 - 2.0423)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1.4361 (1.0903 - 1.8847)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1.6599 (1.175 - 2.3357)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1.4017 (0.7399 - 2.5966)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2.1325 (0.1544 - 29.437)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2.9448 (1.0762 - 8.4532)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0.002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0.009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0.003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NS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NS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0.02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49555">
                <a:tc>
                  <a:txBody>
                    <a:bodyPr/>
                    <a:lstStyle/>
                    <a:p>
                      <a:pPr algn="l" defTabSz="457200"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</a:tabLst>
                      </a:pPr>
                      <a:r>
                        <a:rPr sz="16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Absence of other symptoms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</a:tabLst>
                      </a:pPr>
                      <a:r>
                        <a: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1223 (86.3)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</a:tabLst>
                      </a:pPr>
                      <a:r>
                        <a: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2474 (81.9)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  <a:tab pos="889000" algn="l"/>
                          <a:tab pos="1346200" algn="l"/>
                        </a:tabLst>
                      </a:pPr>
                      <a:r>
                        <a: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1.3912 (1.1618 - 1.6707)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444500" algn="l"/>
                        </a:tabLst>
                      </a:pPr>
                      <a:r>
                        <a: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&lt; 0.000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033536">
                <a:tc>
                  <a:txBody>
                    <a:bodyPr/>
                    <a:lstStyle/>
                    <a:p>
                      <a:pPr algn="l"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Characteristics of hernia </a:t>
                      </a:r>
                    </a:p>
                    <a:p>
                      <a:pPr indent="122554" algn="l"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</a:tabLst>
                        <a:defRPr sz="16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Crural Hernia</a:t>
                      </a:r>
                    </a:p>
                    <a:p>
                      <a:pPr indent="122554" algn="l"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Scrotal hernia	</a:t>
                      </a:r>
                    </a:p>
                    <a:p>
                      <a:pPr indent="122554" algn="l"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</a:tabLst>
                        <a:defRPr sz="16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Recurrent hernia	</a:t>
                      </a:r>
                      <a:r>
                        <a:rPr b="0"/>
                        <a:t>	</a:t>
                      </a:r>
                    </a:p>
                    <a:p>
                      <a:pPr indent="122554" algn="l"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</a:tabLst>
                        <a:defRPr sz="16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Bilateral hernia	</a:t>
                      </a:r>
                      <a:r>
                        <a:rPr b="0"/>
                        <a:t>	</a:t>
                      </a:r>
                    </a:p>
                    <a:p>
                      <a:pPr indent="122554" algn="l"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</a:tabLst>
                        <a:defRPr sz="16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Non palpable hernia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69 (4.9)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174 (12.3)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145 (10.2)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330 (23.3)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74 (5.2)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86 (2.8)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239 (7.9)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231 (7.7)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808 (26.8)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90 (3)	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1.746 (1.2446 - 2.4421)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1.6287 (1.3197 - 2.0167)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1.3763 (1.0985 - 1.7199)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0.8311 (0.7149 - 0.965)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1.7937 (1.2914 - 2.4848)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 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&lt;0.001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NS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0.005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0.01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&lt;0.001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927100">
                <a:tc>
                  <a:txBody>
                    <a:bodyPr/>
                    <a:lstStyle/>
                    <a:p>
                      <a:pPr algn="l" defTabSz="457200">
                        <a:lnSpc>
                          <a:spcPct val="150000"/>
                        </a:lnSpc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Irradiation of pain</a:t>
                      </a:r>
                    </a:p>
                    <a:p>
                      <a:pPr indent="122554" algn="l"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</a:tabLst>
                        <a:defRPr sz="16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Median pain	</a:t>
                      </a:r>
                    </a:p>
                    <a:p>
                      <a:pPr indent="122554" algn="l"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</a:tabLst>
                        <a:defRPr sz="16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Leg  irradiation</a:t>
                      </a:r>
                    </a:p>
                    <a:p>
                      <a:pPr indent="122554" algn="l"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Scrotal Irradiation 	</a:t>
                      </a:r>
                    </a:p>
                    <a:p>
                      <a:pPr indent="122554" algn="l"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  <a:tab pos="1790700" algn="l"/>
                        </a:tabLst>
                        <a:defRPr sz="16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Pain referred in other regions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6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22 (1.6)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34 (2.4)	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47 (3.3)	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26 (1.8)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6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16 (0.5)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45 (1.5)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75 (2.5)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27 (0.9)	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</a:tabLst>
                        <a:defRPr sz="16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2.9601 (1.4798 - 6.0509)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1.6251 (1.0046 - 2.6074)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1.3471 (0.9096 - 1.9775)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  <a:tab pos="889000" algn="l"/>
                          <a:tab pos="13462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2.0717 (1.1568 - 3.7035)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</a:tabLst>
                        <a:defRPr sz="16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0.001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0.04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NS</a:t>
                      </a:r>
                    </a:p>
                    <a:p>
                      <a:pPr defTabSz="457200">
                        <a:lnSpc>
                          <a:spcPct val="150000"/>
                        </a:lnSpc>
                        <a:tabLst>
                          <a:tab pos="4445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0.01</a:t>
                      </a:r>
                    </a:p>
                  </a:txBody>
                  <a:tcPr marL="50800" marR="50800" marT="50800" marB="50800" horzOverflow="overflow">
                    <a:lnT w="19050">
                      <a:solidFill>
                        <a:srgbClr val="000001"/>
                      </a:solidFill>
                      <a:miter lim="400000"/>
                    </a:lnT>
                    <a:lnB w="19050">
                      <a:solidFill>
                        <a:srgbClr val="000001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20" name="Shape 220"/>
          <p:cNvSpPr/>
          <p:nvPr/>
        </p:nvSpPr>
        <p:spPr>
          <a:xfrm>
            <a:off x="988058" y="2695013"/>
            <a:ext cx="11028683" cy="970313"/>
          </a:xfrm>
          <a:prstGeom prst="roundRect">
            <a:avLst>
              <a:gd name="adj" fmla="val 19633"/>
            </a:avLst>
          </a:prstGeom>
          <a:ln w="254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2600"/>
                </a:solidFill>
              </a:defRPr>
            </a:pPr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988058" y="4333321"/>
            <a:ext cx="11028683" cy="391023"/>
          </a:xfrm>
          <a:prstGeom prst="roundRect">
            <a:avLst>
              <a:gd name="adj" fmla="val 48719"/>
            </a:avLst>
          </a:prstGeom>
          <a:ln w="254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2600"/>
                </a:solidFill>
              </a:defRPr>
            </a:pPr>
            <a:endParaRPr/>
          </a:p>
        </p:txBody>
      </p:sp>
      <p:sp>
        <p:nvSpPr>
          <p:cNvPr id="222" name="Shape 222"/>
          <p:cNvSpPr/>
          <p:nvPr/>
        </p:nvSpPr>
        <p:spPr>
          <a:xfrm>
            <a:off x="988058" y="4725491"/>
            <a:ext cx="11028683" cy="302619"/>
          </a:xfrm>
          <a:prstGeom prst="roundRect">
            <a:avLst>
              <a:gd name="adj" fmla="val 50000"/>
            </a:avLst>
          </a:prstGeom>
          <a:ln w="254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2600"/>
                </a:solidFill>
              </a:defRPr>
            </a:pP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1000758" y="5392339"/>
            <a:ext cx="11003283" cy="1675856"/>
          </a:xfrm>
          <a:prstGeom prst="roundRect">
            <a:avLst>
              <a:gd name="adj" fmla="val 11367"/>
            </a:avLst>
          </a:prstGeom>
          <a:ln w="254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2600"/>
                </a:solidFill>
              </a:defRPr>
            </a:pPr>
            <a:endParaRPr/>
          </a:p>
        </p:txBody>
      </p:sp>
      <p:sp>
        <p:nvSpPr>
          <p:cNvPr id="224" name="Shape 224"/>
          <p:cNvSpPr/>
          <p:nvPr/>
        </p:nvSpPr>
        <p:spPr>
          <a:xfrm>
            <a:off x="1026158" y="7432426"/>
            <a:ext cx="10952483" cy="1307557"/>
          </a:xfrm>
          <a:prstGeom prst="roundRect">
            <a:avLst>
              <a:gd name="adj" fmla="val 14569"/>
            </a:avLst>
          </a:prstGeom>
          <a:ln w="254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2600"/>
                </a:solidFill>
              </a:defRPr>
            </a:pPr>
            <a:endParaRPr/>
          </a:p>
        </p:txBody>
      </p:sp>
      <p:pic>
        <p:nvPicPr>
          <p:cNvPr id="225" name="image2.png" descr="C:\Users\Jean-François\Documents\HERNIE CLUB HERNIE\LOGO\LOGO OFFICIEL en définition maximale\logo_Club_Hernie_fin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85683" y="177621"/>
            <a:ext cx="2263741" cy="13152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2027</Words>
  <Application>Microsoft Office PowerPoint</Application>
  <PresentationFormat>Personnalisé</PresentationFormat>
  <Paragraphs>535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White</vt:lpstr>
      <vt:lpstr>Présentation PowerPoint</vt:lpstr>
      <vt:lpstr>Présentation PowerPoint</vt:lpstr>
      <vt:lpstr>Groin pain physio-pathology</vt:lpstr>
      <vt:lpstr>Groin pain…differential diagnosis</vt:lpstr>
      <vt:lpstr>….Postoperative chronic pain</vt:lpstr>
      <vt:lpstr>Présentation PowerPoint</vt:lpstr>
      <vt:lpstr>Présentation PowerPoint</vt:lpstr>
      <vt:lpstr>Results</vt:lpstr>
      <vt:lpstr>Results</vt:lpstr>
      <vt:lpstr>Results</vt:lpstr>
      <vt:lpstr>2-years follow-up</vt:lpstr>
      <vt:lpstr>Satisfaction rate after 2 years</vt:lpstr>
      <vt:lpstr>Conclusions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MONTANA Laura</cp:lastModifiedBy>
  <cp:revision>1</cp:revision>
  <dcterms:modified xsi:type="dcterms:W3CDTF">2018-06-14T14:42:54Z</dcterms:modified>
</cp:coreProperties>
</file>