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95" r:id="rId25"/>
    <p:sldId id="280" r:id="rId26"/>
    <p:sldId id="293" r:id="rId27"/>
    <p:sldId id="281" r:id="rId28"/>
    <p:sldId id="285" r:id="rId29"/>
    <p:sldId id="282" r:id="rId30"/>
    <p:sldId id="291" r:id="rId31"/>
    <p:sldId id="283" r:id="rId32"/>
    <p:sldId id="286" r:id="rId33"/>
    <p:sldId id="287" r:id="rId34"/>
    <p:sldId id="288" r:id="rId35"/>
    <p:sldId id="289" r:id="rId36"/>
    <p:sldId id="290" r:id="rId37"/>
    <p:sldId id="292" r:id="rId38"/>
    <p:sldId id="294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02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89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14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914400" indent="-4572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83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2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buFont typeface="Wingdings" pitchFamily="2" charset="2"/>
              <a:buChar char="v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buFont typeface="Wingdings" pitchFamily="2" charset="2"/>
              <a:buChar char="v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5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30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59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24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09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16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B93B7-5597-41E8-912E-F555D23C9357}" type="datetimeFigureOut">
              <a:rPr lang="es-ES" smtClean="0"/>
              <a:pPr/>
              <a:t>14/06/2018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C9EE-CC51-43AA-96A3-25318165C8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80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D0AD0-AC69-4A2E-9F22-D68594E36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338" y="2376612"/>
            <a:ext cx="9272953" cy="1351328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Evidence</a:t>
            </a:r>
            <a:r>
              <a:rPr lang="es-ES" dirty="0"/>
              <a:t> –base use of </a:t>
            </a:r>
            <a:r>
              <a:rPr lang="es-ES" dirty="0" err="1"/>
              <a:t>prophylactic</a:t>
            </a:r>
            <a:r>
              <a:rPr lang="es-ES" dirty="0"/>
              <a:t> </a:t>
            </a:r>
            <a:r>
              <a:rPr lang="es-ES" dirty="0" err="1"/>
              <a:t>meshes</a:t>
            </a:r>
            <a:r>
              <a:rPr lang="es-ES" dirty="0"/>
              <a:t> in </a:t>
            </a:r>
            <a:r>
              <a:rPr lang="es-ES" dirty="0" err="1"/>
              <a:t>stoma</a:t>
            </a:r>
            <a:r>
              <a:rPr lang="es-ES" dirty="0"/>
              <a:t> </a:t>
            </a:r>
            <a:r>
              <a:rPr lang="es-ES" dirty="0" err="1"/>
              <a:t>creation</a:t>
            </a:r>
            <a:r>
              <a:rPr lang="es-ES" dirty="0"/>
              <a:t> and </a:t>
            </a:r>
            <a:r>
              <a:rPr lang="es-ES" dirty="0" err="1"/>
              <a:t>take-down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757200-7C6A-44F6-AE97-85BA4B419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4355" y="4021271"/>
            <a:ext cx="8534400" cy="1752600"/>
          </a:xfrm>
        </p:spPr>
        <p:txBody>
          <a:bodyPr/>
          <a:lstStyle/>
          <a:p>
            <a:r>
              <a:rPr lang="es-ES" dirty="0"/>
              <a:t>Dra. Hernández Granados</a:t>
            </a:r>
          </a:p>
        </p:txBody>
      </p:sp>
      <p:pic>
        <p:nvPicPr>
          <p:cNvPr id="4" name="Picture 6" descr="iconofha">
            <a:extLst>
              <a:ext uri="{FF2B5EF4-FFF2-40B4-BE49-F238E27FC236}">
                <a16:creationId xmlns:a16="http://schemas.microsoft.com/office/drawing/2014/main" id="{393FB7FA-D1D3-4D25-932D-7D6A948C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8" y="5386388"/>
            <a:ext cx="4824412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336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8212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RCT prevention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r>
              <a:rPr lang="en-US" dirty="0"/>
              <a:t>Conclusions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Prophylactic meshes reduce parastomal hernia incidence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increase stoma-related complications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1932" b="23296"/>
          <a:stretch>
            <a:fillRect/>
          </a:stretch>
        </p:blipFill>
        <p:spPr bwMode="auto">
          <a:xfrm>
            <a:off x="3784968" y="3401616"/>
            <a:ext cx="400212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3100" t="25344" r="46900" b="65406"/>
          <a:stretch>
            <a:fillRect/>
          </a:stretch>
        </p:blipFill>
        <p:spPr bwMode="auto">
          <a:xfrm>
            <a:off x="2256344" y="2084832"/>
            <a:ext cx="9082216" cy="134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400" t="25969" r="29200" b="61031"/>
          <a:stretch>
            <a:fillRect/>
          </a:stretch>
        </p:blipFill>
        <p:spPr bwMode="auto">
          <a:xfrm>
            <a:off x="260833" y="4149481"/>
            <a:ext cx="11494469" cy="17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FB48239-EAB7-42FD-AE85-883295AED7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999" y="421604"/>
            <a:ext cx="7143490" cy="13441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8564EC-DF18-47A1-B1FC-D041332CEB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3629" y="743234"/>
            <a:ext cx="2022580" cy="3128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72" y="530924"/>
            <a:ext cx="7210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9077" y="1410653"/>
            <a:ext cx="4382800" cy="41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131" y="2468550"/>
            <a:ext cx="10090373" cy="426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2305880" y="4712473"/>
            <a:ext cx="1391478" cy="4823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461" y="630365"/>
            <a:ext cx="8525289" cy="5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837" y="5946826"/>
            <a:ext cx="4602232" cy="7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20C621-76D1-449C-900E-94DFA8408436}"/>
              </a:ext>
            </a:extLst>
          </p:cNvPr>
          <p:cNvSpPr txBox="1"/>
          <p:nvPr/>
        </p:nvSpPr>
        <p:spPr>
          <a:xfrm>
            <a:off x="10085949" y="1563756"/>
            <a:ext cx="11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Clinical</a:t>
            </a:r>
            <a:r>
              <a:rPr lang="es-ES" dirty="0"/>
              <a:t> PH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509D30-7CF1-4F82-831E-DD15800A5A53}"/>
              </a:ext>
            </a:extLst>
          </p:cNvPr>
          <p:cNvSpPr txBox="1"/>
          <p:nvPr/>
        </p:nvSpPr>
        <p:spPr>
          <a:xfrm>
            <a:off x="10092213" y="3876260"/>
            <a:ext cx="162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Radiological</a:t>
            </a:r>
            <a:r>
              <a:rPr lang="es-ES" dirty="0"/>
              <a:t> PH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13" y="267273"/>
            <a:ext cx="6035992" cy="18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9914" y="1584960"/>
            <a:ext cx="7677778" cy="527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557" y="1044893"/>
            <a:ext cx="9254926" cy="49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55820"/>
          <a:stretch>
            <a:fillRect/>
          </a:stretch>
        </p:blipFill>
        <p:spPr bwMode="auto">
          <a:xfrm>
            <a:off x="850962" y="771277"/>
            <a:ext cx="10102543" cy="203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973" y="3715131"/>
            <a:ext cx="95535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C058D4-C032-45E6-B1CA-973DB8C3CA91}"/>
              </a:ext>
            </a:extLst>
          </p:cNvPr>
          <p:cNvSpPr txBox="1"/>
          <p:nvPr/>
        </p:nvSpPr>
        <p:spPr>
          <a:xfrm>
            <a:off x="453396" y="3345799"/>
            <a:ext cx="3904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Stoma-related</a:t>
            </a:r>
            <a:r>
              <a:rPr lang="es-ES" sz="2400" dirty="0"/>
              <a:t> </a:t>
            </a:r>
            <a:r>
              <a:rPr lang="es-ES" sz="2400" dirty="0" err="1"/>
              <a:t>complications</a:t>
            </a:r>
            <a:endParaRPr lang="es-E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247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976503"/>
            <a:ext cx="1953768" cy="35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8DB12F-C12D-4EA3-996F-B100AEA57D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36" y="2242811"/>
            <a:ext cx="6212538" cy="33363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D3096E-3ED1-41BC-AE09-8D236C60DC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1174" y="3130913"/>
            <a:ext cx="5749862" cy="37270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83D122-72FD-49AD-A48D-822638BB7F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1174" y="2837620"/>
            <a:ext cx="5749862" cy="2932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600" y="743456"/>
            <a:ext cx="9155443" cy="431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7D8E133-6350-4345-A33A-FBB47DD463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9478" y="5605670"/>
            <a:ext cx="8946565" cy="5565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405"/>
            <a:ext cx="61436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743437"/>
              </p:ext>
            </p:extLst>
          </p:nvPr>
        </p:nvGraphicFramePr>
        <p:xfrm>
          <a:off x="1117600" y="2658194"/>
          <a:ext cx="9830816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8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Author 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mesh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Jänes</a:t>
                      </a:r>
                      <a:r>
                        <a:rPr lang="en-US" dirty="0"/>
                        <a:t>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Retromuscular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Polypropylene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Clinic 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Serra-</a:t>
                      </a:r>
                      <a:r>
                        <a:rPr lang="en-US" dirty="0" err="1"/>
                        <a:t>Aracil</a:t>
                      </a:r>
                      <a:r>
                        <a:rPr lang="en-US" dirty="0"/>
                        <a:t>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Retromuscular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Polypropylene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Clinic H/CT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López-Cano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Intraperitoneal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Proceed (keyhole)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Laparoscopic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 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Lambrecht</a:t>
                      </a:r>
                      <a:r>
                        <a:rPr lang="en-US" dirty="0"/>
                        <a:t>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Retromuscular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Polypropylene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Clinic PH/CT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Vierimaa</a:t>
                      </a:r>
                      <a:r>
                        <a:rPr lang="en-US" dirty="0"/>
                        <a:t>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Intraperitoneal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PVDF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Laparoscopic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Clinic PH/CT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Brandsma</a:t>
                      </a:r>
                      <a:r>
                        <a:rPr lang="en-US" baseline="0" dirty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Retromuscular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Polipropileno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Wound infection/PH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López- Cano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Intraperitoneal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Physiomesh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Sugarbaker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Laparoscopic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 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AF1DB-1B13-4A90-86E1-021787A5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Introduction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2E887-8A3E-46CF-8633-B9B94E87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Stomas</a:t>
            </a:r>
            <a:r>
              <a:rPr lang="es-ES" dirty="0"/>
              <a:t>: </a:t>
            </a:r>
          </a:p>
          <a:p>
            <a:pPr lvl="1"/>
            <a:r>
              <a:rPr lang="es-ES" dirty="0" err="1"/>
              <a:t>Colostomy</a:t>
            </a:r>
            <a:r>
              <a:rPr lang="es-ES" dirty="0"/>
              <a:t> </a:t>
            </a:r>
          </a:p>
          <a:p>
            <a:pPr lvl="1"/>
            <a:r>
              <a:rPr lang="es-ES" dirty="0" err="1"/>
              <a:t>Ileostomy</a:t>
            </a:r>
            <a:endParaRPr lang="es-ES" dirty="0"/>
          </a:p>
          <a:p>
            <a:pPr lvl="1"/>
            <a:r>
              <a:rPr lang="es-ES" dirty="0" err="1"/>
              <a:t>Urinary</a:t>
            </a:r>
            <a:r>
              <a:rPr lang="es-ES" dirty="0"/>
              <a:t> </a:t>
            </a:r>
            <a:r>
              <a:rPr lang="es-ES" dirty="0" err="1"/>
              <a:t>derivation</a:t>
            </a:r>
            <a:r>
              <a:rPr lang="es-ES" dirty="0"/>
              <a:t> (Bricker)</a:t>
            </a:r>
          </a:p>
          <a:p>
            <a:r>
              <a:rPr lang="es-ES" dirty="0" err="1"/>
              <a:t>Temporary</a:t>
            </a:r>
            <a:r>
              <a:rPr lang="es-ES" dirty="0"/>
              <a:t> </a:t>
            </a:r>
            <a:r>
              <a:rPr lang="es-ES" dirty="0" err="1"/>
              <a:t>stoma</a:t>
            </a:r>
            <a:r>
              <a:rPr lang="es-ES" dirty="0"/>
              <a:t> </a:t>
            </a:r>
            <a:r>
              <a:rPr lang="es-ES" dirty="0" err="1"/>
              <a:t>closure</a:t>
            </a:r>
            <a:endParaRPr lang="es-ES" dirty="0"/>
          </a:p>
          <a:p>
            <a:pPr lvl="1"/>
            <a:r>
              <a:rPr lang="es-ES" dirty="0" err="1"/>
              <a:t>Colostomy</a:t>
            </a:r>
            <a:endParaRPr lang="es-ES" dirty="0"/>
          </a:p>
          <a:p>
            <a:pPr lvl="1"/>
            <a:r>
              <a:rPr lang="es-ES" dirty="0" err="1"/>
              <a:t>Ileostomy</a:t>
            </a:r>
            <a:endParaRPr lang="es-ES" dirty="0"/>
          </a:p>
        </p:txBody>
      </p:sp>
      <p:pic>
        <p:nvPicPr>
          <p:cNvPr id="4" name="3 Imagen" descr="DSCN0004.JPG"/>
          <p:cNvPicPr>
            <a:picLocks noChangeAspect="1"/>
          </p:cNvPicPr>
          <p:nvPr/>
        </p:nvPicPr>
        <p:blipFill>
          <a:blip r:embed="rId2" cstate="print"/>
          <a:srcRect l="23750" t="25781" r="29844" b="16510"/>
          <a:stretch>
            <a:fillRect/>
          </a:stretch>
        </p:blipFill>
        <p:spPr>
          <a:xfrm>
            <a:off x="8375904" y="3480816"/>
            <a:ext cx="3621024" cy="3377184"/>
          </a:xfrm>
          <a:prstGeom prst="rect">
            <a:avLst/>
          </a:prstGeom>
        </p:spPr>
      </p:pic>
      <p:pic>
        <p:nvPicPr>
          <p:cNvPr id="6" name="Picture 2" descr="http://drdejaimeguijarro.com/wp-content/uploads/2013/06/laparos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0094" y="1207008"/>
            <a:ext cx="3396939" cy="2267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833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39" y="1358593"/>
            <a:ext cx="11965921" cy="377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688435" y="595529"/>
            <a:ext cx="710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Clinical diagnosis of PH and/or CT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58679" y="3988905"/>
            <a:ext cx="1581250" cy="3318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3453957" y="5739251"/>
            <a:ext cx="4642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57% reduction of PH incidence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122" y="961251"/>
            <a:ext cx="8753756" cy="231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46176" y="152718"/>
            <a:ext cx="10972800" cy="1029906"/>
          </a:xfrm>
        </p:spPr>
        <p:txBody>
          <a:bodyPr>
            <a:normAutofit/>
          </a:bodyPr>
          <a:lstStyle/>
          <a:p>
            <a:r>
              <a:rPr lang="en-US" sz="3200" dirty="0" err="1"/>
              <a:t>Retromuscular</a:t>
            </a:r>
            <a:r>
              <a:rPr lang="en-US" sz="3200" dirty="0"/>
              <a:t> position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907023" y="2264778"/>
            <a:ext cx="1207008" cy="329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737616" y="3121470"/>
            <a:ext cx="10972800" cy="1029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I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ntraperitoneal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position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90" y="4085882"/>
            <a:ext cx="9420467" cy="248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620512" y="5349804"/>
            <a:ext cx="1207008" cy="329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sequential analysis (TSA)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05409" y="1626707"/>
            <a:ext cx="11781182" cy="3183834"/>
          </a:xfrm>
        </p:spPr>
        <p:txBody>
          <a:bodyPr/>
          <a:lstStyle/>
          <a:p>
            <a:r>
              <a:rPr lang="en-US" dirty="0"/>
              <a:t>RIS (required information size) </a:t>
            </a:r>
          </a:p>
          <a:p>
            <a:pPr lvl="1"/>
            <a:r>
              <a:rPr lang="en-US" dirty="0"/>
              <a:t>estimation:  type I and II error, nº events in controls, size effect (Relative risk reduction) and heterogeneity</a:t>
            </a:r>
          </a:p>
          <a:p>
            <a:pPr marL="457200" lvl="1" indent="0">
              <a:buNone/>
            </a:pPr>
            <a:r>
              <a:rPr lang="en-US" dirty="0"/>
              <a:t>AIS (accrued information size)= 451,  187% RIS estimation (RRR 57%)=241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230DDC-E328-4122-AD6B-BA17F771A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61184"/>
            <a:ext cx="12193317" cy="18254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1792" y="164910"/>
            <a:ext cx="10972800" cy="1143000"/>
          </a:xfrm>
        </p:spPr>
        <p:txBody>
          <a:bodyPr/>
          <a:lstStyle/>
          <a:p>
            <a:r>
              <a:rPr lang="en-US" dirty="0"/>
              <a:t>Trial sequential analysis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522" y="1864502"/>
            <a:ext cx="8277226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8690825-77EF-41BC-B91E-34DB6F69FAD7}"/>
              </a:ext>
            </a:extLst>
          </p:cNvPr>
          <p:cNvSpPr/>
          <p:nvPr/>
        </p:nvSpPr>
        <p:spPr>
          <a:xfrm>
            <a:off x="8719931" y="4902153"/>
            <a:ext cx="3207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AIS= 451 (187%)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RIS  (RRR 57%)=241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C0F6B1-66E6-4A7B-B2BF-FE6855BC6A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1740" y="2909698"/>
            <a:ext cx="5977068" cy="38383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B20F52-7A46-4A31-A1F2-4A2DD77141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8897" y="445776"/>
            <a:ext cx="7786426" cy="21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9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29BF8-2A10-4525-B981-1BC6C4F6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737B34-F2AC-4FDD-A26F-7761589E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85" y="1613453"/>
            <a:ext cx="10972800" cy="2852529"/>
          </a:xfrm>
        </p:spPr>
        <p:txBody>
          <a:bodyPr/>
          <a:lstStyle/>
          <a:p>
            <a:r>
              <a:rPr lang="es-ES" dirty="0" err="1"/>
              <a:t>Prophylactic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 </a:t>
            </a:r>
            <a:r>
              <a:rPr lang="es-ES" dirty="0" err="1"/>
              <a:t>prevents</a:t>
            </a:r>
            <a:r>
              <a:rPr lang="es-ES" dirty="0"/>
              <a:t> </a:t>
            </a:r>
            <a:r>
              <a:rPr lang="es-ES" dirty="0" err="1"/>
              <a:t>parastomal</a:t>
            </a:r>
            <a:r>
              <a:rPr lang="es-ES" dirty="0"/>
              <a:t> hernia</a:t>
            </a:r>
          </a:p>
          <a:p>
            <a:pPr lvl="1"/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colostomy</a:t>
            </a:r>
            <a:endParaRPr lang="es-ES" dirty="0"/>
          </a:p>
          <a:p>
            <a:pPr lvl="1"/>
            <a:r>
              <a:rPr lang="es-ES" dirty="0"/>
              <a:t>Open </a:t>
            </a:r>
            <a:r>
              <a:rPr lang="es-ES" dirty="0" err="1"/>
              <a:t>surgery</a:t>
            </a:r>
            <a:endParaRPr lang="es-ES" dirty="0"/>
          </a:p>
          <a:p>
            <a:pPr lvl="1"/>
            <a:r>
              <a:rPr lang="es-ES" dirty="0" err="1"/>
              <a:t>Retromuscular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C164E2-92EB-4B4B-A84B-083EBDA14425}"/>
              </a:ext>
            </a:extLst>
          </p:cNvPr>
          <p:cNvSpPr txBox="1"/>
          <p:nvPr/>
        </p:nvSpPr>
        <p:spPr>
          <a:xfrm>
            <a:off x="315485" y="4037188"/>
            <a:ext cx="81208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No </a:t>
            </a:r>
            <a:r>
              <a:rPr lang="es-ES" sz="3200" dirty="0" err="1"/>
              <a:t>conclusions</a:t>
            </a:r>
            <a:r>
              <a:rPr lang="es-ES" sz="3200" dirty="0"/>
              <a:t> in: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800" dirty="0" err="1"/>
              <a:t>Laparoscopic</a:t>
            </a:r>
            <a:r>
              <a:rPr lang="es-ES" sz="2800" dirty="0"/>
              <a:t> </a:t>
            </a:r>
            <a:r>
              <a:rPr lang="es-ES" sz="2800" dirty="0" err="1"/>
              <a:t>surgery</a:t>
            </a:r>
            <a:r>
              <a:rPr lang="es-ES" sz="2800" dirty="0"/>
              <a:t>  </a:t>
            </a:r>
            <a:r>
              <a:rPr lang="es-ES" sz="2800" dirty="0" err="1"/>
              <a:t>with</a:t>
            </a:r>
            <a:r>
              <a:rPr lang="es-ES" sz="2800" dirty="0"/>
              <a:t> intraperitoneal </a:t>
            </a:r>
            <a:r>
              <a:rPr lang="es-ES" sz="2800" dirty="0" err="1"/>
              <a:t>mesh</a:t>
            </a:r>
            <a:endParaRPr lang="es-E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800" dirty="0" err="1"/>
              <a:t>Other</a:t>
            </a:r>
            <a:r>
              <a:rPr lang="es-ES" sz="2800" dirty="0"/>
              <a:t> </a:t>
            </a:r>
            <a:r>
              <a:rPr lang="es-ES" sz="2800" dirty="0" err="1"/>
              <a:t>stomas</a:t>
            </a:r>
            <a:endParaRPr lang="es-ES" sz="2800" dirty="0"/>
          </a:p>
        </p:txBody>
      </p:sp>
      <p:pic>
        <p:nvPicPr>
          <p:cNvPr id="5" name="4 Imagen" descr="DSCN0114.JPG"/>
          <p:cNvPicPr>
            <a:picLocks noChangeAspect="1"/>
          </p:cNvPicPr>
          <p:nvPr/>
        </p:nvPicPr>
        <p:blipFill>
          <a:blip r:embed="rId2" cstate="print"/>
          <a:srcRect l="27031" t="8698" r="18125" b="5134"/>
          <a:stretch>
            <a:fillRect/>
          </a:stretch>
        </p:blipFill>
        <p:spPr>
          <a:xfrm>
            <a:off x="8631936" y="2662927"/>
            <a:ext cx="3560064" cy="419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DA41A-6471-43CF-8D1A-DB50619F1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3" y="0"/>
            <a:ext cx="12271513" cy="75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17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55B86-937F-4468-B967-64001AA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Hernias after </a:t>
            </a:r>
            <a:r>
              <a:rPr lang="es-ES" dirty="0" err="1"/>
              <a:t>temporary</a:t>
            </a:r>
            <a:r>
              <a:rPr lang="es-ES" dirty="0"/>
              <a:t> </a:t>
            </a:r>
            <a:r>
              <a:rPr lang="es-ES" dirty="0" err="1"/>
              <a:t>stoma</a:t>
            </a:r>
            <a:r>
              <a:rPr lang="es-ES" dirty="0"/>
              <a:t> </a:t>
            </a:r>
            <a:r>
              <a:rPr lang="es-ES" dirty="0" err="1"/>
              <a:t>closure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5A36D5-0F59-4AD2-A599-8F1B5292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Underdiagnosed</a:t>
            </a:r>
            <a:r>
              <a:rPr lang="es-ES" dirty="0"/>
              <a:t> </a:t>
            </a:r>
            <a:r>
              <a:rPr lang="es-ES" dirty="0" err="1"/>
              <a:t>problem</a:t>
            </a:r>
            <a:endParaRPr lang="es-ES" dirty="0"/>
          </a:p>
          <a:p>
            <a:r>
              <a:rPr lang="es-ES" dirty="0"/>
              <a:t>1 /3 </a:t>
            </a:r>
            <a:r>
              <a:rPr lang="es-ES" dirty="0" err="1"/>
              <a:t>patients</a:t>
            </a:r>
            <a:r>
              <a:rPr lang="es-ES" dirty="0"/>
              <a:t> </a:t>
            </a:r>
            <a:r>
              <a:rPr lang="es-ES" dirty="0" err="1"/>
              <a:t>clinical</a:t>
            </a:r>
            <a:r>
              <a:rPr lang="es-ES" dirty="0"/>
              <a:t> diagnosis</a:t>
            </a:r>
          </a:p>
          <a:p>
            <a:r>
              <a:rPr lang="es-ES" dirty="0"/>
              <a:t>50% </a:t>
            </a:r>
            <a:r>
              <a:rPr lang="es-ES" dirty="0" err="1"/>
              <a:t>radiological</a:t>
            </a:r>
            <a:r>
              <a:rPr lang="es-ES" dirty="0"/>
              <a:t> diagnosis</a:t>
            </a:r>
          </a:p>
          <a:p>
            <a:r>
              <a:rPr lang="es-ES" dirty="0"/>
              <a:t>No </a:t>
            </a:r>
            <a:r>
              <a:rPr lang="es-ES" dirty="0" err="1"/>
              <a:t>consensus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closure</a:t>
            </a:r>
            <a:r>
              <a:rPr lang="es-ES" dirty="0"/>
              <a:t> </a:t>
            </a:r>
            <a:r>
              <a:rPr lang="es-ES" dirty="0" err="1"/>
              <a:t>method</a:t>
            </a:r>
            <a:endParaRPr lang="es-ES" dirty="0"/>
          </a:p>
          <a:p>
            <a:pPr lvl="1"/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evidence</a:t>
            </a:r>
            <a:r>
              <a:rPr lang="es-ES" dirty="0"/>
              <a:t> in skin </a:t>
            </a:r>
            <a:r>
              <a:rPr lang="es-ES" dirty="0" err="1"/>
              <a:t>closure</a:t>
            </a:r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0B2D9F-BA14-4A9F-AED7-77BBE1D4E6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4307" y="4375373"/>
            <a:ext cx="5837693" cy="23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3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212076-08AB-4F18-BF2E-AD8B0E0FD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56" y="140384"/>
            <a:ext cx="6208340" cy="16474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5DB50F-A5C0-4B5A-A21D-13530C2824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0130" y="840344"/>
            <a:ext cx="2707417" cy="4716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1881B9-7226-463B-A788-0EE611C9E88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414" y="2044546"/>
            <a:ext cx="6116093" cy="42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2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23829-F864-4479-8025-7E3E91E9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Prophylactic</a:t>
            </a:r>
            <a:r>
              <a:rPr lang="es-ES" dirty="0"/>
              <a:t> </a:t>
            </a:r>
            <a:r>
              <a:rPr lang="es-ES" dirty="0" err="1"/>
              <a:t>meshes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06D7C-3BE3-4DEC-915D-EFA3D0DA2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¿What mesh?</a:t>
            </a:r>
          </a:p>
          <a:p>
            <a:pPr lvl="1"/>
            <a:r>
              <a:rPr lang="en-GB" dirty="0"/>
              <a:t>Biological</a:t>
            </a:r>
          </a:p>
          <a:p>
            <a:pPr lvl="1"/>
            <a:r>
              <a:rPr lang="en-GB" dirty="0"/>
              <a:t>Synthetic</a:t>
            </a:r>
          </a:p>
          <a:p>
            <a:pPr lvl="1"/>
            <a:r>
              <a:rPr lang="en-GB" dirty="0"/>
              <a:t>Absorbable</a:t>
            </a:r>
          </a:p>
          <a:p>
            <a:pPr lvl="1"/>
            <a:r>
              <a:rPr lang="en-GB" dirty="0"/>
              <a:t>Permanent</a:t>
            </a:r>
          </a:p>
          <a:p>
            <a:r>
              <a:rPr lang="en-GB" dirty="0"/>
              <a:t>¿What position? </a:t>
            </a:r>
          </a:p>
          <a:p>
            <a:pPr lvl="1"/>
            <a:r>
              <a:rPr lang="en-GB" dirty="0"/>
              <a:t>Intraperitoneal</a:t>
            </a:r>
          </a:p>
          <a:p>
            <a:pPr lvl="1"/>
            <a:r>
              <a:rPr lang="en-GB" dirty="0" err="1"/>
              <a:t>Retromuscular</a:t>
            </a:r>
            <a:endParaRPr lang="en-GB" dirty="0"/>
          </a:p>
          <a:p>
            <a:pPr lvl="1"/>
            <a:r>
              <a:rPr lang="en-GB" dirty="0" err="1"/>
              <a:t>Supraaponeurotic</a:t>
            </a:r>
            <a:endParaRPr lang="en-GB" dirty="0"/>
          </a:p>
        </p:txBody>
      </p:sp>
      <p:pic>
        <p:nvPicPr>
          <p:cNvPr id="4" name="3 Imagen" descr="imageServer.jpg">
            <a:extLst>
              <a:ext uri="{FF2B5EF4-FFF2-40B4-BE49-F238E27FC236}">
                <a16:creationId xmlns:a16="http://schemas.microsoft.com/office/drawing/2014/main" id="{FB232242-A3D3-4686-BEC8-395E85AB52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5120" b="11801"/>
          <a:stretch>
            <a:fillRect/>
          </a:stretch>
        </p:blipFill>
        <p:spPr>
          <a:xfrm>
            <a:off x="5724128" y="1340768"/>
            <a:ext cx="2857500" cy="2088232"/>
          </a:xfrm>
          <a:prstGeom prst="rect">
            <a:avLst/>
          </a:prstGeom>
        </p:spPr>
      </p:pic>
      <p:pic>
        <p:nvPicPr>
          <p:cNvPr id="5" name="Picture 10" descr="surgisis">
            <a:extLst>
              <a:ext uri="{FF2B5EF4-FFF2-40B4-BE49-F238E27FC236}">
                <a16:creationId xmlns:a16="http://schemas.microsoft.com/office/drawing/2014/main" id="{1E326661-7B62-4C9B-9642-2BD16265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9518"/>
          <a:stretch>
            <a:fillRect/>
          </a:stretch>
        </p:blipFill>
        <p:spPr bwMode="auto">
          <a:xfrm>
            <a:off x="5795963" y="3933825"/>
            <a:ext cx="2735262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74FE9773-9BAA-4F87-B93C-23B0C0016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8605" r="10646"/>
          <a:stretch/>
        </p:blipFill>
        <p:spPr bwMode="auto">
          <a:xfrm>
            <a:off x="8807313" y="1218072"/>
            <a:ext cx="3225662" cy="233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C9F5B5-020A-4A1C-97DA-AD2401203B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4054" r="37816" b="12218"/>
          <a:stretch/>
        </p:blipFill>
        <p:spPr>
          <a:xfrm>
            <a:off x="8749359" y="4572545"/>
            <a:ext cx="3341570" cy="15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00A09-130C-4EE3-A21D-1AB9DD5B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Parastomal</a:t>
            </a:r>
            <a:r>
              <a:rPr lang="es-ES" dirty="0"/>
              <a:t> hernias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3AB84D-4DE8-4CA6-9315-CACE5A031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399"/>
            <a:ext cx="10972800" cy="4525963"/>
          </a:xfrm>
        </p:spPr>
        <p:txBody>
          <a:bodyPr/>
          <a:lstStyle/>
          <a:p>
            <a:r>
              <a:rPr lang="es-ES" dirty="0"/>
              <a:t>High </a:t>
            </a:r>
            <a:r>
              <a:rPr lang="es-ES" dirty="0" err="1"/>
              <a:t>incidence</a:t>
            </a:r>
            <a:endParaRPr lang="es-ES" dirty="0"/>
          </a:p>
          <a:p>
            <a:pPr lvl="1"/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colostomy</a:t>
            </a:r>
            <a:endParaRPr lang="es-ES" dirty="0"/>
          </a:p>
          <a:p>
            <a:pPr lvl="2"/>
            <a:r>
              <a:rPr lang="es-ES" dirty="0"/>
              <a:t>30-50 %</a:t>
            </a:r>
          </a:p>
          <a:p>
            <a:pPr lvl="2">
              <a:buNone/>
            </a:pPr>
            <a:endParaRPr lang="es-ES" dirty="0"/>
          </a:p>
          <a:p>
            <a:pPr lvl="1"/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ileostomy</a:t>
            </a:r>
            <a:endParaRPr lang="es-ES" dirty="0"/>
          </a:p>
          <a:p>
            <a:pPr lvl="2"/>
            <a:r>
              <a:rPr lang="es-ES" dirty="0"/>
              <a:t>2-28%</a:t>
            </a:r>
          </a:p>
        </p:txBody>
      </p:sp>
      <p:pic>
        <p:nvPicPr>
          <p:cNvPr id="4" name="3 Imagen" descr="IMG_20150720_091134.jpg"/>
          <p:cNvPicPr>
            <a:picLocks noChangeAspect="1"/>
          </p:cNvPicPr>
          <p:nvPr/>
        </p:nvPicPr>
        <p:blipFill>
          <a:blip r:embed="rId2" cstate="print"/>
          <a:srcRect l="7161" t="27320" r="3381" b="12201"/>
          <a:stretch>
            <a:fillRect/>
          </a:stretch>
        </p:blipFill>
        <p:spPr>
          <a:xfrm>
            <a:off x="8538126" y="2318222"/>
            <a:ext cx="3427880" cy="30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99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EFF3F-A5E1-49ED-B3D9-6138F364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Systematic review (IHP 2015)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0FF280-73CF-48E6-9EEA-81F95C20A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528390"/>
          </a:xfrm>
        </p:spPr>
        <p:txBody>
          <a:bodyPr/>
          <a:lstStyle/>
          <a:p>
            <a:r>
              <a:rPr lang="en-GB"/>
              <a:t>194 patients (4 studies)</a:t>
            </a:r>
          </a:p>
          <a:p>
            <a:pPr lvl="1"/>
            <a:r>
              <a:rPr lang="en-GB"/>
              <a:t>94 prophylactic mesh		4% incisional hernia</a:t>
            </a:r>
          </a:p>
          <a:p>
            <a:pPr lvl="1"/>
            <a:r>
              <a:rPr lang="en-GB"/>
              <a:t>100 without mesh			18%</a:t>
            </a:r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r>
              <a:rPr lang="en-GB"/>
              <a:t>No differences in wound infection</a:t>
            </a:r>
          </a:p>
          <a:p>
            <a:pPr marL="457200" lvl="1" indent="0">
              <a:buNone/>
            </a:pPr>
            <a:r>
              <a:rPr lang="en-GB"/>
              <a:t>No mesh-related complications</a:t>
            </a:r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59A29-3858-47FA-B7D5-88101B4A4EDF}"/>
              </a:ext>
            </a:extLst>
          </p:cNvPr>
          <p:cNvSpPr txBox="1"/>
          <p:nvPr/>
        </p:nvSpPr>
        <p:spPr>
          <a:xfrm>
            <a:off x="2491409" y="5406887"/>
            <a:ext cx="742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Reduce risk of incisional hernia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98157BB-3FCD-4DF1-A754-93E5B1AF1B04}"/>
              </a:ext>
            </a:extLst>
          </p:cNvPr>
          <p:cNvSpPr/>
          <p:nvPr/>
        </p:nvSpPr>
        <p:spPr>
          <a:xfrm>
            <a:off x="2120348" y="5379718"/>
            <a:ext cx="5441037" cy="577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49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034EC4-F18A-4075-8B19-4E2C3F6C6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2647122"/>
            <a:ext cx="10972800" cy="3727173"/>
          </a:xfrm>
        </p:spPr>
        <p:txBody>
          <a:bodyPr/>
          <a:lstStyle/>
          <a:p>
            <a:r>
              <a:rPr lang="es-ES" dirty="0" err="1"/>
              <a:t>Retrospective</a:t>
            </a:r>
            <a:endParaRPr lang="es-ES" dirty="0"/>
          </a:p>
          <a:p>
            <a:r>
              <a:rPr lang="es-ES" dirty="0"/>
              <a:t>83 </a:t>
            </a:r>
            <a:r>
              <a:rPr lang="es-ES" dirty="0" err="1"/>
              <a:t>patients</a:t>
            </a:r>
            <a:r>
              <a:rPr lang="es-ES" dirty="0"/>
              <a:t> (47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)</a:t>
            </a:r>
          </a:p>
          <a:p>
            <a:r>
              <a:rPr lang="es-ES" dirty="0" err="1"/>
              <a:t>Supraaponeurotic</a:t>
            </a:r>
            <a:r>
              <a:rPr lang="es-ES" dirty="0"/>
              <a:t> </a:t>
            </a:r>
            <a:r>
              <a:rPr lang="es-ES" dirty="0" err="1"/>
              <a:t>polypropylene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 as </a:t>
            </a:r>
            <a:r>
              <a:rPr lang="es-ES" dirty="0" err="1"/>
              <a:t>reinforcement</a:t>
            </a:r>
            <a:endParaRPr lang="es-ES" dirty="0"/>
          </a:p>
          <a:p>
            <a:r>
              <a:rPr lang="es-ES" dirty="0"/>
              <a:t>Median </a:t>
            </a:r>
            <a:r>
              <a:rPr lang="es-ES" dirty="0" err="1"/>
              <a:t>follow</a:t>
            </a:r>
            <a:r>
              <a:rPr lang="es-ES" dirty="0"/>
              <a:t>-up 18 </a:t>
            </a:r>
            <a:r>
              <a:rPr lang="es-ES" dirty="0" err="1"/>
              <a:t>months</a:t>
            </a:r>
            <a:endParaRPr lang="es-ES" dirty="0"/>
          </a:p>
          <a:p>
            <a:r>
              <a:rPr lang="es-ES" dirty="0"/>
              <a:t>IH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 6.4% /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 36.1%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8CEBA0-9CDE-4D24-B523-32007B85C5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954" y="339497"/>
            <a:ext cx="7101848" cy="12772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860AE8-CA3B-4D0D-95EE-CD8C8FA631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6683" y="885318"/>
            <a:ext cx="2496004" cy="2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3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E867A2-F203-40DC-A3F1-C7E5ECD6E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821" y="2637182"/>
            <a:ext cx="10111409" cy="3472069"/>
          </a:xfrm>
        </p:spPr>
        <p:txBody>
          <a:bodyPr>
            <a:normAutofit/>
          </a:bodyPr>
          <a:lstStyle/>
          <a:p>
            <a:r>
              <a:rPr lang="es-ES" dirty="0" err="1"/>
              <a:t>Intervention</a:t>
            </a:r>
            <a:r>
              <a:rPr lang="es-ES" dirty="0"/>
              <a:t>: </a:t>
            </a:r>
          </a:p>
          <a:p>
            <a:pPr lvl="1"/>
            <a:r>
              <a:rPr lang="es-ES" dirty="0" err="1"/>
              <a:t>Biological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 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cross-linking</a:t>
            </a:r>
            <a:endParaRPr lang="es-ES" dirty="0"/>
          </a:p>
          <a:p>
            <a:pPr lvl="1"/>
            <a:r>
              <a:rPr lang="es-ES" dirty="0"/>
              <a:t>Intraperitoneal</a:t>
            </a:r>
          </a:p>
          <a:p>
            <a:pPr lvl="1"/>
            <a:r>
              <a:rPr lang="es-ES" dirty="0"/>
              <a:t>Aponeurosis </a:t>
            </a:r>
            <a:r>
              <a:rPr lang="es-ES" dirty="0" err="1"/>
              <a:t>closure</a:t>
            </a:r>
            <a:r>
              <a:rPr lang="es-ES" dirty="0"/>
              <a:t> </a:t>
            </a:r>
          </a:p>
          <a:p>
            <a:r>
              <a:rPr lang="es-ES" dirty="0"/>
              <a:t>Control:</a:t>
            </a:r>
          </a:p>
          <a:p>
            <a:pPr lvl="1"/>
            <a:r>
              <a:rPr lang="es-ES" dirty="0" err="1"/>
              <a:t>Traditional</a:t>
            </a:r>
            <a:r>
              <a:rPr lang="es-ES" dirty="0"/>
              <a:t> </a:t>
            </a:r>
            <a:r>
              <a:rPr lang="es-ES" dirty="0" err="1"/>
              <a:t>closure</a:t>
            </a:r>
            <a:r>
              <a:rPr lang="es-ES" dirty="0"/>
              <a:t>, </a:t>
            </a:r>
            <a:r>
              <a:rPr lang="es-ES" dirty="0" err="1"/>
              <a:t>except</a:t>
            </a:r>
            <a:r>
              <a:rPr lang="es-ES" dirty="0"/>
              <a:t> use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absorbable</a:t>
            </a:r>
            <a:r>
              <a:rPr lang="es-ES" dirty="0"/>
              <a:t> suture (Vicryl)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989CB1-2041-4989-85CC-1178EF076A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073" y="354354"/>
            <a:ext cx="6177453" cy="556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E2C986-2E51-4790-894A-0DC3D7FC33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378" y="911229"/>
            <a:ext cx="6053904" cy="6032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156170-D184-466E-BE2E-8F2AFDD745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829" y="1825074"/>
            <a:ext cx="6177453" cy="4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56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C6D688-77AB-4E7D-BDFD-067806009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Feasibility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(90 </a:t>
            </a:r>
            <a:r>
              <a:rPr lang="es-ES" dirty="0" err="1"/>
              <a:t>patients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No </a:t>
            </a:r>
            <a:r>
              <a:rPr lang="es-ES" dirty="0" err="1"/>
              <a:t>problems</a:t>
            </a:r>
            <a:endParaRPr lang="es-ES" dirty="0"/>
          </a:p>
          <a:p>
            <a:r>
              <a:rPr lang="es-ES" dirty="0"/>
              <a:t>Final </a:t>
            </a:r>
            <a:r>
              <a:rPr lang="es-ES" dirty="0" err="1"/>
              <a:t>sample</a:t>
            </a:r>
            <a:r>
              <a:rPr lang="es-ES" dirty="0"/>
              <a:t>: 790 pacientes</a:t>
            </a:r>
          </a:p>
          <a:p>
            <a:r>
              <a:rPr lang="es-ES" dirty="0" err="1"/>
              <a:t>Finished</a:t>
            </a:r>
            <a:r>
              <a:rPr lang="es-ES" dirty="0"/>
              <a:t> 2017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976215-8FF6-4E16-A1B7-02878DC79B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108" y="424945"/>
            <a:ext cx="6177453" cy="4176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9C3052-C66B-499E-8E07-1C3B824DA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88" t="22401" r="6303" b="45118"/>
          <a:stretch/>
        </p:blipFill>
        <p:spPr>
          <a:xfrm>
            <a:off x="993913" y="4426226"/>
            <a:ext cx="10681252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4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EA806-5ED7-48F6-8D6D-4FA87D0FE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9" y="2994991"/>
            <a:ext cx="10389705" cy="3691585"/>
          </a:xfrm>
        </p:spPr>
        <p:txBody>
          <a:bodyPr/>
          <a:lstStyle/>
          <a:p>
            <a:r>
              <a:rPr lang="es-ES" dirty="0"/>
              <a:t>30 cases/64 </a:t>
            </a:r>
            <a:r>
              <a:rPr lang="es-ES" dirty="0" err="1"/>
              <a:t>controls</a:t>
            </a:r>
            <a:endParaRPr lang="es-ES" dirty="0"/>
          </a:p>
          <a:p>
            <a:pPr lvl="1"/>
            <a:r>
              <a:rPr lang="es-ES" dirty="0" err="1"/>
              <a:t>Retromuscular</a:t>
            </a:r>
            <a:r>
              <a:rPr lang="es-ES" dirty="0"/>
              <a:t> </a:t>
            </a:r>
            <a:r>
              <a:rPr lang="es-ES" dirty="0" err="1"/>
              <a:t>biological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  <a:p>
            <a:r>
              <a:rPr lang="es-ES" dirty="0" err="1"/>
              <a:t>Follow</a:t>
            </a:r>
            <a:r>
              <a:rPr lang="es-ES" dirty="0"/>
              <a:t>-up at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IH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		 3%</a:t>
            </a:r>
          </a:p>
          <a:p>
            <a:pPr lvl="1"/>
            <a:r>
              <a:rPr lang="es-ES" dirty="0"/>
              <a:t>In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		16%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71A756-FF89-4C0C-8BDF-7029894D44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27" y="165144"/>
            <a:ext cx="5065512" cy="1995469"/>
          </a:xfrm>
          <a:prstGeom prst="rect">
            <a:avLst/>
          </a:prstGeom>
        </p:spPr>
      </p:pic>
      <p:pic>
        <p:nvPicPr>
          <p:cNvPr id="5" name="4 Imagen" descr="imageServer.jpg">
            <a:extLst>
              <a:ext uri="{FF2B5EF4-FFF2-40B4-BE49-F238E27FC236}">
                <a16:creationId xmlns:a16="http://schemas.microsoft.com/office/drawing/2014/main" id="{FB232242-A3D3-4686-BEC8-395E85AB52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5120" b="11801"/>
          <a:stretch>
            <a:fillRect/>
          </a:stretch>
        </p:blipFill>
        <p:spPr>
          <a:xfrm>
            <a:off x="8796512" y="2267360"/>
            <a:ext cx="285750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17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61744C-46A8-48BE-A7F2-4D386E6D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30" t="21629" r="4783" b="26752"/>
          <a:stretch/>
        </p:blipFill>
        <p:spPr>
          <a:xfrm>
            <a:off x="410818" y="198782"/>
            <a:ext cx="11105321" cy="35383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4DA137-EE1D-4A20-B083-FE979F4BB4DD}"/>
              </a:ext>
            </a:extLst>
          </p:cNvPr>
          <p:cNvSpPr txBox="1"/>
          <p:nvPr/>
        </p:nvSpPr>
        <p:spPr>
          <a:xfrm>
            <a:off x="2438400" y="4227443"/>
            <a:ext cx="75518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Randomization</a:t>
            </a:r>
            <a:r>
              <a:rPr lang="es-ES" sz="2800" dirty="0"/>
              <a:t> 3 </a:t>
            </a:r>
            <a:r>
              <a:rPr lang="es-ES" sz="2800" dirty="0" err="1"/>
              <a:t>groups</a:t>
            </a:r>
            <a:endParaRPr 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/>
              <a:t>Without</a:t>
            </a:r>
            <a:r>
              <a:rPr lang="es-ES" sz="2800" dirty="0"/>
              <a:t> </a:t>
            </a:r>
            <a:r>
              <a:rPr lang="es-ES" sz="2800" dirty="0" err="1"/>
              <a:t>mesh</a:t>
            </a:r>
            <a:r>
              <a:rPr lang="es-ES" sz="2800" dirty="0"/>
              <a:t>/</a:t>
            </a:r>
            <a:r>
              <a:rPr lang="es-ES" sz="2800" dirty="0" err="1"/>
              <a:t>biological</a:t>
            </a:r>
            <a:r>
              <a:rPr lang="es-ES" sz="2800" dirty="0"/>
              <a:t> </a:t>
            </a:r>
            <a:r>
              <a:rPr lang="es-ES" sz="2800" dirty="0" err="1"/>
              <a:t>mesh</a:t>
            </a:r>
            <a:r>
              <a:rPr lang="es-ES" sz="2800" dirty="0"/>
              <a:t>/ </a:t>
            </a:r>
            <a:r>
              <a:rPr lang="es-ES" sz="2800" dirty="0" err="1"/>
              <a:t>synthetic</a:t>
            </a:r>
            <a:r>
              <a:rPr lang="es-ES" sz="2800" dirty="0"/>
              <a:t> </a:t>
            </a:r>
            <a:r>
              <a:rPr lang="es-ES" sz="2800" dirty="0" err="1"/>
              <a:t>mesh</a:t>
            </a:r>
            <a:endParaRPr lang="es-ES" sz="2800" dirty="0"/>
          </a:p>
          <a:p>
            <a:endParaRPr lang="es-ES" sz="2800" dirty="0"/>
          </a:p>
          <a:p>
            <a:r>
              <a:rPr lang="es-ES" sz="2800" dirty="0"/>
              <a:t>		</a:t>
            </a:r>
            <a:r>
              <a:rPr lang="es-ES" sz="2800" dirty="0" err="1"/>
              <a:t>Results</a:t>
            </a:r>
            <a:r>
              <a:rPr lang="es-ES" sz="2800" dirty="0"/>
              <a:t> in 2018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5BDFFA-0DED-470C-A00B-9DC13B8E469D}"/>
              </a:ext>
            </a:extLst>
          </p:cNvPr>
          <p:cNvSpPr/>
          <p:nvPr/>
        </p:nvSpPr>
        <p:spPr>
          <a:xfrm>
            <a:off x="4147930" y="5512904"/>
            <a:ext cx="2569393" cy="530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078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F556C3-04FC-4FE5-B7EA-9605F588D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74" t="22015" r="5326" b="23465"/>
          <a:stretch/>
        </p:blipFill>
        <p:spPr>
          <a:xfrm>
            <a:off x="410817" y="198783"/>
            <a:ext cx="10972800" cy="37371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23D3B07-560E-489D-9FFC-B12E07A884A5}"/>
              </a:ext>
            </a:extLst>
          </p:cNvPr>
          <p:cNvSpPr txBox="1"/>
          <p:nvPr/>
        </p:nvSpPr>
        <p:spPr>
          <a:xfrm>
            <a:off x="2902551" y="4399722"/>
            <a:ext cx="54858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2 </a:t>
            </a:r>
            <a:r>
              <a:rPr lang="es-ES" sz="2800" dirty="0" err="1"/>
              <a:t>groups</a:t>
            </a:r>
            <a:r>
              <a:rPr lang="es-ES" sz="2800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PDS 4:1 </a:t>
            </a:r>
            <a:r>
              <a:rPr lang="es-ES" sz="2800" dirty="0" err="1"/>
              <a:t>closure</a:t>
            </a:r>
            <a:endParaRPr 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PDS 4:1 </a:t>
            </a:r>
            <a:r>
              <a:rPr lang="es-ES" sz="2800" dirty="0" err="1"/>
              <a:t>closure</a:t>
            </a:r>
            <a:r>
              <a:rPr lang="es-ES" sz="2800" dirty="0"/>
              <a:t> + </a:t>
            </a:r>
            <a:r>
              <a:rPr lang="es-ES" sz="2800" dirty="0" err="1"/>
              <a:t>sandwich</a:t>
            </a:r>
            <a:r>
              <a:rPr lang="es-ES" sz="2800" dirty="0"/>
              <a:t> </a:t>
            </a:r>
            <a:r>
              <a:rPr lang="es-ES" sz="2800" dirty="0" err="1"/>
              <a:t>mesh</a:t>
            </a:r>
            <a:endParaRPr 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57983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9DDE2-BF4C-4382-9D34-70EFA16A7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ACAC9-F6FE-4847-B9F7-482D79ECA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Prophylactic</a:t>
            </a:r>
            <a:r>
              <a:rPr lang="es-ES" dirty="0"/>
              <a:t> </a:t>
            </a:r>
            <a:r>
              <a:rPr lang="es-ES" dirty="0" err="1"/>
              <a:t>mesh</a:t>
            </a:r>
            <a:r>
              <a:rPr lang="es-ES" dirty="0"/>
              <a:t> </a:t>
            </a:r>
            <a:r>
              <a:rPr lang="es-ES" dirty="0" err="1"/>
              <a:t>probably</a:t>
            </a:r>
            <a:r>
              <a:rPr lang="es-ES" dirty="0"/>
              <a:t> reduces incisional hernia</a:t>
            </a:r>
          </a:p>
          <a:p>
            <a:r>
              <a:rPr lang="es-ES" dirty="0" err="1"/>
              <a:t>Ongoing</a:t>
            </a:r>
            <a:r>
              <a:rPr lang="es-ES" dirty="0"/>
              <a:t> </a:t>
            </a:r>
            <a:r>
              <a:rPr lang="es-ES" dirty="0" err="1"/>
              <a:t>studies</a:t>
            </a:r>
            <a:r>
              <a:rPr lang="es-ES" dirty="0"/>
              <a:t>, </a:t>
            </a:r>
            <a:r>
              <a:rPr lang="es-ES" dirty="0" err="1"/>
              <a:t>waiting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results</a:t>
            </a:r>
            <a:endParaRPr lang="es-ES" dirty="0"/>
          </a:p>
        </p:txBody>
      </p:sp>
      <p:pic>
        <p:nvPicPr>
          <p:cNvPr id="5" name="4 Imagen" descr="DSCN0191.JPG"/>
          <p:cNvPicPr>
            <a:picLocks noChangeAspect="1"/>
          </p:cNvPicPr>
          <p:nvPr/>
        </p:nvPicPr>
        <p:blipFill>
          <a:blip r:embed="rId2" cstate="print"/>
          <a:srcRect l="51407" t="30573" r="10156" b="19219"/>
          <a:stretch>
            <a:fillRect/>
          </a:stretch>
        </p:blipFill>
        <p:spPr>
          <a:xfrm>
            <a:off x="1036320" y="3230880"/>
            <a:ext cx="2999232" cy="2938272"/>
          </a:xfrm>
          <a:prstGeom prst="rect">
            <a:avLst/>
          </a:prstGeom>
        </p:spPr>
      </p:pic>
      <p:pic>
        <p:nvPicPr>
          <p:cNvPr id="6" name="5 Imagen" descr="DSCN0002.JPG"/>
          <p:cNvPicPr>
            <a:picLocks noChangeAspect="1"/>
          </p:cNvPicPr>
          <p:nvPr/>
        </p:nvPicPr>
        <p:blipFill>
          <a:blip r:embed="rId3" cstate="print"/>
          <a:srcRect l="21406" t="23907" r="28281" b="17760"/>
          <a:stretch>
            <a:fillRect/>
          </a:stretch>
        </p:blipFill>
        <p:spPr>
          <a:xfrm>
            <a:off x="7473696" y="2938272"/>
            <a:ext cx="3925824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4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F7A7F15-C180-405F-8BF4-A3FFDD5AEE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8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Parastomal hernias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Decrease patient´s quality of life</a:t>
            </a:r>
          </a:p>
          <a:p>
            <a:pPr lvl="1"/>
            <a:r>
              <a:rPr lang="en-US" dirty="0"/>
              <a:t>Bad disposal appliance</a:t>
            </a:r>
          </a:p>
          <a:p>
            <a:pPr lvl="1"/>
            <a:r>
              <a:rPr lang="en-US" dirty="0"/>
              <a:t>Leakage</a:t>
            </a:r>
          </a:p>
          <a:p>
            <a:pPr lvl="1"/>
            <a:r>
              <a:rPr lang="en-US" dirty="0"/>
              <a:t>Pain</a:t>
            </a:r>
          </a:p>
          <a:p>
            <a:r>
              <a:rPr lang="en-US" dirty="0"/>
              <a:t>Emergency surgery</a:t>
            </a:r>
          </a:p>
          <a:p>
            <a:pPr lvl="1"/>
            <a:r>
              <a:rPr lang="en-US" dirty="0"/>
              <a:t>Intestinal obstruction</a:t>
            </a:r>
          </a:p>
          <a:p>
            <a:pPr lvl="1"/>
            <a:r>
              <a:rPr lang="en-US" dirty="0"/>
              <a:t>Strangulation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 l="5737" r="7046"/>
          <a:stretch>
            <a:fillRect/>
          </a:stretch>
        </p:blipFill>
        <p:spPr bwMode="auto">
          <a:xfrm>
            <a:off x="7767752" y="2746616"/>
            <a:ext cx="3672408" cy="28738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926592" y="3483865"/>
            <a:ext cx="10972800" cy="250611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13% reintervention for complications</a:t>
            </a:r>
          </a:p>
          <a:p>
            <a:pPr>
              <a:lnSpc>
                <a:spcPct val="200000"/>
              </a:lnSpc>
            </a:pPr>
            <a:r>
              <a:rPr lang="en-US" dirty="0"/>
              <a:t>11% reintervention for recurrence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98" y="540830"/>
            <a:ext cx="7429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964" y="2521458"/>
            <a:ext cx="35528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0659" y="1901952"/>
            <a:ext cx="4167742" cy="31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2057399"/>
            <a:ext cx="5827776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Prophylactic meshes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Different meshes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Many positions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Different techniques</a:t>
            </a:r>
          </a:p>
          <a:p>
            <a:pPr lvl="1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5000" y="2173356"/>
            <a:ext cx="4839739" cy="35886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73" y="193358"/>
            <a:ext cx="70675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0852" y="1664018"/>
            <a:ext cx="23622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5" y="2286000"/>
            <a:ext cx="6534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6787" y="4477131"/>
            <a:ext cx="77628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1813" y="6305930"/>
            <a:ext cx="2419519" cy="26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C010323-7754-40AC-9284-1D72460BB50A}"/>
              </a:ext>
            </a:extLst>
          </p:cNvPr>
          <p:cNvSpPr txBox="1"/>
          <p:nvPr/>
        </p:nvSpPr>
        <p:spPr>
          <a:xfrm>
            <a:off x="8024426" y="2380869"/>
            <a:ext cx="299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Synthetic</a:t>
            </a:r>
            <a:r>
              <a:rPr lang="es-ES" dirty="0"/>
              <a:t> </a:t>
            </a:r>
            <a:r>
              <a:rPr lang="es-ES" dirty="0" err="1"/>
              <a:t>retromuscular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52A84ED-939A-428B-95C6-9646BB4F65CA}"/>
              </a:ext>
            </a:extLst>
          </p:cNvPr>
          <p:cNvSpPr/>
          <p:nvPr/>
        </p:nvSpPr>
        <p:spPr>
          <a:xfrm>
            <a:off x="8024426" y="2380869"/>
            <a:ext cx="31074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F007F8-6898-41C0-8DC0-53B2C1CC70BF}"/>
              </a:ext>
            </a:extLst>
          </p:cNvPr>
          <p:cNvSpPr txBox="1"/>
          <p:nvPr/>
        </p:nvSpPr>
        <p:spPr>
          <a:xfrm>
            <a:off x="7423023" y="3856383"/>
            <a:ext cx="30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Biological</a:t>
            </a:r>
            <a:r>
              <a:rPr lang="es-ES" dirty="0"/>
              <a:t>  </a:t>
            </a:r>
            <a:r>
              <a:rPr lang="es-ES" dirty="0" err="1"/>
              <a:t>preperitoneal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C94A0B9-D255-4D69-B0EE-65A3A0FD2F10}"/>
              </a:ext>
            </a:extLst>
          </p:cNvPr>
          <p:cNvSpPr/>
          <p:nvPr/>
        </p:nvSpPr>
        <p:spPr>
          <a:xfrm>
            <a:off x="7409262" y="3888725"/>
            <a:ext cx="31074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0E64F3-7C56-44AF-90A6-25DC7D3DCA05}"/>
              </a:ext>
            </a:extLst>
          </p:cNvPr>
          <p:cNvSpPr txBox="1"/>
          <p:nvPr/>
        </p:nvSpPr>
        <p:spPr>
          <a:xfrm>
            <a:off x="696578" y="5683115"/>
            <a:ext cx="300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Synthetic</a:t>
            </a:r>
            <a:r>
              <a:rPr lang="es-ES" dirty="0"/>
              <a:t>  </a:t>
            </a:r>
            <a:r>
              <a:rPr lang="es-ES" dirty="0" err="1"/>
              <a:t>preperitoneal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7D0A4BA-7222-44FA-8327-F84261A6B6CD}"/>
              </a:ext>
            </a:extLst>
          </p:cNvPr>
          <p:cNvSpPr/>
          <p:nvPr/>
        </p:nvSpPr>
        <p:spPr>
          <a:xfrm>
            <a:off x="696578" y="5683490"/>
            <a:ext cx="31074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B0496E-3F3F-49C5-B6B6-198EA7C71F29}"/>
              </a:ext>
            </a:extLst>
          </p:cNvPr>
          <p:cNvSpPr txBox="1"/>
          <p:nvPr/>
        </p:nvSpPr>
        <p:spPr>
          <a:xfrm>
            <a:off x="8764922" y="373315"/>
            <a:ext cx="2142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Open </a:t>
            </a:r>
            <a:r>
              <a:rPr lang="es-ES" sz="2800" dirty="0" err="1"/>
              <a:t>surgery</a:t>
            </a:r>
            <a:endParaRPr lang="es-ES" sz="28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050240-6892-4F22-8866-DE1A8E7F1DFF}"/>
              </a:ext>
            </a:extLst>
          </p:cNvPr>
          <p:cNvSpPr/>
          <p:nvPr/>
        </p:nvSpPr>
        <p:spPr>
          <a:xfrm>
            <a:off x="8551332" y="193358"/>
            <a:ext cx="2580494" cy="9289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138"/>
            <a:ext cx="70008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r="635" b="4147"/>
          <a:stretch>
            <a:fillRect/>
          </a:stretch>
        </p:blipFill>
        <p:spPr bwMode="auto">
          <a:xfrm>
            <a:off x="0" y="4499039"/>
            <a:ext cx="7656766" cy="210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1131" y="6230113"/>
            <a:ext cx="4294150" cy="37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C76705-8826-4BF4-8649-F108CC2F27C1}"/>
              </a:ext>
            </a:extLst>
          </p:cNvPr>
          <p:cNvSpPr txBox="1"/>
          <p:nvPr/>
        </p:nvSpPr>
        <p:spPr>
          <a:xfrm>
            <a:off x="8072052" y="1811345"/>
            <a:ext cx="34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Open </a:t>
            </a:r>
            <a:r>
              <a:rPr lang="es-ES" dirty="0" err="1"/>
              <a:t>surgery</a:t>
            </a:r>
            <a:r>
              <a:rPr lang="es-ES" dirty="0"/>
              <a:t>, </a:t>
            </a:r>
            <a:r>
              <a:rPr lang="es-ES" dirty="0" err="1"/>
              <a:t>retromuscular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0A7C97B-1FA6-4394-8C2A-1735EE650171}"/>
              </a:ext>
            </a:extLst>
          </p:cNvPr>
          <p:cNvSpPr/>
          <p:nvPr/>
        </p:nvSpPr>
        <p:spPr>
          <a:xfrm>
            <a:off x="7885043" y="1811345"/>
            <a:ext cx="38802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55B1E1-4585-4E57-B493-3064E8177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480" y="2862263"/>
            <a:ext cx="7394838" cy="113347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BD51FEA-F309-4AFB-BD33-1A6F0E3E470B}"/>
              </a:ext>
            </a:extLst>
          </p:cNvPr>
          <p:cNvSpPr/>
          <p:nvPr/>
        </p:nvSpPr>
        <p:spPr>
          <a:xfrm>
            <a:off x="353602" y="3237361"/>
            <a:ext cx="38802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2D3513-367B-4668-9697-B12E14344EC6}"/>
              </a:ext>
            </a:extLst>
          </p:cNvPr>
          <p:cNvSpPr txBox="1"/>
          <p:nvPr/>
        </p:nvSpPr>
        <p:spPr>
          <a:xfrm>
            <a:off x="571831" y="3237361"/>
            <a:ext cx="35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Open </a:t>
            </a:r>
            <a:r>
              <a:rPr lang="es-ES" dirty="0" err="1"/>
              <a:t>surgery</a:t>
            </a:r>
            <a:r>
              <a:rPr lang="es-ES" dirty="0"/>
              <a:t>, </a:t>
            </a:r>
            <a:r>
              <a:rPr lang="es-ES" dirty="0" err="1"/>
              <a:t>retromuscular</a:t>
            </a:r>
            <a:r>
              <a:rPr lang="es-ES" dirty="0"/>
              <a:t> </a:t>
            </a:r>
            <a:r>
              <a:rPr lang="es-ES" dirty="0" err="1"/>
              <a:t>mesh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01958"/>
            <a:ext cx="5998654" cy="245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6690"/>
            <a:ext cx="73628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7158" y="801624"/>
            <a:ext cx="3667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2453" y="2239990"/>
            <a:ext cx="6826112" cy="206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7511" y="4435470"/>
            <a:ext cx="2414035" cy="32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AB5CBD-AB6D-4D8A-B642-24C0EFCC45F7}"/>
              </a:ext>
            </a:extLst>
          </p:cNvPr>
          <p:cNvSpPr txBox="1"/>
          <p:nvPr/>
        </p:nvSpPr>
        <p:spPr>
          <a:xfrm>
            <a:off x="438665" y="2619634"/>
            <a:ext cx="3242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Laparoscopic</a:t>
            </a:r>
            <a:r>
              <a:rPr lang="es-ES" sz="2800" dirty="0"/>
              <a:t> </a:t>
            </a:r>
            <a:r>
              <a:rPr lang="es-ES" sz="2800" dirty="0" err="1"/>
              <a:t>surgery</a:t>
            </a:r>
            <a:endParaRPr lang="es-ES" sz="28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290A43B-8E71-427E-8A9E-B044AD9F7531}"/>
              </a:ext>
            </a:extLst>
          </p:cNvPr>
          <p:cNvSpPr/>
          <p:nvPr/>
        </p:nvSpPr>
        <p:spPr>
          <a:xfrm>
            <a:off x="226475" y="2556042"/>
            <a:ext cx="3667125" cy="650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30BB63-AA64-4371-9E64-DAD576FAE8DE}"/>
              </a:ext>
            </a:extLst>
          </p:cNvPr>
          <p:cNvSpPr txBox="1"/>
          <p:nvPr/>
        </p:nvSpPr>
        <p:spPr>
          <a:xfrm>
            <a:off x="8207511" y="341715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Keyhole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1996F52-E024-459F-B1C3-7EA1F85BF0BA}"/>
              </a:ext>
            </a:extLst>
          </p:cNvPr>
          <p:cNvSpPr/>
          <p:nvPr/>
        </p:nvSpPr>
        <p:spPr>
          <a:xfrm>
            <a:off x="8127261" y="307346"/>
            <a:ext cx="1056496" cy="420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2FA6DF-38CF-44BB-82E1-096159A14225}"/>
              </a:ext>
            </a:extLst>
          </p:cNvPr>
          <p:cNvSpPr txBox="1"/>
          <p:nvPr/>
        </p:nvSpPr>
        <p:spPr>
          <a:xfrm>
            <a:off x="7742095" y="5640529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Keyhole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72029AF-A2CF-466E-A0E0-A87CAEB153F3}"/>
              </a:ext>
            </a:extLst>
          </p:cNvPr>
          <p:cNvSpPr/>
          <p:nvPr/>
        </p:nvSpPr>
        <p:spPr>
          <a:xfrm>
            <a:off x="7679263" y="5636272"/>
            <a:ext cx="1056496" cy="420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so clínico  Alcorcó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Mallas de polipropileno</Template>
  <TotalTime>1634</TotalTime>
  <Words>492</Words>
  <Application>Microsoft Office PowerPoint</Application>
  <PresentationFormat>Panorámica</PresentationFormat>
  <Paragraphs>162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Caso clínico  Alcorcón</vt:lpstr>
      <vt:lpstr>Evidence –base use of prophylactic meshes in stoma creation and take-down</vt:lpstr>
      <vt:lpstr>Introduction</vt:lpstr>
      <vt:lpstr>Parastomal hernias</vt:lpstr>
      <vt:lpstr>Parastomal hernias</vt:lpstr>
      <vt:lpstr>Presentación de PowerPoint</vt:lpstr>
      <vt:lpstr>Prevention </vt:lpstr>
      <vt:lpstr>Presentación de PowerPoint</vt:lpstr>
      <vt:lpstr>Presentación de PowerPoint</vt:lpstr>
      <vt:lpstr>Presentación de PowerPoint</vt:lpstr>
      <vt:lpstr>RCT prevention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Retromuscular position</vt:lpstr>
      <vt:lpstr>Trial sequential analysis (TSA)</vt:lpstr>
      <vt:lpstr>Trial sequential analysis</vt:lpstr>
      <vt:lpstr>Presentación de PowerPoint</vt:lpstr>
      <vt:lpstr>Conclusions</vt:lpstr>
      <vt:lpstr>Presentación de PowerPoint</vt:lpstr>
      <vt:lpstr>Hernias after temporary stoma closure</vt:lpstr>
      <vt:lpstr>Presentación de PowerPoint</vt:lpstr>
      <vt:lpstr>Prophylactic meshes</vt:lpstr>
      <vt:lpstr>Systematic review (IHP 2015)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Utilización de mallas profilácticas en estomas</dc:title>
  <dc:creator>Hernandez</dc:creator>
  <cp:lastModifiedBy>Hernandez</cp:lastModifiedBy>
  <cp:revision>95</cp:revision>
  <dcterms:created xsi:type="dcterms:W3CDTF">2017-08-20T17:27:32Z</dcterms:created>
  <dcterms:modified xsi:type="dcterms:W3CDTF">2018-06-14T22:57:53Z</dcterms:modified>
</cp:coreProperties>
</file>