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6" r:id="rId10"/>
    <p:sldId id="277" r:id="rId11"/>
    <p:sldId id="278" r:id="rId12"/>
    <p:sldId id="274" r:id="rId13"/>
    <p:sldId id="275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84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10/06/2018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10/06/2018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10/06/2018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10/06/2018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10/06/2018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10/06/2018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10/06/2018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10/06/2018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10/06/2018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10/06/2018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10/06/2018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10/06/2018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99592" y="548680"/>
            <a:ext cx="7558608" cy="305177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Prévention par prothèse synthétique lentement résorbable d’une éventration sur site de fermeture d’</a:t>
            </a:r>
            <a:r>
              <a:rPr lang="fr-FR" dirty="0" err="1" smtClean="0"/>
              <a:t>iléostomie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5536" y="3886200"/>
            <a:ext cx="8352928" cy="2351112"/>
          </a:xfrm>
        </p:spPr>
        <p:txBody>
          <a:bodyPr>
            <a:normAutofit/>
          </a:bodyPr>
          <a:lstStyle/>
          <a:p>
            <a:r>
              <a:rPr lang="fr-FR" b="1" dirty="0" smtClean="0"/>
              <a:t>F JURCZAK (saint </a:t>
            </a:r>
            <a:r>
              <a:rPr lang="fr-FR" b="1" dirty="0" err="1" smtClean="0"/>
              <a:t>nazaire</a:t>
            </a:r>
            <a:r>
              <a:rPr lang="fr-FR" b="1" dirty="0" smtClean="0"/>
              <a:t> ) JF </a:t>
            </a:r>
            <a:r>
              <a:rPr lang="fr-FR" b="1" dirty="0" err="1" smtClean="0"/>
              <a:t>Gillion</a:t>
            </a:r>
            <a:r>
              <a:rPr lang="fr-FR" b="1" dirty="0" smtClean="0"/>
              <a:t> ( </a:t>
            </a:r>
            <a:r>
              <a:rPr lang="fr-FR" b="1" dirty="0" err="1" smtClean="0"/>
              <a:t>anthony</a:t>
            </a:r>
            <a:r>
              <a:rPr lang="fr-FR" b="1" dirty="0" smtClean="0"/>
              <a:t>)</a:t>
            </a:r>
          </a:p>
          <a:p>
            <a:r>
              <a:rPr lang="fr-FR" b="1" dirty="0" smtClean="0"/>
              <a:t>LE CLUB HERNIE </a:t>
            </a:r>
          </a:p>
          <a:p>
            <a:r>
              <a:rPr lang="fr-FR" sz="1800" dirty="0" smtClean="0"/>
              <a:t>(Dr olivier CAS; Dr olivier Oberlin; Dr </a:t>
            </a:r>
            <a:r>
              <a:rPr lang="fr-FR" sz="1800" dirty="0" err="1" smtClean="0"/>
              <a:t>Haitman</a:t>
            </a:r>
            <a:r>
              <a:rPr lang="fr-FR" sz="1800" dirty="0" smtClean="0"/>
              <a:t> KHALIL; Dr Denis LEPRONT; Dr Marc LEPERE; Dr André DABROWSKI)</a:t>
            </a:r>
            <a:endParaRPr lang="fr-FR" sz="1800" dirty="0"/>
          </a:p>
        </p:txBody>
      </p:sp>
      <p:pic>
        <p:nvPicPr>
          <p:cNvPr id="4" name="Picture 2" descr="C:\Users\Jean-François\Documents\HERNIE CLUB HERNIE\LOGO\LOGO OFFICIEL en définition maximale\logo_Club_Hernie_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5661248"/>
            <a:ext cx="1510477" cy="8777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C:\Users\florent.jurczak\Desktop\club hernie Phasix\fouilleux 2018 02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53556"/>
            <a:ext cx="5472608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C:\Users\florent.jurczak\Desktop\club hernie Phasix\phasix bourrieau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7538" y="908720"/>
            <a:ext cx="5618758" cy="56187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C:\Users\florent.jurczak\Desktop\club hernie Phasix\IMG_20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7632848" cy="5724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C:\Users\florent.jurczak\Desktop\club hernie Phasix\IMG_2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244408" cy="61833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RESULTATS PRELIMINAIRES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76872"/>
            <a:ext cx="8435280" cy="384929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3600" b="1" dirty="0" smtClean="0">
                <a:solidFill>
                  <a:srgbClr val="FF0000"/>
                </a:solidFill>
              </a:rPr>
              <a:t>43 patients inclus</a:t>
            </a:r>
            <a:r>
              <a:rPr lang="fr-FR" sz="3600" b="1" dirty="0" smtClean="0"/>
              <a:t> depuis septembre 2016</a:t>
            </a:r>
          </a:p>
          <a:p>
            <a:pPr algn="ctr">
              <a:buNone/>
            </a:pPr>
            <a:r>
              <a:rPr lang="fr-FR" sz="3600" b="1" dirty="0" smtClean="0"/>
              <a:t>Phase d’inclusion en cours </a:t>
            </a:r>
          </a:p>
          <a:p>
            <a:pPr algn="ctr">
              <a:buNone/>
            </a:pPr>
            <a:r>
              <a:rPr lang="fr-FR" sz="3600" b="1" dirty="0" smtClean="0"/>
              <a:t>Objectif </a:t>
            </a:r>
            <a:r>
              <a:rPr lang="fr-FR" sz="3600" b="1" dirty="0" smtClean="0"/>
              <a:t>: 100 pts </a:t>
            </a:r>
            <a:endParaRPr lang="fr-FR" sz="3600" b="1" dirty="0"/>
          </a:p>
        </p:txBody>
      </p:sp>
      <p:pic>
        <p:nvPicPr>
          <p:cNvPr id="4" name="Picture 2" descr="C:\Users\Jean-François\Documents\HERNIE CLUB HERNIE\LOGO\LOGO OFFICIEL en définition maximale\logo_Club_Hernie_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5733256"/>
            <a:ext cx="1510477" cy="8777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RESULTATS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31 H/ 13 F </a:t>
            </a:r>
          </a:p>
          <a:p>
            <a:r>
              <a:rPr lang="fr-FR" dirty="0" smtClean="0"/>
              <a:t>Age moyen 64 ( 32-86) </a:t>
            </a:r>
          </a:p>
          <a:p>
            <a:r>
              <a:rPr lang="fr-FR" dirty="0" smtClean="0"/>
              <a:t>BMI moyen :  25.3 Kg/m2 </a:t>
            </a:r>
          </a:p>
          <a:p>
            <a:r>
              <a:rPr lang="fr-FR" dirty="0" smtClean="0"/>
              <a:t>ASA ½ : 27</a:t>
            </a:r>
          </a:p>
          <a:p>
            <a:r>
              <a:rPr lang="fr-FR" dirty="0" smtClean="0"/>
              <a:t>ASA ¾: 16</a:t>
            </a:r>
          </a:p>
          <a:p>
            <a:r>
              <a:rPr lang="fr-FR" dirty="0" smtClean="0"/>
              <a:t>Pathologie maligne: 38</a:t>
            </a:r>
          </a:p>
          <a:p>
            <a:r>
              <a:rPr lang="fr-FR" dirty="0" smtClean="0"/>
              <a:t>Pathologie bénigne : 5</a:t>
            </a:r>
          </a:p>
          <a:p>
            <a:r>
              <a:rPr lang="fr-FR" dirty="0" smtClean="0"/>
              <a:t>Résection ou Suture latérale </a:t>
            </a:r>
          </a:p>
          <a:p>
            <a:endParaRPr lang="fr-FR" dirty="0"/>
          </a:p>
        </p:txBody>
      </p:sp>
      <p:pic>
        <p:nvPicPr>
          <p:cNvPr id="4" name="Picture 2" descr="C:\Users\Jean-François\Documents\HERNIE CLUB HERNIE\LOGO\LOGO OFFICIEL en définition maximale\logo_Club_Hernie_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0"/>
            <a:ext cx="1510477" cy="8777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Position de la prothèse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Sublay</a:t>
            </a:r>
            <a:r>
              <a:rPr lang="fr-FR" dirty="0" smtClean="0"/>
              <a:t> demandé </a:t>
            </a:r>
          </a:p>
          <a:p>
            <a:pPr lvl="1"/>
            <a:r>
              <a:rPr lang="fr-FR" dirty="0" err="1" smtClean="0"/>
              <a:t>Rétromusculaire</a:t>
            </a:r>
            <a:r>
              <a:rPr lang="fr-FR" dirty="0" smtClean="0"/>
              <a:t> :32 </a:t>
            </a:r>
          </a:p>
          <a:p>
            <a:pPr lvl="1"/>
            <a:r>
              <a:rPr lang="fr-FR" dirty="0" smtClean="0"/>
              <a:t>Pré péritonéale:11</a:t>
            </a:r>
          </a:p>
        </p:txBody>
      </p:sp>
      <p:pic>
        <p:nvPicPr>
          <p:cNvPr id="4" name="Image 3" descr="IMG_484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720" t="38548" r="37600" b="30001"/>
          <a:stretch/>
        </p:blipFill>
        <p:spPr>
          <a:xfrm rot="5400000">
            <a:off x="5251326" y="3397746"/>
            <a:ext cx="2772908" cy="3699512"/>
          </a:xfrm>
          <a:prstGeom prst="rect">
            <a:avLst/>
          </a:prstGeom>
        </p:spPr>
      </p:pic>
      <p:pic>
        <p:nvPicPr>
          <p:cNvPr id="5" name="Picture 2" descr="C:\Users\Jean-François\Documents\HERNIE CLUB HERNIE\LOGO\LOGO OFFICIEL en définition maximale\logo_Club_Hernie_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653136"/>
            <a:ext cx="2602317" cy="1512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Prothèse </a:t>
            </a:r>
            <a:r>
              <a:rPr lang="fr-FR" dirty="0" err="1" smtClean="0"/>
              <a:t>Phasix</a:t>
            </a:r>
            <a:r>
              <a:rPr lang="fr-FR" dirty="0" smtClean="0"/>
              <a:t>* 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45024"/>
          </a:xfrm>
        </p:spPr>
        <p:txBody>
          <a:bodyPr/>
          <a:lstStyle/>
          <a:p>
            <a:r>
              <a:rPr lang="fr-FR" dirty="0" smtClean="0"/>
              <a:t>Taille moyenne ( 99 cm2)</a:t>
            </a:r>
          </a:p>
          <a:p>
            <a:r>
              <a:rPr lang="fr-FR" dirty="0" smtClean="0"/>
              <a:t>8*8 : 19</a:t>
            </a:r>
          </a:p>
          <a:p>
            <a:r>
              <a:rPr lang="fr-FR" dirty="0" smtClean="0"/>
              <a:t>8*10: 6</a:t>
            </a:r>
          </a:p>
          <a:p>
            <a:r>
              <a:rPr lang="fr-FR" dirty="0" smtClean="0"/>
              <a:t>15*10: 18</a:t>
            </a:r>
          </a:p>
          <a:p>
            <a:pPr>
              <a:buNone/>
            </a:pPr>
            <a:endParaRPr lang="fr-FR" dirty="0"/>
          </a:p>
        </p:txBody>
      </p:sp>
      <p:pic>
        <p:nvPicPr>
          <p:cNvPr id="4" name="Picture 2" descr="C:\Users\Jean-François\Documents\HERNIE CLUB HERNIE\LOGO\LOGO OFFICIEL en définition maximale\logo_Club_Hernie_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404664"/>
            <a:ext cx="1510477" cy="877716"/>
          </a:xfrm>
          <a:prstGeom prst="rect">
            <a:avLst/>
          </a:prstGeom>
          <a:noFill/>
        </p:spPr>
      </p:pic>
      <p:pic>
        <p:nvPicPr>
          <p:cNvPr id="5" name="Image 4" descr="IMG_4838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29" t="15461" r="41186"/>
          <a:stretch/>
        </p:blipFill>
        <p:spPr>
          <a:xfrm rot="5400000">
            <a:off x="5365505" y="3139551"/>
            <a:ext cx="2971575" cy="38385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Prothèse </a:t>
            </a:r>
            <a:r>
              <a:rPr lang="fr-FR" dirty="0" err="1" smtClean="0"/>
              <a:t>Phasix</a:t>
            </a:r>
            <a:r>
              <a:rPr lang="fr-FR" dirty="0" smtClean="0"/>
              <a:t>*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Overlap</a:t>
            </a:r>
            <a:r>
              <a:rPr lang="fr-FR" dirty="0" smtClean="0"/>
              <a:t> 3-5 : 31</a:t>
            </a:r>
          </a:p>
          <a:p>
            <a:r>
              <a:rPr lang="fr-FR" dirty="0" err="1" smtClean="0"/>
              <a:t>Overlap</a:t>
            </a:r>
            <a:r>
              <a:rPr lang="fr-FR" dirty="0" smtClean="0"/>
              <a:t> &gt; 5 :12</a:t>
            </a:r>
          </a:p>
          <a:p>
            <a:endParaRPr lang="fr-FR" dirty="0" smtClean="0"/>
          </a:p>
          <a:p>
            <a:r>
              <a:rPr lang="fr-FR" dirty="0" smtClean="0"/>
              <a:t>Pas de fixation:18</a:t>
            </a:r>
          </a:p>
          <a:p>
            <a:r>
              <a:rPr lang="fr-FR" dirty="0" smtClean="0"/>
              <a:t>Suture résorbable:21</a:t>
            </a:r>
          </a:p>
          <a:p>
            <a:r>
              <a:rPr lang="fr-FR" dirty="0" smtClean="0"/>
              <a:t>Non résorbable :4</a:t>
            </a:r>
            <a:endParaRPr lang="fr-FR" dirty="0"/>
          </a:p>
        </p:txBody>
      </p:sp>
      <p:pic>
        <p:nvPicPr>
          <p:cNvPr id="4" name="Picture 2" descr="C:\Users\Jean-François\Documents\HERNIE CLUB HERNIE\LOGO\LOGO OFFICIEL en définition maximale\logo_Club_Hernie_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476672"/>
            <a:ext cx="1510477" cy="877716"/>
          </a:xfrm>
          <a:prstGeom prst="rect">
            <a:avLst/>
          </a:prstGeom>
          <a:noFill/>
        </p:spPr>
      </p:pic>
      <p:pic>
        <p:nvPicPr>
          <p:cNvPr id="5" name="Image 4" descr="IMG_484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359" t="36223" r="42663" b="32024"/>
          <a:stretch/>
        </p:blipFill>
        <p:spPr>
          <a:xfrm rot="5400000">
            <a:off x="5387102" y="3117954"/>
            <a:ext cx="2976147" cy="417430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Prothèse </a:t>
            </a:r>
            <a:r>
              <a:rPr lang="fr-FR" dirty="0" err="1" smtClean="0"/>
              <a:t>Phasix</a:t>
            </a:r>
            <a:r>
              <a:rPr lang="fr-FR" dirty="0" smtClean="0"/>
              <a:t>* </a:t>
            </a:r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283968" y="1700808"/>
          <a:ext cx="4320480" cy="4854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1"/>
                <a:gridCol w="720080"/>
                <a:gridCol w="720080"/>
                <a:gridCol w="792089"/>
              </a:tblGrid>
              <a:tr h="62083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good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Not good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NS</a:t>
                      </a:r>
                      <a:endParaRPr lang="fr-FR" dirty="0"/>
                    </a:p>
                  </a:txBody>
                  <a:tcPr/>
                </a:tc>
              </a:tr>
              <a:tr h="354764">
                <a:tc>
                  <a:txBody>
                    <a:bodyPr/>
                    <a:lstStyle/>
                    <a:p>
                      <a:r>
                        <a:rPr lang="fr-FR" dirty="0" smtClean="0"/>
                        <a:t>souplesse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17</a:t>
                      </a:r>
                      <a:endParaRPr lang="fr-FR" dirty="0"/>
                    </a:p>
                  </a:txBody>
                  <a:tcPr/>
                </a:tc>
              </a:tr>
              <a:tr h="1188204">
                <a:tc>
                  <a:txBody>
                    <a:bodyPr/>
                    <a:lstStyle/>
                    <a:p>
                      <a:r>
                        <a:rPr lang="fr-FR" dirty="0" smtClean="0"/>
                        <a:t>taille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17</a:t>
                      </a:r>
                      <a:endParaRPr lang="fr-FR" dirty="0"/>
                    </a:p>
                  </a:txBody>
                  <a:tcPr/>
                </a:tc>
              </a:tr>
              <a:tr h="886910">
                <a:tc>
                  <a:txBody>
                    <a:bodyPr/>
                    <a:lstStyle/>
                    <a:p>
                      <a:r>
                        <a:rPr lang="fr-FR" dirty="0" smtClean="0"/>
                        <a:t>Macroporosité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17</a:t>
                      </a:r>
                      <a:endParaRPr lang="fr-FR" dirty="0"/>
                    </a:p>
                  </a:txBody>
                  <a:tcPr/>
                </a:tc>
              </a:tr>
              <a:tr h="8869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Mémoire de forme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17</a:t>
                      </a:r>
                      <a:endParaRPr lang="fr-FR" dirty="0"/>
                    </a:p>
                  </a:txBody>
                  <a:tcPr/>
                </a:tc>
              </a:tr>
              <a:tr h="886910">
                <a:tc>
                  <a:txBody>
                    <a:bodyPr/>
                    <a:lstStyle/>
                    <a:p>
                      <a:r>
                        <a:rPr lang="fr-FR" dirty="0" smtClean="0"/>
                        <a:t>Facilité de positionnement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17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 5" descr="IMG_484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958" t="39049" r="41090" b="28240"/>
          <a:stretch/>
        </p:blipFill>
        <p:spPr>
          <a:xfrm rot="5400000">
            <a:off x="812444" y="1499924"/>
            <a:ext cx="2668136" cy="3645968"/>
          </a:xfrm>
          <a:prstGeom prst="rect">
            <a:avLst/>
          </a:prstGeom>
        </p:spPr>
      </p:pic>
      <p:pic>
        <p:nvPicPr>
          <p:cNvPr id="7" name="Picture 2" descr="C:\Users\Jean-François\Documents\HERNIE CLUB HERNIE\LOGO\LOGO OFFICIEL en définition maximale\logo_Club_Hernie_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301208"/>
            <a:ext cx="1510477" cy="8777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Taux d’éventration sur fermeture d’</a:t>
            </a:r>
            <a:r>
              <a:rPr lang="fr-FR" dirty="0" err="1" smtClean="0"/>
              <a:t>iléostomie</a:t>
            </a:r>
            <a:r>
              <a:rPr lang="fr-FR" dirty="0" smtClean="0"/>
              <a:t> sans doute minoré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r>
              <a:rPr lang="fr-FR" dirty="0" smtClean="0"/>
              <a:t>Prise en charge dans cadre d’une pathologie lourde cancéreuse ou inflammatoire </a:t>
            </a:r>
          </a:p>
          <a:p>
            <a:r>
              <a:rPr lang="fr-FR" dirty="0" smtClean="0"/>
              <a:t>Pas la priorité !! Négligé !</a:t>
            </a:r>
          </a:p>
          <a:p>
            <a:pPr lvl="1"/>
            <a:r>
              <a:rPr lang="fr-FR" dirty="0" smtClean="0"/>
              <a:t>Pour le praticien </a:t>
            </a:r>
          </a:p>
          <a:p>
            <a:pPr lvl="1"/>
            <a:r>
              <a:rPr lang="fr-FR" dirty="0" smtClean="0"/>
              <a:t>Par le patient </a:t>
            </a:r>
          </a:p>
          <a:p>
            <a:pPr lvl="1"/>
            <a:r>
              <a:rPr lang="fr-FR" dirty="0" smtClean="0"/>
              <a:t>Clinique ? Radiologique? </a:t>
            </a:r>
            <a:endParaRPr lang="fr-FR" dirty="0"/>
          </a:p>
        </p:txBody>
      </p:sp>
      <p:pic>
        <p:nvPicPr>
          <p:cNvPr id="4" name="Picture 2" descr="C:\Users\Jean-François\Documents\HERNIE CLUB HERNIE\LOGO\LOGO OFFICIEL en définition maximale\logo_Club_Hernie_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5661248"/>
            <a:ext cx="1510477" cy="8777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Fermeture cutanée ou non  </a:t>
            </a:r>
          </a:p>
          <a:p>
            <a:r>
              <a:rPr lang="fr-FR" dirty="0" smtClean="0"/>
              <a:t>Durée opératoire : </a:t>
            </a:r>
          </a:p>
          <a:p>
            <a:pPr lvl="1">
              <a:buNone/>
            </a:pPr>
            <a:r>
              <a:rPr lang="fr-FR" dirty="0" smtClean="0"/>
              <a:t>Moyenne :  49 mn (20 à 70mn)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durée hospitalisation moyenne : </a:t>
            </a:r>
          </a:p>
          <a:p>
            <a:pPr lvl="1">
              <a:buNone/>
            </a:pPr>
            <a:r>
              <a:rPr lang="fr-FR" dirty="0" smtClean="0"/>
              <a:t>6 jours ( 2- 14)</a:t>
            </a:r>
          </a:p>
          <a:p>
            <a:pPr lvl="1">
              <a:buNone/>
            </a:pPr>
            <a:r>
              <a:rPr lang="fr-FR" dirty="0" smtClean="0"/>
              <a:t>		</a:t>
            </a:r>
          </a:p>
          <a:p>
            <a:endParaRPr lang="fr-FR" dirty="0"/>
          </a:p>
        </p:txBody>
      </p:sp>
      <p:pic>
        <p:nvPicPr>
          <p:cNvPr id="4" name="Picture 2" descr="C:\Users\Jean-François\Documents\HERNIE CLUB HERNIE\LOGO\LOGO OFFICIEL en définition maximale\logo_Club_Hernie_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653136"/>
            <a:ext cx="2726237" cy="1584176"/>
          </a:xfrm>
          <a:prstGeom prst="rect">
            <a:avLst/>
          </a:prstGeom>
          <a:noFill/>
        </p:spPr>
      </p:pic>
      <p:pic>
        <p:nvPicPr>
          <p:cNvPr id="5" name="Image 4" descr="IMG_484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779" t="31092" r="26090" b="36121"/>
          <a:stretch/>
        </p:blipFill>
        <p:spPr>
          <a:xfrm>
            <a:off x="6084168" y="1412776"/>
            <a:ext cx="2881883" cy="213901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Suites opératoires </a:t>
            </a:r>
            <a:endParaRPr lang="fr-FR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</p:nvPr>
        </p:nvGraphicFramePr>
        <p:xfrm>
          <a:off x="467544" y="1988840"/>
          <a:ext cx="8229600" cy="462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648"/>
                <a:gridCol w="1368152"/>
                <a:gridCol w="1511920"/>
                <a:gridCol w="1080120"/>
                <a:gridCol w="668760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PHASIX*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MaggiorI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Biologic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Cellis</a:t>
                      </a:r>
                      <a:r>
                        <a:rPr lang="fr-FR" baseline="0" dirty="0" smtClean="0"/>
                        <a:t>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Maggiori</a:t>
                      </a:r>
                      <a:r>
                        <a:rPr lang="fr-FR" dirty="0" smtClean="0"/>
                        <a:t> non </a:t>
                      </a:r>
                      <a:r>
                        <a:rPr lang="fr-FR" dirty="0" err="1" smtClean="0"/>
                        <a:t>mesh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Nombre cas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Patient avec 1 complication ou plus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 (11%)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5(17%)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 (11%)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Lachâge</a:t>
                      </a:r>
                      <a:r>
                        <a:rPr lang="fr-FR" dirty="0" smtClean="0"/>
                        <a:t> anastomotique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 (3%)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Occlusion grêle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 (2.3%)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 (3%)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 (6%)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sérome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hématome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 ( 7%)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 (3%)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Abcès de paroi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 (7%)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 (7%)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 (5%)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Complication médicale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 (7%)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 (5%)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Durée hospitalisation ( jour)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 , 2-14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6(2),4-10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6(3),4-16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Ré opération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 ( abcès 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C:\Users\Jean-François\Documents\HERNIE CLUB HERNIE\LOGO\LOGO OFFICIEL en définition maximale\logo_Club_Hernie_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2106638" cy="1224136"/>
          </a:xfrm>
          <a:prstGeom prst="rect">
            <a:avLst/>
          </a:prstGeom>
          <a:noFill/>
        </p:spPr>
      </p:pic>
      <p:pic>
        <p:nvPicPr>
          <p:cNvPr id="6" name="Picture 2" descr="C:\Users\Jean-François\Documents\HERNIE CLUB HERNIE\LOGO\LOGO OFFICIEL en définition maximale\logo_Club_Hernie_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88640"/>
            <a:ext cx="2277683" cy="1323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SUIVI POST OPERATOIRE</a:t>
            </a:r>
            <a:endParaRPr lang="fr-FR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4680"/>
                <a:gridCol w="1296144"/>
                <a:gridCol w="1656184"/>
                <a:gridCol w="1440160"/>
                <a:gridCol w="802432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PHASIX*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Maggiori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Biologic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Cellis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Maggiori</a:t>
                      </a:r>
                      <a:r>
                        <a:rPr lang="fr-FR" dirty="0" smtClean="0"/>
                        <a:t> No </a:t>
                      </a:r>
                      <a:r>
                        <a:rPr lang="fr-FR" dirty="0" err="1" smtClean="0"/>
                        <a:t>mesh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Consultation post opératoire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complication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 ( sténose)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VAS 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VAS 1- 2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Inconfort</a:t>
                      </a:r>
                      <a:r>
                        <a:rPr lang="fr-FR" baseline="0" dirty="0" smtClean="0"/>
                        <a:t> &gt; pré op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 ( sténose)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Suivi 1 an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TDM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Éventration radiologique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 ( 3%)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12 ( 19%)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Éventration clinique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 (3%)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10 ( 16%)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Ré opération pour éventration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?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 ( 13%)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Jean-François\Documents\HERNIE CLUB HERNIE\LOGO\LOGO OFFICIEL en définition maximale\logo_Club_Hernie_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4664"/>
            <a:ext cx="1691680" cy="983010"/>
          </a:xfrm>
          <a:prstGeom prst="rect">
            <a:avLst/>
          </a:prstGeom>
          <a:noFill/>
        </p:spPr>
      </p:pic>
      <p:pic>
        <p:nvPicPr>
          <p:cNvPr id="5" name="Picture 2" descr="C:\Users\Jean-François\Documents\HERNIE CLUB HERNIE\LOGO\LOGO OFFICIEL en définition maximale\logo_Club_Hernie_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404664"/>
            <a:ext cx="1502101" cy="8728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Pas de </a:t>
            </a:r>
            <a:r>
              <a:rPr lang="fr-FR" dirty="0" err="1" smtClean="0"/>
              <a:t>co</a:t>
            </a:r>
            <a:r>
              <a:rPr lang="fr-FR" dirty="0" smtClean="0"/>
              <a:t> morbidité supplémentaire liées à la mise en place de la prothèse lentement résorbable en milieu propre contaminé </a:t>
            </a:r>
          </a:p>
          <a:p>
            <a:r>
              <a:rPr lang="fr-FR" dirty="0" smtClean="0"/>
              <a:t>Taux de récidive clinique et radiologique négligeable avec un suivi en cours </a:t>
            </a:r>
          </a:p>
          <a:p>
            <a:r>
              <a:rPr lang="fr-FR" dirty="0" smtClean="0"/>
              <a:t>Intérêt de ce renfort prophylactique</a:t>
            </a:r>
            <a:endParaRPr lang="fr-FR" dirty="0"/>
          </a:p>
        </p:txBody>
      </p:sp>
      <p:pic>
        <p:nvPicPr>
          <p:cNvPr id="4" name="Picture 2" descr="C:\Users\Jean-François\Documents\HERNIE CLUB HERNIE\LOGO\LOGO OFFICIEL en définition maximale\logo_Club_Hernie_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88640"/>
            <a:ext cx="2106637" cy="1224136"/>
          </a:xfrm>
          <a:prstGeom prst="rect">
            <a:avLst/>
          </a:prstGeom>
          <a:noFill/>
        </p:spPr>
      </p:pic>
      <p:pic>
        <p:nvPicPr>
          <p:cNvPr id="5" name="Picture 2" descr="C:\Users\Jean-François\Documents\HERNIE CLUB HERNIE\LOGO\LOGO OFFICIEL en définition maximale\logo_Club_Hernie_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2123728" cy="12340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L’incidence du taux d’éventration dans les fermeture de </a:t>
            </a:r>
            <a:r>
              <a:rPr lang="fr-FR" dirty="0" err="1" smtClean="0"/>
              <a:t>stomies</a:t>
            </a:r>
            <a:r>
              <a:rPr lang="fr-FR" dirty="0" smtClean="0"/>
              <a:t> est élevée</a:t>
            </a:r>
            <a:endParaRPr lang="fr-FR" dirty="0"/>
          </a:p>
        </p:txBody>
      </p:sp>
      <p:pic>
        <p:nvPicPr>
          <p:cNvPr id="4" name="Espace réservé du contenu 3" descr="Capture d’écran 2017-10-19 à 18.14.09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8229600" cy="27363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9872" y="4797151"/>
            <a:ext cx="3024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808080"/>
                </a:solidFill>
              </a:rPr>
              <a:t> </a:t>
            </a:r>
            <a:r>
              <a:rPr lang="fr-FR" sz="3200" b="1" dirty="0" smtClean="0">
                <a:solidFill>
                  <a:srgbClr val="FF0000"/>
                </a:solidFill>
              </a:rPr>
              <a:t>= 30% - 35% 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6" name="Picture 2" descr="C:\Users\Jean-François\Documents\HERNIE CLUB HERNIE\LOGO\LOGO OFFICIEL en définition maximale\logo_Club_Hernie_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5661248"/>
            <a:ext cx="1510477" cy="8777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Il semble inférieur suite à un rétablissement sur </a:t>
            </a:r>
            <a:r>
              <a:rPr lang="fr-FR" dirty="0" err="1" smtClean="0"/>
              <a:t>iléostomie</a:t>
            </a:r>
            <a:endParaRPr lang="fr-FR" dirty="0"/>
          </a:p>
        </p:txBody>
      </p:sp>
      <p:pic>
        <p:nvPicPr>
          <p:cNvPr id="4" name="Picture 2" descr="C:\Users\Jean-François\Documents\HERNIE CLUB HERNIE\LOGO\LOGO OFFICIEL en définition maximale\logo_Club_Hernie_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5661248"/>
            <a:ext cx="1510477" cy="877716"/>
          </a:xfrm>
          <a:prstGeom prst="rect">
            <a:avLst/>
          </a:prstGeom>
          <a:noFill/>
        </p:spPr>
      </p:pic>
      <p:pic>
        <p:nvPicPr>
          <p:cNvPr id="5" name="Espace réservé du contenu 4" descr="Capture d’écran 2017-11-11 à 18.13.05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2817"/>
            <a:ext cx="8229600" cy="25922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4509121"/>
            <a:ext cx="5598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808080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= 13.5%      </a:t>
            </a:r>
            <a:r>
              <a:rPr lang="fr-FR" sz="2400" dirty="0" smtClean="0">
                <a:solidFill>
                  <a:srgbClr val="808080"/>
                </a:solidFill>
              </a:rPr>
              <a:t>in 193 </a:t>
            </a:r>
            <a:r>
              <a:rPr lang="fr-FR" sz="2400" b="1" dirty="0" err="1" smtClean="0">
                <a:solidFill>
                  <a:srgbClr val="808080"/>
                </a:solidFill>
              </a:rPr>
              <a:t>ileostomy</a:t>
            </a:r>
            <a:r>
              <a:rPr lang="fr-FR" sz="2400" b="1" dirty="0" smtClean="0">
                <a:solidFill>
                  <a:srgbClr val="808080"/>
                </a:solidFill>
              </a:rPr>
              <a:t> </a:t>
            </a:r>
            <a:r>
              <a:rPr lang="fr-FR" sz="2400" dirty="0" err="1" smtClean="0">
                <a:solidFill>
                  <a:srgbClr val="808080"/>
                </a:solidFill>
              </a:rPr>
              <a:t>reversals</a:t>
            </a:r>
            <a:endParaRPr lang="fr-FR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Réduction taux d’éventration avec prothèse biologique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err="1" smtClean="0">
                <a:solidFill>
                  <a:schemeClr val="bg1">
                    <a:lumMod val="85000"/>
                  </a:schemeClr>
                </a:solidFill>
              </a:rPr>
              <a:t>Blinded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fr-FR" b="1" dirty="0" smtClean="0">
                <a:solidFill>
                  <a:schemeClr val="bg1">
                    <a:lumMod val="85000"/>
                  </a:schemeClr>
                </a:solidFill>
              </a:rPr>
              <a:t>case-</a:t>
            </a:r>
            <a:r>
              <a:rPr lang="fr-FR" b="1" dirty="0" err="1" smtClean="0">
                <a:solidFill>
                  <a:schemeClr val="bg1">
                    <a:lumMod val="85000"/>
                  </a:schemeClr>
                </a:solidFill>
              </a:rPr>
              <a:t>matched</a:t>
            </a:r>
            <a:r>
              <a:rPr lang="fr-FR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bg1">
                    <a:lumMod val="85000"/>
                  </a:schemeClr>
                </a:solidFill>
              </a:rPr>
              <a:t>study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fr-FR" dirty="0" err="1" smtClean="0">
                <a:solidFill>
                  <a:schemeClr val="bg1">
                    <a:lumMod val="85000"/>
                  </a:schemeClr>
                </a:solidFill>
              </a:rPr>
              <a:t>Ileostomy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 reversal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30 </a:t>
            </a:r>
            <a:r>
              <a:rPr lang="fr-FR" dirty="0" err="1" smtClean="0">
                <a:solidFill>
                  <a:schemeClr val="bg1">
                    <a:lumMod val="85000"/>
                  </a:schemeClr>
                </a:solidFill>
              </a:rPr>
              <a:t>bioprosthesis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 (</a:t>
            </a:r>
            <a:r>
              <a:rPr lang="fr-FR" dirty="0" err="1" smtClean="0">
                <a:solidFill>
                  <a:schemeClr val="bg1">
                    <a:lumMod val="85000"/>
                  </a:schemeClr>
                </a:solidFill>
              </a:rPr>
              <a:t>Meccellis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) vs 64 </a:t>
            </a:r>
            <a:r>
              <a:rPr lang="fr-FR" dirty="0" err="1" smtClean="0">
                <a:solidFill>
                  <a:schemeClr val="bg1">
                    <a:lumMod val="85000"/>
                  </a:schemeClr>
                </a:solidFill>
              </a:rPr>
              <a:t>controls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 (no </a:t>
            </a:r>
            <a:r>
              <a:rPr lang="fr-FR" dirty="0" err="1" smtClean="0">
                <a:solidFill>
                  <a:schemeClr val="bg1">
                    <a:lumMod val="85000"/>
                  </a:schemeClr>
                </a:solidFill>
              </a:rPr>
              <a:t>mesh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marL="0" indent="0" algn="ctr">
              <a:buNone/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1-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</a:rPr>
              <a:t>Year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 Fu + CT-scan </a:t>
            </a:r>
          </a:p>
          <a:p>
            <a:pPr marL="0" indent="0">
              <a:buNone/>
            </a:pPr>
            <a:endParaRPr lang="fr-FR" sz="2400" dirty="0" smtClean="0">
              <a:solidFill>
                <a:srgbClr val="808080"/>
              </a:solidFill>
            </a:endParaRPr>
          </a:p>
          <a:p>
            <a:pPr marL="0" indent="0" algn="ctr">
              <a:buNone/>
            </a:pPr>
            <a:r>
              <a:rPr lang="fr-FR" sz="2400" dirty="0" smtClean="0">
                <a:solidFill>
                  <a:srgbClr val="808080"/>
                </a:solidFill>
              </a:rPr>
              <a:t>IH: </a:t>
            </a:r>
            <a:r>
              <a:rPr lang="fr-FR" sz="2400" b="1" dirty="0" smtClean="0">
                <a:solidFill>
                  <a:srgbClr val="FF0000"/>
                </a:solidFill>
              </a:rPr>
              <a:t>3%</a:t>
            </a:r>
            <a:r>
              <a:rPr lang="fr-FR" sz="2400" dirty="0" smtClean="0">
                <a:solidFill>
                  <a:srgbClr val="FF0000"/>
                </a:solidFill>
              </a:rPr>
              <a:t> vs </a:t>
            </a:r>
            <a:r>
              <a:rPr lang="fr-FR" sz="2400" b="1" dirty="0" smtClean="0">
                <a:solidFill>
                  <a:srgbClr val="FF0000"/>
                </a:solidFill>
              </a:rPr>
              <a:t>19%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808080"/>
                </a:solidFill>
              </a:rPr>
              <a:t>(p=0.043)</a:t>
            </a:r>
          </a:p>
          <a:p>
            <a:pPr marL="0" indent="0">
              <a:buNone/>
            </a:pPr>
            <a:endParaRPr lang="fr-FR" sz="2400" dirty="0" smtClean="0">
              <a:solidFill>
                <a:srgbClr val="808080"/>
              </a:solidFill>
            </a:endParaRPr>
          </a:p>
          <a:p>
            <a:pPr marL="0" indent="0">
              <a:buNone/>
            </a:pPr>
            <a:r>
              <a:rPr lang="fr-FR" sz="2400" dirty="0" smtClean="0">
                <a:solidFill>
                  <a:srgbClr val="FF0000"/>
                </a:solidFill>
              </a:rPr>
              <a:t> No </a:t>
            </a:r>
            <a:r>
              <a:rPr lang="fr-FR" sz="2400" dirty="0" err="1" smtClean="0">
                <a:solidFill>
                  <a:srgbClr val="FF0000"/>
                </a:solidFill>
              </a:rPr>
              <a:t>additional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morbidity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808080"/>
                </a:solidFill>
              </a:rPr>
              <a:t>/ control group</a:t>
            </a:r>
            <a:endParaRPr lang="fr-FR" sz="2400" dirty="0"/>
          </a:p>
        </p:txBody>
      </p:sp>
      <p:pic>
        <p:nvPicPr>
          <p:cNvPr id="4" name="Picture 2" descr="C:\Users\Jean-François\Documents\HERNIE CLUB HERNIE\LOGO\LOGO OFFICIEL en définition maximale\logo_Club_Hernie_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5733256"/>
            <a:ext cx="1510477" cy="877716"/>
          </a:xfrm>
          <a:prstGeom prst="rect">
            <a:avLst/>
          </a:prstGeom>
          <a:noFill/>
        </p:spPr>
      </p:pic>
      <p:pic>
        <p:nvPicPr>
          <p:cNvPr id="5" name="Image 4" descr="Capture d’écran 2017-11-11 à 18.34.3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320"/>
          <a:stretch/>
        </p:blipFill>
        <p:spPr>
          <a:xfrm>
            <a:off x="0" y="1412776"/>
            <a:ext cx="9144000" cy="170835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Prothèse </a:t>
            </a:r>
            <a:r>
              <a:rPr lang="fr-FR" dirty="0" err="1" smtClean="0"/>
              <a:t>Phasix</a:t>
            </a:r>
            <a:r>
              <a:rPr lang="fr-FR" dirty="0" smtClean="0"/>
              <a:t>*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5"/>
          <p:cNvSpPr txBox="1">
            <a:spLocks/>
          </p:cNvSpPr>
          <p:nvPr/>
        </p:nvSpPr>
        <p:spPr>
          <a:xfrm>
            <a:off x="251520" y="1412776"/>
            <a:ext cx="8712968" cy="5256584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Synthetic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Monofilament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Good bacteriological clearance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Fully and slowly absorbable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Reliable resorption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24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24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24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Image 4" descr="Capture d’écran 2017-11-11 à 16.48.0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28800"/>
            <a:ext cx="4280453" cy="2309964"/>
          </a:xfrm>
          <a:prstGeom prst="rect">
            <a:avLst/>
          </a:prstGeom>
        </p:spPr>
      </p:pic>
      <p:pic>
        <p:nvPicPr>
          <p:cNvPr id="6" name="Image 5" descr="Capture d’écran 2017-11-11 à 16.48.5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414"/>
          <a:stretch/>
        </p:blipFill>
        <p:spPr>
          <a:xfrm>
            <a:off x="899592" y="4293096"/>
            <a:ext cx="1737961" cy="2144148"/>
          </a:xfrm>
          <a:prstGeom prst="rect">
            <a:avLst/>
          </a:prstGeom>
        </p:spPr>
      </p:pic>
      <p:pic>
        <p:nvPicPr>
          <p:cNvPr id="7" name="Image 6" descr="Capture d’écran 2017-11-11 à 16.49.08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46"/>
          <a:stretch/>
        </p:blipFill>
        <p:spPr>
          <a:xfrm>
            <a:off x="3491880" y="4293096"/>
            <a:ext cx="1756576" cy="2144148"/>
          </a:xfrm>
          <a:prstGeom prst="rect">
            <a:avLst/>
          </a:prstGeom>
        </p:spPr>
      </p:pic>
      <p:pic>
        <p:nvPicPr>
          <p:cNvPr id="8" name="Image 7" descr="Capture d’écran 2017-11-11 à 16.49.57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800"/>
          <a:stretch/>
        </p:blipFill>
        <p:spPr>
          <a:xfrm>
            <a:off x="6372200" y="4293096"/>
            <a:ext cx="1776311" cy="2144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Prothèse </a:t>
            </a:r>
            <a:r>
              <a:rPr lang="fr-FR" dirty="0" err="1" smtClean="0"/>
              <a:t>Phasix</a:t>
            </a:r>
            <a:r>
              <a:rPr lang="fr-FR" dirty="0" smtClean="0"/>
              <a:t>*</a:t>
            </a:r>
            <a:endParaRPr lang="fr-FR" dirty="0"/>
          </a:p>
        </p:txBody>
      </p:sp>
      <p:pic>
        <p:nvPicPr>
          <p:cNvPr id="4" name="Espace réservé du contenu 3" descr="Capture d’écran 2017-11-11 à 16.42.24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469" b="4643"/>
          <a:stretch/>
        </p:blipFill>
        <p:spPr>
          <a:xfrm>
            <a:off x="323528" y="1556792"/>
            <a:ext cx="8229600" cy="3378167"/>
          </a:xfrm>
          <a:prstGeom prst="rect">
            <a:avLst/>
          </a:prstGeom>
        </p:spPr>
      </p:pic>
      <p:pic>
        <p:nvPicPr>
          <p:cNvPr id="5" name="Image 4" descr="Capture d’écran 2017-11-11 à 16.52.48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7218"/>
          <a:stretch/>
        </p:blipFill>
        <p:spPr>
          <a:xfrm>
            <a:off x="827584" y="5085184"/>
            <a:ext cx="6796216" cy="87656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Notre ETUDE: PREVENSIX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 smtClean="0"/>
              <a:t>BUTS :</a:t>
            </a:r>
          </a:p>
          <a:p>
            <a:pPr lvl="1"/>
            <a:r>
              <a:rPr lang="fr-FR" dirty="0" smtClean="0"/>
              <a:t>Diminution du taux d’éventration après fermeture d’</a:t>
            </a:r>
            <a:r>
              <a:rPr lang="fr-FR" dirty="0" err="1" smtClean="0"/>
              <a:t>iléostomie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Vérifier le taux de </a:t>
            </a:r>
            <a:r>
              <a:rPr lang="fr-FR" dirty="0" err="1" smtClean="0"/>
              <a:t>comorbidités</a:t>
            </a:r>
            <a:r>
              <a:rPr lang="fr-FR" dirty="0" smtClean="0"/>
              <a:t> en milieu propre contaminé avec cette matrice  </a:t>
            </a:r>
          </a:p>
          <a:p>
            <a:pPr lvl="1"/>
            <a:r>
              <a:rPr lang="fr-FR" dirty="0" smtClean="0"/>
              <a:t>Utilisation d’une prothèse </a:t>
            </a:r>
            <a:r>
              <a:rPr lang="fr-FR" dirty="0" err="1" smtClean="0"/>
              <a:t>phasix</a:t>
            </a:r>
            <a:r>
              <a:rPr lang="fr-FR" dirty="0" smtClean="0"/>
              <a:t>* </a:t>
            </a:r>
          </a:p>
          <a:p>
            <a:pPr lvl="1"/>
            <a:r>
              <a:rPr lang="fr-FR" dirty="0" smtClean="0"/>
              <a:t>Position </a:t>
            </a:r>
            <a:r>
              <a:rPr lang="fr-FR" dirty="0" err="1" smtClean="0"/>
              <a:t>sublay</a:t>
            </a:r>
            <a:r>
              <a:rPr lang="fr-FR" dirty="0" smtClean="0"/>
              <a:t> </a:t>
            </a:r>
          </a:p>
          <a:p>
            <a:r>
              <a:rPr lang="fr-FR" dirty="0" smtClean="0"/>
              <a:t>Etude prospective multicentrique </a:t>
            </a:r>
          </a:p>
          <a:p>
            <a:pPr lvl="1"/>
            <a:r>
              <a:rPr lang="fr-FR" dirty="0" smtClean="0"/>
              <a:t>Base de donnée du Club Hernie </a:t>
            </a:r>
          </a:p>
          <a:p>
            <a:pPr lvl="1"/>
            <a:r>
              <a:rPr lang="fr-FR" dirty="0" smtClean="0"/>
              <a:t>Fermeture </a:t>
            </a:r>
            <a:r>
              <a:rPr lang="fr-FR" dirty="0" err="1" smtClean="0"/>
              <a:t>iléostomie</a:t>
            </a:r>
            <a:r>
              <a:rPr lang="fr-FR" dirty="0" smtClean="0"/>
              <a:t> latérale ou terminale pour une pathologie cancéreuse ou inflammatoire </a:t>
            </a:r>
          </a:p>
          <a:p>
            <a:pPr lvl="1"/>
            <a:r>
              <a:rPr lang="fr-FR" dirty="0" smtClean="0"/>
              <a:t>Suivi : </a:t>
            </a:r>
          </a:p>
          <a:p>
            <a:pPr lvl="2"/>
            <a:r>
              <a:rPr lang="fr-FR" dirty="0" smtClean="0"/>
              <a:t>morbidité à un mois </a:t>
            </a:r>
          </a:p>
          <a:p>
            <a:pPr lvl="2"/>
            <a:r>
              <a:rPr lang="fr-FR" dirty="0" smtClean="0"/>
              <a:t>Clinique et TDM à 1 an , 2 ans , 5 ans </a:t>
            </a:r>
          </a:p>
          <a:p>
            <a:pPr lvl="1">
              <a:buNone/>
            </a:pPr>
            <a:endParaRPr lang="fr-FR" dirty="0"/>
          </a:p>
        </p:txBody>
      </p:sp>
      <p:pic>
        <p:nvPicPr>
          <p:cNvPr id="4" name="Picture 2" descr="C:\Users\Jean-François\Documents\HERNIE CLUB HERNIE\LOGO\LOGO OFFICIEL en définition maximale\logo_Club_Hernie_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5517232"/>
            <a:ext cx="1510477" cy="8777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C:\Users\florent.jurczak\Desktop\club hernie Phasix\foulleu15092017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980728"/>
            <a:ext cx="5474742" cy="54747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647</Words>
  <Application>Microsoft Office PowerPoint</Application>
  <PresentationFormat>Affichage à l'écran (4:3)</PresentationFormat>
  <Paragraphs>189</Paragraphs>
  <Slides>23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Thème Office</vt:lpstr>
      <vt:lpstr>Prévention par prothèse synthétique lentement résorbable d’une éventration sur site de fermeture d’iléostomie</vt:lpstr>
      <vt:lpstr>Taux d’éventration sur fermeture d’iléostomie sans doute minoré</vt:lpstr>
      <vt:lpstr>L’incidence du taux d’éventration dans les fermeture de stomies est élevée</vt:lpstr>
      <vt:lpstr>Il semble inférieur suite à un rétablissement sur iléostomie</vt:lpstr>
      <vt:lpstr>Réduction taux d’éventration avec prothèse biologique </vt:lpstr>
      <vt:lpstr>Prothèse Phasix* </vt:lpstr>
      <vt:lpstr>Prothèse Phasix*</vt:lpstr>
      <vt:lpstr>Notre ETUDE: PREVENSIX</vt:lpstr>
      <vt:lpstr>Diapositive 9</vt:lpstr>
      <vt:lpstr>Diapositive 10</vt:lpstr>
      <vt:lpstr>Diapositive 11</vt:lpstr>
      <vt:lpstr>Diapositive 12</vt:lpstr>
      <vt:lpstr>Diapositive 13</vt:lpstr>
      <vt:lpstr>RESULTATS PRELIMINAIRES</vt:lpstr>
      <vt:lpstr>RESULTATS</vt:lpstr>
      <vt:lpstr>Position de la prothèse </vt:lpstr>
      <vt:lpstr>Prothèse Phasix*  </vt:lpstr>
      <vt:lpstr>Prothèse Phasix* </vt:lpstr>
      <vt:lpstr>Prothèse Phasix* </vt:lpstr>
      <vt:lpstr>Résultats </vt:lpstr>
      <vt:lpstr>Suites opératoires </vt:lpstr>
      <vt:lpstr>SUIVI POST OPERATOIRE</vt:lpstr>
      <vt:lpstr>CONCLUSION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Prévention par prothèse synthétique lentement résorbable d’une éventration sur site de fermeture d’iléostomie</dc:title>
  <dc:creator>JURCZAK Florent</dc:creator>
  <cp:lastModifiedBy>HSS</cp:lastModifiedBy>
  <cp:revision>50</cp:revision>
  <dcterms:created xsi:type="dcterms:W3CDTF">2018-05-16T05:31:25Z</dcterms:created>
  <dcterms:modified xsi:type="dcterms:W3CDTF">2018-06-10T07:16:00Z</dcterms:modified>
</cp:coreProperties>
</file>